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AF8430-7B44-4BFB-A209-D99F106F4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BABD1C-1F22-4F43-B115-101BD1126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C68CA5-85CF-44A3-AEE5-7059A7178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C4323E-AEC7-4D01-8000-13375EC9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EB2A34-43F8-47DC-96C0-0B579E59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10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BA651-0A43-4B55-BE19-36EEF6BCD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1A0C21-877F-4277-BCD9-DFDC89BA8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12F0B8-D603-41D6-8CCF-2E3F96B1F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FBE6DA-E030-43D6-B104-D6511278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E6FD2D-DA0B-4BD3-B73C-9881B42DF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5082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51915-6BFC-445D-B759-3916387C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CB6C1F-F97F-4924-8238-977222DD6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C22372-132E-472D-B1DB-BC20D0C46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1597FB-93FE-4BE8-B5F1-9FE39B17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A9F1D5-2EA3-4197-9407-059E14881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257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C89B3D-CA16-4D0B-A14D-01081050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B0C5F8-2520-4F94-B971-7CBD95116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016EBB-6288-4DA9-B219-3B7189839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4E03E7-6E7E-4657-82A5-2ADE75A2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50F945-A302-478F-AFAA-2472C3F45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8EF4D2-F34D-41FF-A570-E3FA00B26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663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4932A4-5F12-40A6-971E-BCB56F25E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34CAC1-87E5-4944-AED1-A55C632F1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3055FE-A754-452C-9CDD-F9B9699BC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BA5868F-865D-439B-AA85-C2975BAAE9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71EDD8F-9C26-4970-A7E2-2D7A01CAA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C4D4C84-283D-43AC-A6D3-1DC97F06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C651C5D-79BF-4D3A-9EAA-1B06C2E19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A92C3F4-CDD6-455C-9792-5F1B328E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78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1E9391-59F0-4370-A3D6-FF7DD5F5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5A07C8E-2C36-4958-A8CD-62CF1F97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4284E2F-A6BC-4546-B5ED-300C6667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EA4B06A-4AF8-4A95-82D4-A60138D8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61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27BEA77-543D-4848-822D-0FF28B650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554EB46-F5DD-45E7-BCCE-A4E098EC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C87707-2AFE-409F-973F-DAF5F1D4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11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D1363-E525-401A-B9BA-43437F2F7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9EE280-0622-42A3-8DDD-400B0D80D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8F0EC3-F609-4983-B122-081119987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C3B1D-9CC8-42E4-B0D3-BD0885B18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1A214C-A33F-45F8-83D9-15E670FD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921C72-7C9E-40F8-8180-156F3FDB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895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A7671E-B803-4E93-A3EF-57493A07E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5A48829-F16E-4DDB-9748-30FC725A8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FBECC3-49F2-4904-B960-97929F556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BDB2CA-AEB1-4B6D-B730-2556D966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9D4D91-BAEA-4562-B05E-C524116C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D4F7C7-3026-45BE-B34F-6D1CF921A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995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5CDC0-6C2C-49A4-B936-10847DFA0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6B5DEC-A548-4660-BF26-43D04F9C9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6C7E02-2510-441C-B7DC-ACD51E1F1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A8A36D-D2A8-46F3-8668-498D5AE3B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FCDAAD-461B-4297-9B0A-B79901A9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100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DFBE9C-ED6F-4FD9-B657-DCE72CE6C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032BE55-FD3B-4D69-844B-244E2D40B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23EBE1-D4BC-4BE0-A2FC-0A167745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CCDF04-3488-40F3-8F36-F67364E56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967714-9C99-4362-A650-CAE9A6F2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0779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837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B09D92F-E915-498F-9247-1DF70DC99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215A56-AFD7-47D6-8F51-216206CB1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3E96C2-2308-4950-B100-A362326766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9B9AC-C07A-475E-B15F-7ED87802BD2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033A36-7160-4F5E-AECB-7AE0FBD62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6DB6BD-49C8-411C-8FE7-044B8B2B7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D8976-210A-4B74-A530-02339F3860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6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2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1310419" y="544654"/>
            <a:ext cx="9603000" cy="101232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FFFFFF"/>
                </a:solidFill>
                <a:latin typeface="RobotoBR"/>
              </a:rPr>
              <a:t>Verbo e seus complementos</a:t>
            </a:r>
            <a:endParaRPr lang="pt-BR" sz="48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26" name="TextShape 2"/>
          <p:cNvSpPr txBox="1"/>
          <p:nvPr/>
        </p:nvSpPr>
        <p:spPr>
          <a:xfrm>
            <a:off x="1451520" y="1728833"/>
            <a:ext cx="9603000" cy="100752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Há complementos que integram ou completam o sentido dos verbos transitivos. São eles: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7" name="Imagem 7"/>
          <p:cNvPicPr/>
          <p:nvPr/>
        </p:nvPicPr>
        <p:blipFill>
          <a:blip r:embed="rId2"/>
          <a:stretch/>
        </p:blipFill>
        <p:spPr>
          <a:xfrm>
            <a:off x="1451520" y="2628532"/>
            <a:ext cx="9603000" cy="3704644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5314320" y="0"/>
            <a:ext cx="687708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TextShape 2"/>
          <p:cNvSpPr txBox="1"/>
          <p:nvPr/>
        </p:nvSpPr>
        <p:spPr>
          <a:xfrm>
            <a:off x="6049080" y="1006584"/>
            <a:ext cx="5408280" cy="57247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Objeto direto preposicionado: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o objeto direto se liga ao verbo por preposição em alguns casos.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Para evitar ambiguidade: </a:t>
            </a:r>
            <a:r>
              <a:rPr lang="pt-BR" sz="2400" b="1" strike="noStrike" spc="-1" dirty="0">
                <a:solidFill>
                  <a:srgbClr val="FFFFFF"/>
                </a:solidFill>
                <a:latin typeface="RobotoBR"/>
              </a:rPr>
              <a:t>Ao Harry 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ajudou o professor.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Com verbos que expressam sentimentos: 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No fundo, ele amava </a:t>
            </a:r>
            <a:r>
              <a:rPr lang="pt-BR" sz="2400" b="1" strike="noStrike" spc="-1" dirty="0">
                <a:solidFill>
                  <a:srgbClr val="FFFFFF"/>
                </a:solidFill>
                <a:latin typeface="RobotoBR"/>
              </a:rPr>
              <a:t>ao pai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o objeto direto for expresso por um pronome pessoal oblíquo tônico: 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Ele não odeia </a:t>
            </a:r>
            <a:r>
              <a:rPr lang="pt-BR" sz="2400" b="1" strike="noStrike" spc="-1" dirty="0">
                <a:solidFill>
                  <a:srgbClr val="FFFFFF"/>
                </a:solidFill>
                <a:latin typeface="RobotoBR"/>
              </a:rPr>
              <a:t>a ti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, Harry.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CustomShape 3"/>
          <p:cNvSpPr/>
          <p:nvPr/>
        </p:nvSpPr>
        <p:spPr>
          <a:xfrm>
            <a:off x="0" y="0"/>
            <a:ext cx="4532867" cy="685764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1" name="TextShape 4"/>
          <p:cNvSpPr txBox="1"/>
          <p:nvPr/>
        </p:nvSpPr>
        <p:spPr>
          <a:xfrm>
            <a:off x="405665" y="1517133"/>
            <a:ext cx="4122415" cy="3543789"/>
          </a:xfrm>
          <a:prstGeom prst="rect">
            <a:avLst/>
          </a:prstGeom>
          <a:solidFill>
            <a:srgbClr val="FFFFFF"/>
          </a:solidFill>
          <a:ln w="25560">
            <a:solidFill>
              <a:srgbClr val="ED7D31"/>
            </a:solidFill>
            <a:miter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Verbo e complementos: tipos de objeto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Verbo e complementos: tipos de objeto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33" name="TextShape 2"/>
          <p:cNvSpPr txBox="1"/>
          <p:nvPr/>
        </p:nvSpPr>
        <p:spPr>
          <a:xfrm>
            <a:off x="490320" y="1802160"/>
            <a:ext cx="5605200" cy="46900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Objeto direto pleonástico: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colocado antes do verbo, o objeto direto é retomado por um pronome oblíquo de modo que o destaca.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Objeto indireto pleonástico: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colocado antes do verbo, o objeto indireto é retomado por um pronome oblíquo de modo que o destaca.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4" name="Imagem 7"/>
          <p:cNvPicPr/>
          <p:nvPr/>
        </p:nvPicPr>
        <p:blipFill>
          <a:blip r:embed="rId2"/>
          <a:stretch/>
        </p:blipFill>
        <p:spPr>
          <a:xfrm>
            <a:off x="6067339" y="1978571"/>
            <a:ext cx="5616104" cy="1814278"/>
          </a:xfrm>
          <a:prstGeom prst="rect">
            <a:avLst/>
          </a:prstGeom>
          <a:ln>
            <a:noFill/>
          </a:ln>
        </p:spPr>
      </p:pic>
      <p:pic>
        <p:nvPicPr>
          <p:cNvPr id="235" name="Imagem 5"/>
          <p:cNvPicPr/>
          <p:nvPr/>
        </p:nvPicPr>
        <p:blipFill>
          <a:blip r:embed="rId3"/>
          <a:stretch/>
        </p:blipFill>
        <p:spPr>
          <a:xfrm>
            <a:off x="6188803" y="4180954"/>
            <a:ext cx="5416746" cy="1733171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roup 1"/>
          <p:cNvGrpSpPr/>
          <p:nvPr/>
        </p:nvGrpSpPr>
        <p:grpSpPr>
          <a:xfrm>
            <a:off x="5079633" y="1199599"/>
            <a:ext cx="6931016" cy="5592911"/>
            <a:chOff x="5575236" y="882058"/>
            <a:chExt cx="6170844" cy="5592911"/>
          </a:xfrm>
        </p:grpSpPr>
        <p:sp>
          <p:nvSpPr>
            <p:cNvPr id="237" name="CustomShape 2"/>
            <p:cNvSpPr/>
            <p:nvPr/>
          </p:nvSpPr>
          <p:spPr>
            <a:xfrm>
              <a:off x="5653752" y="882058"/>
              <a:ext cx="6092328" cy="2657472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238680" tIns="238680" rIns="99000" bIns="238680" anchor="ctr"/>
            <a:lstStyle/>
            <a:p>
              <a:pPr marL="457200" indent="-457200">
                <a:lnSpc>
                  <a:spcPct val="90000"/>
                </a:lnSpc>
                <a:spcAft>
                  <a:spcPts val="910"/>
                </a:spcAft>
                <a:buFont typeface="Arial"/>
                <a:buChar char="•"/>
              </a:pPr>
              <a:r>
                <a:rPr lang="pt-BR" sz="2600" b="0" strike="noStrike" spc="-1" dirty="0">
                  <a:solidFill>
                    <a:srgbClr val="000000"/>
                  </a:solidFill>
                  <a:latin typeface="RobotoBR"/>
                </a:rPr>
                <a:t>Emprega-se o acento para diferenciar as palavras homógrafas </a:t>
              </a:r>
              <a:r>
                <a:rPr lang="pt-BR" sz="2600" b="1" strike="noStrike" spc="-1" dirty="0">
                  <a:solidFill>
                    <a:srgbClr val="000000"/>
                  </a:solidFill>
                  <a:latin typeface="RobotoBR"/>
                </a:rPr>
                <a:t>por </a:t>
              </a:r>
              <a:r>
                <a:rPr lang="pt-BR" sz="2600" b="0" strike="noStrike" spc="-1" dirty="0">
                  <a:solidFill>
                    <a:srgbClr val="000000"/>
                  </a:solidFill>
                  <a:latin typeface="RobotoBR"/>
                </a:rPr>
                <a:t>(preposição) e </a:t>
              </a:r>
              <a:r>
                <a:rPr lang="pt-BR" sz="2600" b="1" strike="noStrike" spc="-1" dirty="0">
                  <a:solidFill>
                    <a:srgbClr val="000000"/>
                  </a:solidFill>
                  <a:latin typeface="RobotoBR"/>
                </a:rPr>
                <a:t>pôr </a:t>
              </a:r>
              <a:r>
                <a:rPr lang="pt-BR" sz="2600" b="0" strike="noStrike" spc="-1" dirty="0">
                  <a:solidFill>
                    <a:srgbClr val="000000"/>
                  </a:solidFill>
                  <a:latin typeface="RobotoBR"/>
                </a:rPr>
                <a:t>(verbo no infinitivo).</a:t>
              </a:r>
              <a:endParaRPr lang="pt-BR" sz="2600" b="0" strike="noStrike" spc="-1" dirty="0">
                <a:latin typeface="Arial"/>
              </a:endParaRPr>
            </a:p>
          </p:txBody>
        </p:sp>
        <p:sp>
          <p:nvSpPr>
            <p:cNvPr id="238" name="CustomShape 3"/>
            <p:cNvSpPr/>
            <p:nvPr/>
          </p:nvSpPr>
          <p:spPr>
            <a:xfrm>
              <a:off x="5575236" y="3704643"/>
              <a:ext cx="6170844" cy="277032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hueOff val="-1455363"/>
                <a:satOff val="-83928"/>
                <a:lumOff val="8628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38680" tIns="238680" rIns="99000" bIns="238680" anchor="ctr"/>
            <a:lstStyle/>
            <a:p>
              <a:pPr marL="457200" indent="-457200">
                <a:lnSpc>
                  <a:spcPct val="90000"/>
                </a:lnSpc>
                <a:spcAft>
                  <a:spcPts val="910"/>
                </a:spcAft>
                <a:buFont typeface="Arial"/>
                <a:buChar char="•"/>
              </a:pPr>
              <a:r>
                <a:rPr lang="pt-BR" sz="2600" b="0" strike="noStrike" spc="-1" dirty="0">
                  <a:solidFill>
                    <a:srgbClr val="FFFFFF"/>
                  </a:solidFill>
                  <a:latin typeface="RobotoBR"/>
                </a:rPr>
                <a:t>Também para diferenciar o verbo </a:t>
              </a:r>
              <a:r>
                <a:rPr lang="pt-BR" sz="2600" b="1" strike="noStrike" spc="-1" dirty="0">
                  <a:solidFill>
                    <a:srgbClr val="FFFFFF"/>
                  </a:solidFill>
                  <a:latin typeface="RobotoBR"/>
                </a:rPr>
                <a:t>poder </a:t>
              </a:r>
              <a:r>
                <a:rPr lang="pt-BR" sz="2600" b="0" strike="noStrike" spc="-1" dirty="0">
                  <a:solidFill>
                    <a:srgbClr val="FFFFFF"/>
                  </a:solidFill>
                  <a:latin typeface="RobotoBR"/>
                </a:rPr>
                <a:t>no caso das palavras homógrafas </a:t>
              </a:r>
              <a:r>
                <a:rPr lang="pt-BR" sz="2600" b="1" strike="noStrike" spc="-1" dirty="0">
                  <a:solidFill>
                    <a:srgbClr val="FFFFFF"/>
                  </a:solidFill>
                  <a:latin typeface="RobotoBR"/>
                </a:rPr>
                <a:t>pode </a:t>
              </a:r>
              <a:r>
                <a:rPr lang="pt-BR" sz="2600" b="0" strike="noStrike" spc="-1" dirty="0">
                  <a:solidFill>
                    <a:srgbClr val="FFFFFF"/>
                  </a:solidFill>
                  <a:latin typeface="RobotoBR"/>
                </a:rPr>
                <a:t>(3</a:t>
              </a:r>
              <a:r>
                <a:rPr lang="pt-BR" sz="2600" b="0" u="sng" strike="noStrike" spc="-1" baseline="30000" dirty="0">
                  <a:solidFill>
                    <a:srgbClr val="FFFFFF"/>
                  </a:solidFill>
                  <a:uFillTx/>
                  <a:latin typeface="RobotoBR"/>
                </a:rPr>
                <a:t>a</a:t>
              </a:r>
              <a:r>
                <a:rPr lang="pt-BR" sz="2600" b="0" strike="noStrike" spc="-1" dirty="0">
                  <a:solidFill>
                    <a:srgbClr val="FFFFFF"/>
                  </a:solidFill>
                  <a:latin typeface="RobotoBR"/>
                </a:rPr>
                <a:t> pessoa do singular do presente do modo indicativo) e </a:t>
              </a:r>
              <a:r>
                <a:rPr lang="pt-BR" sz="2600" b="1" strike="noStrike" spc="-1" dirty="0">
                  <a:solidFill>
                    <a:srgbClr val="FFFFFF"/>
                  </a:solidFill>
                  <a:latin typeface="RobotoBR"/>
                </a:rPr>
                <a:t>pôde </a:t>
              </a:r>
              <a:r>
                <a:rPr lang="pt-BR" sz="2600" b="0" strike="noStrike" spc="-1" dirty="0">
                  <a:solidFill>
                    <a:srgbClr val="FFFFFF"/>
                  </a:solidFill>
                  <a:latin typeface="RobotoBR"/>
                </a:rPr>
                <a:t>(3</a:t>
              </a:r>
              <a:r>
                <a:rPr lang="pt-BR" sz="2600" b="0" u="sng" strike="noStrike" spc="-1" baseline="30000" dirty="0">
                  <a:solidFill>
                    <a:srgbClr val="FFFFFF"/>
                  </a:solidFill>
                  <a:uFillTx/>
                  <a:latin typeface="RobotoBR"/>
                </a:rPr>
                <a:t>a</a:t>
              </a:r>
              <a:r>
                <a:rPr lang="pt-BR" sz="2600" b="0" strike="noStrike" spc="-1" dirty="0">
                  <a:solidFill>
                    <a:srgbClr val="FFFFFF"/>
                  </a:solidFill>
                  <a:latin typeface="RobotoBR"/>
                </a:rPr>
                <a:t> pessoa do singular do pretérito perfeito do modo indicativo).</a:t>
              </a:r>
              <a:endParaRPr lang="pt-BR" sz="2600" b="0" strike="noStrike" spc="-1" dirty="0">
                <a:latin typeface="Arial"/>
              </a:endParaRPr>
            </a:p>
          </p:txBody>
        </p:sp>
      </p:grpSp>
      <p:grpSp>
        <p:nvGrpSpPr>
          <p:cNvPr id="239" name="Group 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40" name="CustomShape 5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1" name="TextShape 6"/>
          <p:cNvSpPr txBox="1"/>
          <p:nvPr/>
        </p:nvSpPr>
        <p:spPr>
          <a:xfrm>
            <a:off x="838080" y="811080"/>
            <a:ext cx="3335400" cy="5402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Acento diferencial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960120" y="554736"/>
            <a:ext cx="10587960" cy="10623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FFFFFF"/>
                </a:solidFill>
                <a:latin typeface="RobotoBR"/>
              </a:rPr>
              <a:t>Voz ativa e voz </a:t>
            </a:r>
            <a:r>
              <a:rPr lang="pt-BR" sz="4800" b="1" spc="-1" dirty="0">
                <a:solidFill>
                  <a:srgbClr val="FFFFFF"/>
                </a:solidFill>
                <a:latin typeface="RobotoBR"/>
              </a:rPr>
              <a:t>r</a:t>
            </a:r>
            <a:r>
              <a:rPr lang="pt-BR" sz="4800" b="1" strike="noStrike" spc="-1" dirty="0">
                <a:solidFill>
                  <a:srgbClr val="FFFFFF"/>
                </a:solidFill>
                <a:latin typeface="RobotoBR"/>
              </a:rPr>
              <a:t>eflexiva</a:t>
            </a:r>
            <a:endParaRPr lang="pt-BR" sz="48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3" name="TextShape 2"/>
          <p:cNvSpPr txBox="1"/>
          <p:nvPr/>
        </p:nvSpPr>
        <p:spPr>
          <a:xfrm>
            <a:off x="2874931" y="1940528"/>
            <a:ext cx="8607154" cy="4000896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1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Voz ativa: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o verbo está na voz ativa quando o sujeito é o responsável pela ação indicada pelo verbo, exerce o papel de agente do fato ou processo expresso pelo verbo.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1" strike="noStrike" spc="-1" dirty="0">
                <a:solidFill>
                  <a:srgbClr val="000000"/>
                </a:solidFill>
                <a:latin typeface="RobotoBR"/>
              </a:rPr>
              <a:t>Voz reflexiva:</a:t>
            </a: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 o verbo está na voz reflexiva quando o sujeito pratica e sofre a ação verbal, exercendo o papel de agente e paciente. É expressa por verbo na voz ativa + pronome oblíquo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	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A escola inteira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mobilizou-se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para o evento.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4" name="Graphic 7"/>
          <p:cNvPicPr/>
          <p:nvPr/>
        </p:nvPicPr>
        <p:blipFill>
          <a:blip r:embed="rId2"/>
          <a:stretch/>
        </p:blipFill>
        <p:spPr>
          <a:xfrm>
            <a:off x="1126441" y="2811240"/>
            <a:ext cx="990074" cy="1404997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Imagem 5"/>
          <p:cNvPicPr/>
          <p:nvPr/>
        </p:nvPicPr>
        <p:blipFill>
          <a:blip r:embed="rId2"/>
          <a:stretch/>
        </p:blipFill>
        <p:spPr>
          <a:xfrm>
            <a:off x="2154778" y="1655997"/>
            <a:ext cx="7810473" cy="1413565"/>
          </a:xfrm>
          <a:prstGeom prst="rect">
            <a:avLst/>
          </a:prstGeom>
          <a:ln>
            <a:noFill/>
          </a:ln>
        </p:spPr>
      </p:pic>
      <p:sp>
        <p:nvSpPr>
          <p:cNvPr id="246" name="TextShape 1"/>
          <p:cNvSpPr txBox="1"/>
          <p:nvPr/>
        </p:nvSpPr>
        <p:spPr>
          <a:xfrm>
            <a:off x="970069" y="299899"/>
            <a:ext cx="10247453" cy="1287804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FFFFFF"/>
                </a:solidFill>
                <a:latin typeface="RobotoBR"/>
              </a:rPr>
              <a:t>  </a:t>
            </a: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Voz passiva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7" name="TextShape 2"/>
          <p:cNvSpPr txBox="1"/>
          <p:nvPr/>
        </p:nvSpPr>
        <p:spPr>
          <a:xfrm>
            <a:off x="814319" y="2857868"/>
            <a:ext cx="11038157" cy="418095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Voz passiva: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o verbo está na voz passiva quando o sujeito sofre a ação indicada pelo verbo, exerce o papel de paciente do fato ou processo expresso pelo verbo. Nesse caso, o responsável pela ação é chamado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agente da passiva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formação típica da voz passiva é: verbo auxiliar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+ particípio do verbo principal.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Um grupo de teatro </a:t>
            </a:r>
            <a:r>
              <a:rPr lang="pt-BR" sz="2200" b="1" strike="noStrike" spc="-1" dirty="0">
                <a:solidFill>
                  <a:srgbClr val="808080"/>
                </a:solidFill>
                <a:latin typeface="RobotoBR"/>
              </a:rPr>
              <a:t>foi montado </a:t>
            </a: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pelos alunos.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Mas a voz passiva é formada também pelo pronome apassivador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+ verbo na 3</a:t>
            </a:r>
            <a:r>
              <a:rPr lang="pt-BR" sz="2400" b="0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pessoa.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As apresentações teatrais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se realizam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na escola.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764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325462" y="788418"/>
            <a:ext cx="3960478" cy="589176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9" name="TextShape 2"/>
          <p:cNvSpPr txBox="1"/>
          <p:nvPr/>
        </p:nvSpPr>
        <p:spPr>
          <a:xfrm>
            <a:off x="862920" y="1011960"/>
            <a:ext cx="3415680" cy="4795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Peripécia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250" name="Group 3"/>
          <p:cNvGrpSpPr/>
          <p:nvPr/>
        </p:nvGrpSpPr>
        <p:grpSpPr>
          <a:xfrm>
            <a:off x="4321215" y="826940"/>
            <a:ext cx="7512705" cy="5919122"/>
            <a:chOff x="4894572" y="474120"/>
            <a:chExt cx="6939348" cy="5919122"/>
          </a:xfrm>
        </p:grpSpPr>
        <p:sp>
          <p:nvSpPr>
            <p:cNvPr id="251" name="CustomShape 4"/>
            <p:cNvSpPr/>
            <p:nvPr/>
          </p:nvSpPr>
          <p:spPr>
            <a:xfrm>
              <a:off x="4982760" y="474120"/>
              <a:ext cx="6851160" cy="17128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CustomShape 5"/>
            <p:cNvSpPr/>
            <p:nvPr/>
          </p:nvSpPr>
          <p:spPr>
            <a:xfrm>
              <a:off x="5501160" y="859320"/>
              <a:ext cx="601454" cy="798949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CustomShape 6"/>
            <p:cNvSpPr/>
            <p:nvPr/>
          </p:nvSpPr>
          <p:spPr>
            <a:xfrm>
              <a:off x="6331903" y="474120"/>
              <a:ext cx="5318777" cy="1714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1440" tIns="181440" rIns="181440" bIns="181440" anchor="ctr"/>
            <a:lstStyle/>
            <a:p>
              <a:pPr>
                <a:lnSpc>
                  <a:spcPct val="10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 mudança de rumo em uma narrativa é chamada de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peripécia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ou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ponto de virada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54" name="CustomShape 7"/>
            <p:cNvSpPr/>
            <p:nvPr/>
          </p:nvSpPr>
          <p:spPr>
            <a:xfrm>
              <a:off x="4982760" y="2381557"/>
              <a:ext cx="6851160" cy="2081656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CustomShape 8"/>
            <p:cNvSpPr/>
            <p:nvPr/>
          </p:nvSpPr>
          <p:spPr>
            <a:xfrm>
              <a:off x="5501160" y="2945160"/>
              <a:ext cx="654367" cy="777124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CustomShape 9"/>
            <p:cNvSpPr/>
            <p:nvPr/>
          </p:nvSpPr>
          <p:spPr>
            <a:xfrm>
              <a:off x="6402454" y="2559600"/>
              <a:ext cx="5248226" cy="1714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1440" tIns="181440" rIns="181440" bIns="181440" anchor="ctr"/>
            <a:lstStyle/>
            <a:p>
              <a:pPr>
                <a:lnSpc>
                  <a:spcPct val="100000"/>
                </a:lnSpc>
                <a:spcAft>
                  <a:spcPts val="666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Nessa mudança, é comum a introdução de um novo referente no texto, marcando a nova direção dos acontecimentos, mas sem perder de vista o referente já apresentado.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57" name="CustomShape 10"/>
            <p:cNvSpPr/>
            <p:nvPr/>
          </p:nvSpPr>
          <p:spPr>
            <a:xfrm>
              <a:off x="4894572" y="4680362"/>
              <a:ext cx="6851160" cy="17128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CustomShape 11"/>
            <p:cNvSpPr/>
            <p:nvPr/>
          </p:nvSpPr>
          <p:spPr>
            <a:xfrm>
              <a:off x="5501160" y="5030640"/>
              <a:ext cx="495628" cy="526325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CustomShape 12"/>
            <p:cNvSpPr/>
            <p:nvPr/>
          </p:nvSpPr>
          <p:spPr>
            <a:xfrm>
              <a:off x="6208440" y="4645080"/>
              <a:ext cx="5442240" cy="1714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1440" tIns="181440" rIns="181440" bIns="181440" anchor="ctr"/>
            <a:lstStyle/>
            <a:p>
              <a:pPr>
                <a:lnSpc>
                  <a:spcPct val="10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Na hora de escrever seu texto dramático, que é uma narrativa, não deixe de introduzir nele um ou mais pontos de virada.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260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Shape 1"/>
          <p:cNvSpPr txBox="1"/>
          <p:nvPr/>
        </p:nvSpPr>
        <p:spPr>
          <a:xfrm>
            <a:off x="649080" y="629280"/>
            <a:ext cx="6422400" cy="1676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FFFFFF"/>
                </a:solidFill>
                <a:latin typeface="RobotoBR"/>
              </a:rPr>
              <a:t>Texto dramático</a:t>
            </a:r>
            <a:endParaRPr lang="pt-BR" sz="48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2" name="TextShape 2"/>
          <p:cNvSpPr txBox="1"/>
          <p:nvPr/>
        </p:nvSpPr>
        <p:spPr>
          <a:xfrm>
            <a:off x="649079" y="2438280"/>
            <a:ext cx="6670529" cy="37850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texto próprio para ser representado é chamado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texto dramático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Há textos dramáticos escritos para servir de base à encenação de uma peça de teatro ou que reúnem os elementos necessários à produção de um filme, como o roteiro cinematográfico, de programas de tevê etc.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3" name="CustomShape 3"/>
          <p:cNvSpPr/>
          <p:nvPr/>
        </p:nvSpPr>
        <p:spPr>
          <a:xfrm>
            <a:off x="8060388" y="0"/>
            <a:ext cx="4131731" cy="685764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4" name="CustomShape 4"/>
          <p:cNvSpPr/>
          <p:nvPr/>
        </p:nvSpPr>
        <p:spPr>
          <a:xfrm>
            <a:off x="8358444" y="484560"/>
            <a:ext cx="3666240" cy="57387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360">
            <a:solidFill>
              <a:srgbClr val="C8CACA"/>
            </a:solidFill>
          </a:ln>
          <a:effectLst>
            <a:outerShdw blurRad="57150" dist="19050" dir="5400000" algn="t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5" name="Graphic 7"/>
          <p:cNvPicPr/>
          <p:nvPr/>
        </p:nvPicPr>
        <p:blipFill>
          <a:blip r:embed="rId2"/>
          <a:stretch/>
        </p:blipFill>
        <p:spPr>
          <a:xfrm>
            <a:off x="8361000" y="1841040"/>
            <a:ext cx="3026160" cy="3026160"/>
          </a:xfrm>
          <a:prstGeom prst="rect">
            <a:avLst/>
          </a:prstGeom>
          <a:ln>
            <a:noFill/>
          </a:ln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 rot="16200000">
            <a:off x="-71025" y="1817371"/>
            <a:ext cx="4745474" cy="3333508"/>
          </a:xfrm>
          <a:prstGeom prst="downArrow">
            <a:avLst>
              <a:gd name="adj1" fmla="val 100000"/>
              <a:gd name="adj2" fmla="val 15788"/>
            </a:avLst>
          </a:prstGeom>
          <a:solidFill>
            <a:schemeClr val="accent2"/>
          </a:solidFill>
          <a:ln w="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TextShape 2"/>
          <p:cNvSpPr txBox="1"/>
          <p:nvPr/>
        </p:nvSpPr>
        <p:spPr>
          <a:xfrm>
            <a:off x="720033" y="2368505"/>
            <a:ext cx="3213154" cy="2712147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Texto dramático entre variedades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268" name="Group 3"/>
          <p:cNvGrpSpPr/>
          <p:nvPr/>
        </p:nvGrpSpPr>
        <p:grpSpPr>
          <a:xfrm>
            <a:off x="4362113" y="1512361"/>
            <a:ext cx="7467115" cy="5345639"/>
            <a:chOff x="4309200" y="955080"/>
            <a:chExt cx="7467115" cy="5345639"/>
          </a:xfrm>
        </p:grpSpPr>
        <p:sp>
          <p:nvSpPr>
            <p:cNvPr id="270" name="CustomShape 5"/>
            <p:cNvSpPr/>
            <p:nvPr/>
          </p:nvSpPr>
          <p:spPr>
            <a:xfrm>
              <a:off x="4309560" y="955080"/>
              <a:ext cx="7431480" cy="1787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 marL="342900" indent="-342900">
                <a:lnSpc>
                  <a:spcPct val="90000"/>
                </a:lnSpc>
                <a:spcAft>
                  <a:spcPts val="771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Em teatro, há peças longas e outras relativamente breves, como 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auto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 De temática religiosa ou não, os autos eram comuns durante a Idade Média e equivaliam, em extensão, a um ato das peças extensas encenadas na época.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71" name="Line 6"/>
            <p:cNvSpPr/>
            <p:nvPr/>
          </p:nvSpPr>
          <p:spPr>
            <a:xfrm>
              <a:off x="4309200" y="2742840"/>
              <a:ext cx="7432200" cy="360"/>
            </a:xfrm>
            <a:prstGeom prst="line">
              <a:avLst/>
            </a:prstGeom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CustomShape 7"/>
            <p:cNvSpPr/>
            <p:nvPr/>
          </p:nvSpPr>
          <p:spPr>
            <a:xfrm>
              <a:off x="4309560" y="2742840"/>
              <a:ext cx="7431480" cy="1787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 marL="342900" indent="-342900">
                <a:lnSpc>
                  <a:spcPct val="90000"/>
                </a:lnSpc>
                <a:spcAft>
                  <a:spcPts val="771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Bem menos extensas são as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esquetes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, peças de curta duração, que podem ou não ter caráter cômico e são produzidas para teatro, tevê ou cinema.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73" name="Line 8"/>
            <p:cNvSpPr/>
            <p:nvPr/>
          </p:nvSpPr>
          <p:spPr>
            <a:xfrm>
              <a:off x="4309200" y="4530600"/>
              <a:ext cx="7432200" cy="360"/>
            </a:xfrm>
            <a:prstGeom prst="line">
              <a:avLst/>
            </a:prstGeom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CustomShape 9"/>
            <p:cNvSpPr/>
            <p:nvPr/>
          </p:nvSpPr>
          <p:spPr>
            <a:xfrm>
              <a:off x="4344835" y="4513319"/>
              <a:ext cx="7431480" cy="1787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 marL="342900" indent="-342900">
                <a:lnSpc>
                  <a:spcPct val="90000"/>
                </a:lnSpc>
                <a:spcAft>
                  <a:spcPts val="771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Há textos teatrais mais ou menos extensos, a depender dos objetivos da produção artística.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275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Espaço Reservado para Conteúdo 8"/>
          <p:cNvPicPr/>
          <p:nvPr/>
        </p:nvPicPr>
        <p:blipFill>
          <a:blip r:embed="rId2"/>
          <a:stretch/>
        </p:blipFill>
        <p:spPr>
          <a:xfrm>
            <a:off x="3386422" y="670362"/>
            <a:ext cx="8805578" cy="6015635"/>
          </a:xfrm>
          <a:prstGeom prst="rect">
            <a:avLst/>
          </a:prstGeom>
          <a:ln>
            <a:noFill/>
          </a:ln>
        </p:spPr>
      </p:pic>
      <p:sp>
        <p:nvSpPr>
          <p:cNvPr id="277" name="CustomShape 1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8" name="TextShape 2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404040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Texto Dramático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611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RobotoBR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2020-04-03T14:18:33Z</dcterms:created>
  <dcterms:modified xsi:type="dcterms:W3CDTF">2020-04-03T14:21:21Z</dcterms:modified>
</cp:coreProperties>
</file>