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0" r:id="rId2"/>
    <p:sldId id="331" r:id="rId3"/>
    <p:sldId id="332" r:id="rId4"/>
    <p:sldId id="333" r:id="rId5"/>
    <p:sldId id="334" r:id="rId6"/>
    <p:sldId id="335" r:id="rId7"/>
    <p:sldId id="336" r:id="rId8"/>
    <p:sldId id="337" r:id="rId9"/>
    <p:sldId id="338" r:id="rId10"/>
    <p:sldId id="339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3DE073-2C1F-4AC9-A719-EC42DB052E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4CB5AB4-3CE9-4717-9CB7-A8054F5B40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9778BE-106B-4CFF-91BE-B8CF6F492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5661B-ADC9-4393-B96A-9D5F4B37A86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ACF296-22A0-4885-B9C4-DA77D6ABB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F688098-0CA1-43B7-9519-9BB7BE503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C4A70-05B8-41D2-A22C-AD398355A9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0253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A35125-0FEA-4C56-81AC-30B04C9D4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A06F80-86CA-4F59-96B8-0BC177695B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DA95DFD-129B-4423-8C48-003763742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5661B-ADC9-4393-B96A-9D5F4B37A86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8330B7-CA55-4ECB-9290-A8FE04CF9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BE768B4-0AB6-47F3-A342-4716F6F33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C4A70-05B8-41D2-A22C-AD398355A9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6739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4DE632-6A6C-4842-9424-FF8E2AAE2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55E09A5-91CE-4BA2-943F-19DB0CA591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378DC73-F067-476E-B694-BF4D56BE8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5661B-ADC9-4393-B96A-9D5F4B37A86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4C5A61-6839-45C0-9C17-99F448DD1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AA4953-68C8-42BD-AA99-D9EAE2AF9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C4A70-05B8-41D2-A22C-AD398355A9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6289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B48218-657D-48C8-B73B-83E91EB24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AD9EF37-9157-4808-963B-BE716F9CAC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58EF712-9FD2-4FC0-8C71-AEE9D53B64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10ED13C-D794-44D5-AEE4-60EC9513D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5661B-ADC9-4393-B96A-9D5F4B37A86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02964E9-B13C-4D6A-B420-5E9A5B228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4B04FF7-38D1-4FA7-90A2-81B5AF1D5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C4A70-05B8-41D2-A22C-AD398355A9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3921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A16185-FF46-4AB0-8ADC-BC447FDDA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182BEE5-AF70-4F0B-9E62-F74C87CB8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E2C1262-6144-41DE-8588-871210423C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D19C928-CDEB-4541-A937-554F25098B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B8A29DB-4312-414B-96C7-8A053AFC27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3B74011-54B7-4908-9EDA-5C6129A79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5661B-ADC9-4393-B96A-9D5F4B37A86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09E557A-E267-47CF-92D1-5F234F992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8A79AD5-15C1-4F8F-90AC-42E569682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C4A70-05B8-41D2-A22C-AD398355A9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5428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CC36B3-657F-4F70-AE5E-30694BCBA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5213DD2-5ADD-449B-AB9F-53B1ED789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5661B-ADC9-4393-B96A-9D5F4B37A86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8328BC8-68F3-432B-B49D-985852292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A671B0F-9DE7-4EC5-A67C-5ADEE4476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C4A70-05B8-41D2-A22C-AD398355A9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2736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3E22EBA-3C7E-405E-AE67-AB08EE607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5661B-ADC9-4393-B96A-9D5F4B37A86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9F9EC4D-02CC-488A-A3B7-36D7F3829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CC61B6A-FF6D-451F-A039-24FA327BA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C4A70-05B8-41D2-A22C-AD398355A9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5879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552AD7-B0DD-4B47-876F-45FC6BD01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61E882-B585-4D50-ADBC-E55027F77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5FA51BE-01EE-479B-98FC-83702623EF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C832F44-1B13-4FFE-BF6A-C58E8101F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5661B-ADC9-4393-B96A-9D5F4B37A86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12812C-47C3-4D82-B351-A995E0407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7D4510D-5499-4994-A5B2-6BDE8746C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C4A70-05B8-41D2-A22C-AD398355A9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6027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202B92-A823-4436-BDAF-C0E445BD3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EF3EFC8-38A5-44AC-9392-9C403B08FF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679C6E6-151F-44E1-B06C-CDE72E48F8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15D2E4C-D1A6-43FC-8382-A8B0B4CBB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5661B-ADC9-4393-B96A-9D5F4B37A86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5A1B5D4-F384-48C3-A6C8-D7E370D96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4E3E2DB-FCAF-4548-9956-F69A64C66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C4A70-05B8-41D2-A22C-AD398355A9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3687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686CFE-7C48-4E6C-A5A5-92BB0B505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2FC8DDF-7654-45F9-A36A-3D662BBB12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680599-2757-486C-AB5A-431EA73E7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5661B-ADC9-4393-B96A-9D5F4B37A86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64A063F-DAD0-4713-A01C-1B1302E13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76ECFE1-78AD-43E8-8B6C-BC58192EF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C4A70-05B8-41D2-A22C-AD398355A9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475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241F2E1-6E3A-468C-A1EE-068995DEF6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C8E2319-743B-4D70-863D-70B2041DE0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2DF078A-16E8-40CC-B8D2-A51C3A3D1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5661B-ADC9-4393-B96A-9D5F4B37A86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1DF497-6B35-48C2-A707-C6050854C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F4894E8-D278-42DA-BCE3-1C91BB035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C4A70-05B8-41D2-A22C-AD398355A9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994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A2C829B-1A77-4508-8724-627643885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EA21603-1A83-425B-9DC3-91C1CBD395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DB4926-DBEA-4601-8047-F0E40401F4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5661B-ADC9-4393-B96A-9D5F4B37A86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CAF11B2-00AC-4334-B13B-79FEE1649D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34D2FE4-0E42-44C2-AD8F-E65A871B51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C4A70-05B8-41D2-A22C-AD398355A9F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0505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58609" y="2949063"/>
            <a:ext cx="3885359" cy="100085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Vegetação</a:t>
            </a:r>
            <a:endParaRPr lang="en-US" sz="72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9" name="Picture 8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11153794" y="2301886"/>
            <a:ext cx="716680" cy="732538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6081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91341" y="485712"/>
            <a:ext cx="2546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Florestas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11" name="Picture 10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2670137" y="592192"/>
            <a:ext cx="404521" cy="413472"/>
          </a:xfrm>
          <a:prstGeom prst="rect">
            <a:avLst/>
          </a:prstGeom>
        </p:spPr>
      </p:pic>
      <p:sp>
        <p:nvSpPr>
          <p:cNvPr id="6" name="Round Same Side Corner Rectangle 5"/>
          <p:cNvSpPr/>
          <p:nvPr/>
        </p:nvSpPr>
        <p:spPr>
          <a:xfrm rot="10800000">
            <a:off x="777979" y="1362357"/>
            <a:ext cx="3167345" cy="4894157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pic>
        <p:nvPicPr>
          <p:cNvPr id="7" name="Picture 6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3647001" y="5949172"/>
            <a:ext cx="404521" cy="4134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1711" y="1466719"/>
            <a:ext cx="293442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000" dirty="0"/>
              <a:t>Até pouco tempo atrás </a:t>
            </a:r>
          </a:p>
          <a:p>
            <a:pPr lvl="0"/>
            <a:r>
              <a:rPr lang="pt-BR" sz="2000" dirty="0"/>
              <a:t>as florestas eram vistas como um obstáculo ao desenvolvimento econômico. Alguns grupos de pessoas, como muitos dos grandes produtores agrícolas, ainda pensam dessa forma, porém, </a:t>
            </a:r>
          </a:p>
          <a:p>
            <a:pPr lvl="0"/>
            <a:r>
              <a:rPr lang="pt-BR" sz="2000" dirty="0"/>
              <a:t>hoje sabemos que as florestas e outras formações vegetais preservadas têm grande importância ambiental, econômica e social.</a:t>
            </a:r>
            <a:endParaRPr lang="en-US" sz="2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Screen Shot 2019-06-20 at 10.43.5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305" y="1650995"/>
            <a:ext cx="7738519" cy="4978956"/>
          </a:xfrm>
          <a:prstGeom prst="rect">
            <a:avLst/>
          </a:prstGeom>
        </p:spPr>
      </p:pic>
      <p:pic>
        <p:nvPicPr>
          <p:cNvPr id="12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036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91341" y="485712"/>
            <a:ext cx="74417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Principais formações vegetais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11" name="Picture 10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7730867" y="626058"/>
            <a:ext cx="404521" cy="413472"/>
          </a:xfrm>
          <a:prstGeom prst="rect">
            <a:avLst/>
          </a:prstGeom>
        </p:spPr>
      </p:pic>
      <p:pic>
        <p:nvPicPr>
          <p:cNvPr id="2" name="Picture 1" descr="Screen Shot 2019-06-20 at 10.46.5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652" y="1221634"/>
            <a:ext cx="10257657" cy="5601191"/>
          </a:xfrm>
          <a:prstGeom prst="rect">
            <a:avLst/>
          </a:prstGeom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Straight Connector 5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47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91342" y="485712"/>
            <a:ext cx="39320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Biodiversidade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11" name="Picture 10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221132" y="609125"/>
            <a:ext cx="404521" cy="413472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 Same Side Corner Rectangle 12"/>
          <p:cNvSpPr/>
          <p:nvPr/>
        </p:nvSpPr>
        <p:spPr>
          <a:xfrm rot="10800000">
            <a:off x="1190743" y="1362363"/>
            <a:ext cx="4134031" cy="3982220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4" name="Round Same Side Corner Rectangle 13"/>
          <p:cNvSpPr/>
          <p:nvPr/>
        </p:nvSpPr>
        <p:spPr>
          <a:xfrm rot="10800000">
            <a:off x="6483828" y="1362363"/>
            <a:ext cx="4134031" cy="3982220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15" name="Picture 14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5011764" y="5011103"/>
            <a:ext cx="404521" cy="413472"/>
          </a:xfrm>
          <a:prstGeom prst="rect">
            <a:avLst/>
          </a:prstGeom>
        </p:spPr>
      </p:pic>
      <p:pic>
        <p:nvPicPr>
          <p:cNvPr id="16" name="Picture 1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10298447" y="5011104"/>
            <a:ext cx="404521" cy="41347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479372" y="1467169"/>
            <a:ext cx="365491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dirty="0"/>
              <a:t>A biodiversidade corresponde à diversidade biológica, ou seja, a toda a variedade de vida, desde microrganismos até plantas e animais encontrados em determinada área. 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6697794" y="1467169"/>
            <a:ext cx="38329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dirty="0"/>
              <a:t>Em 2011, a Organização das Nações Unidas (ONU) instituiu a Década da Biodiversidade com o objetivo de chamar atenção da sociedade para o aumento das taxas de perda da biodiversidade mundial e lançar planos para sua proteção e preservação.</a:t>
            </a:r>
            <a:endParaRPr lang="en-US" sz="2400" dirty="0"/>
          </a:p>
        </p:txBody>
      </p:sp>
      <p:pic>
        <p:nvPicPr>
          <p:cNvPr id="1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1139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91342" y="485712"/>
            <a:ext cx="2234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i="1" dirty="0">
                <a:latin typeface="Aptifer Slab LT W01 Bold"/>
                <a:cs typeface="Aptifer Slab LT W01 Bold"/>
              </a:rPr>
              <a:t>Hotspot</a:t>
            </a:r>
            <a:endParaRPr lang="en-US" sz="4000" i="1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11" name="Picture 10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2523992" y="575259"/>
            <a:ext cx="404521" cy="413472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 Same Side Corner Rectangle 12"/>
          <p:cNvSpPr/>
          <p:nvPr/>
        </p:nvSpPr>
        <p:spPr>
          <a:xfrm rot="10800000">
            <a:off x="1190743" y="1362363"/>
            <a:ext cx="4134031" cy="3982220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4" name="Round Same Side Corner Rectangle 13"/>
          <p:cNvSpPr/>
          <p:nvPr/>
        </p:nvSpPr>
        <p:spPr>
          <a:xfrm rot="10800000">
            <a:off x="6483828" y="1362363"/>
            <a:ext cx="4134031" cy="3982220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15" name="Picture 14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5011764" y="5011103"/>
            <a:ext cx="404521" cy="413472"/>
          </a:xfrm>
          <a:prstGeom prst="rect">
            <a:avLst/>
          </a:prstGeom>
        </p:spPr>
      </p:pic>
      <p:pic>
        <p:nvPicPr>
          <p:cNvPr id="16" name="Picture 15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10298447" y="5011104"/>
            <a:ext cx="404521" cy="41347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479372" y="1467169"/>
            <a:ext cx="365491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dirty="0"/>
              <a:t>Os </a:t>
            </a:r>
            <a:r>
              <a:rPr lang="pt-BR" sz="2400" i="1" dirty="0"/>
              <a:t>hotspots</a:t>
            </a:r>
            <a:r>
              <a:rPr lang="pt-BR" sz="2400" dirty="0"/>
              <a:t> são áreas que apresentam alto grau de biodiversidade em risco de destruição e que, por isso, foram escolhidas como prioritárias na luta pela preservação. 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6697794" y="1467169"/>
            <a:ext cx="38329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dirty="0"/>
              <a:t>Para ser um </a:t>
            </a:r>
            <a:r>
              <a:rPr lang="pt-BR" sz="2400" i="1" dirty="0" err="1"/>
              <a:t>hotspot</a:t>
            </a:r>
            <a:r>
              <a:rPr lang="pt-BR" sz="2400" dirty="0"/>
              <a:t>, uma área deve apresentar ao menos 1 500 espécies de plantas endêmicas (encontradas apenas em uma região ou área específica do planeta) e ter perdido 70% ou mais de sua área original.</a:t>
            </a:r>
            <a:endParaRPr lang="en-US" sz="2400" dirty="0"/>
          </a:p>
        </p:txBody>
      </p:sp>
      <p:pic>
        <p:nvPicPr>
          <p:cNvPr id="1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3048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91342" y="485712"/>
            <a:ext cx="22349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i="1" dirty="0">
                <a:latin typeface="Aptifer Slab LT W01 Bold"/>
                <a:cs typeface="Aptifer Slab LT W01 Bold"/>
              </a:rPr>
              <a:t>Hotspot</a:t>
            </a:r>
            <a:endParaRPr lang="en-US" sz="4000" i="1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11" name="Picture 10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2523992" y="575259"/>
            <a:ext cx="404521" cy="413472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Screen Shot 2019-06-20 at 10.53.2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088" y="1555173"/>
            <a:ext cx="8242300" cy="4902200"/>
          </a:xfrm>
          <a:prstGeom prst="rect">
            <a:avLst/>
          </a:prstGeom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4607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1341" y="553444"/>
            <a:ext cx="65297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Ameaças à biodiversidade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3" name="Picture 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818799" y="558326"/>
            <a:ext cx="404521" cy="413472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53810" y="1662988"/>
            <a:ext cx="1021943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/>
              <a:t>Ações humanas interferem na dinâmica natural dos solos, das formações vegetais, das águas e da atmosfera, alterando o funcionamento dos ecossistemas e ameaçando a biodiversidade.</a:t>
            </a:r>
            <a:endParaRPr lang="en-US" sz="3200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5516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1341" y="536512"/>
            <a:ext cx="65297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Ameaças à</a:t>
            </a:r>
          </a:p>
          <a:p>
            <a:r>
              <a:rPr lang="pt-BR" sz="4000" dirty="0">
                <a:latin typeface="Aptifer Slab LT W01 Bold"/>
                <a:cs typeface="Aptifer Slab LT W01 Bold"/>
              </a:rPr>
              <a:t>biodiversidade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3" name="Picture 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3220546" y="626058"/>
            <a:ext cx="404521" cy="413472"/>
          </a:xfrm>
          <a:prstGeom prst="rect">
            <a:avLst/>
          </a:prstGeom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>
            <a:off x="553810" y="1904219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Screen Shot 2019-06-20 at 10.57.0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598" y="802468"/>
            <a:ext cx="7051508" cy="605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643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1341" y="553444"/>
            <a:ext cx="83769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Preservação das áreas florestais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3" name="Picture 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8261947" y="575259"/>
            <a:ext cx="404521" cy="413472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53810" y="1662988"/>
            <a:ext cx="102194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/>
              <a:t>A preservação das formações vegetais originais, em especial das formações florestais, é fundamental para a manutenção da biodiversidade. Por isso foram criadas por lei, em muitos lugares do mundo, </a:t>
            </a:r>
            <a:r>
              <a:rPr lang="pt-BR" sz="3200" b="1" dirty="0"/>
              <a:t>áreas protegidas</a:t>
            </a:r>
            <a:r>
              <a:rPr lang="pt-BR" sz="3200" dirty="0"/>
              <a:t>, como os parques nacionais e as reservas ecológicas.</a:t>
            </a:r>
            <a:endParaRPr lang="en-US" sz="3200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3203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1341" y="570377"/>
            <a:ext cx="83769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Preservação das áreas florestais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3" name="Picture 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8261947" y="575259"/>
            <a:ext cx="404521" cy="413472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07631" y="1720273"/>
            <a:ext cx="960753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dirty="0"/>
              <a:t>As áreas protegidas por lei no Brasil são denominadas</a:t>
            </a:r>
            <a:br>
              <a:rPr lang="pt-BR" sz="2400" dirty="0"/>
            </a:br>
            <a:r>
              <a:rPr lang="pt-BR" sz="2400" b="1" dirty="0"/>
              <a:t>Unidades de Conservação </a:t>
            </a:r>
            <a:r>
              <a:rPr lang="pt-BR" sz="2400" dirty="0"/>
              <a:t>(UCs). Essas áreas podem ser:</a:t>
            </a:r>
            <a:endParaRPr lang="en-US" sz="2400" dirty="0"/>
          </a:p>
          <a:p>
            <a:pPr lvl="0"/>
            <a:endParaRPr lang="pt-BR" dirty="0"/>
          </a:p>
          <a:p>
            <a:pPr lvl="0"/>
            <a:r>
              <a:rPr lang="pt-BR" b="1" dirty="0"/>
              <a:t>	Unidades de Conservação de Proteção Integral </a:t>
            </a:r>
            <a:r>
              <a:rPr lang="pt-BR" dirty="0"/>
              <a:t>– áreas onde são proibidas a presença </a:t>
            </a:r>
            <a:br>
              <a:rPr lang="pt-BR" dirty="0"/>
            </a:br>
            <a:r>
              <a:rPr lang="pt-BR" dirty="0"/>
              <a:t>	de moradores e a extração de recursos. As atividades permitidas são apenas de pesquisa, </a:t>
            </a:r>
          </a:p>
          <a:p>
            <a:pPr lvl="0"/>
            <a:r>
              <a:rPr lang="pt-BR" dirty="0"/>
              <a:t>	educação ambiental, recreação em contato com a natureza e turismo ecológico.</a:t>
            </a:r>
            <a:endParaRPr lang="en-US" dirty="0"/>
          </a:p>
          <a:p>
            <a:pPr lvl="0"/>
            <a:endParaRPr lang="pt-BR" dirty="0"/>
          </a:p>
          <a:p>
            <a:pPr lvl="0"/>
            <a:endParaRPr lang="pt-BR" dirty="0"/>
          </a:p>
          <a:p>
            <a:pPr lvl="0"/>
            <a:r>
              <a:rPr lang="pt-BR" b="1" dirty="0"/>
              <a:t>	Unidades de Conservação de Uso Sustentável </a:t>
            </a:r>
            <a:r>
              <a:rPr lang="pt-BR" dirty="0"/>
              <a:t>– nessas áreas a presença de moradores</a:t>
            </a:r>
            <a:br>
              <a:rPr lang="pt-BR" dirty="0"/>
            </a:br>
            <a:r>
              <a:rPr lang="pt-BR" dirty="0"/>
              <a:t>	é permitida em associação com o uso sustentável dos recursos naturais </a:t>
            </a:r>
          </a:p>
          <a:p>
            <a:pPr lvl="0"/>
            <a:r>
              <a:rPr lang="pt-BR" dirty="0"/>
              <a:t>	e proteção às populações tradicionais.</a:t>
            </a:r>
            <a:r>
              <a:rPr lang="en-US" dirty="0"/>
              <a:t> </a:t>
            </a:r>
          </a:p>
        </p:txBody>
      </p:sp>
      <p:pic>
        <p:nvPicPr>
          <p:cNvPr id="7" name="Picture 6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14432" y="2838796"/>
            <a:ext cx="404521" cy="413472"/>
          </a:xfrm>
          <a:prstGeom prst="rect">
            <a:avLst/>
          </a:prstGeom>
        </p:spPr>
      </p:pic>
      <p:pic>
        <p:nvPicPr>
          <p:cNvPr id="8" name="Picture 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14432" y="4198990"/>
            <a:ext cx="404521" cy="413472"/>
          </a:xfrm>
          <a:prstGeom prst="rect">
            <a:avLst/>
          </a:prstGeom>
        </p:spPr>
      </p:pic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41263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392</Words>
  <Application>Microsoft Office PowerPoint</Application>
  <PresentationFormat>Widescreen</PresentationFormat>
  <Paragraphs>28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Aptifer Slab LT W01 Bold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2020-04-02T21:06:52Z</dcterms:created>
  <dcterms:modified xsi:type="dcterms:W3CDTF">2020-04-02T21:14:40Z</dcterms:modified>
</cp:coreProperties>
</file>