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11" r:id="rId2"/>
    <p:sldId id="413" r:id="rId3"/>
    <p:sldId id="283" r:id="rId4"/>
    <p:sldId id="287" r:id="rId5"/>
    <p:sldId id="414" r:id="rId6"/>
    <p:sldId id="415" r:id="rId7"/>
    <p:sldId id="416" r:id="rId8"/>
    <p:sldId id="417" r:id="rId9"/>
    <p:sldId id="418" r:id="rId10"/>
    <p:sldId id="419" r:id="rId11"/>
    <p:sldId id="421" r:id="rId12"/>
    <p:sldId id="420" r:id="rId13"/>
    <p:sldId id="462" r:id="rId14"/>
    <p:sldId id="463" r:id="rId15"/>
    <p:sldId id="424" r:id="rId16"/>
    <p:sldId id="427" r:id="rId17"/>
    <p:sldId id="432" r:id="rId18"/>
    <p:sldId id="435" r:id="rId19"/>
    <p:sldId id="433" r:id="rId20"/>
    <p:sldId id="434" r:id="rId21"/>
    <p:sldId id="436" r:id="rId22"/>
    <p:sldId id="437" r:id="rId2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D7EF3B-8A09-49D6-926F-1D690FFA6C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4BF010F-D7E6-4CA2-8BAD-3446C04AE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C97069-C88C-405B-AA62-EE210E287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7EFF-8EF4-405E-8D2F-43C11D4F261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833F670-2497-4D4E-BC76-66B75A94C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9689C1A-5355-41AD-A759-F63187778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3E114-079A-447B-8FA7-EF82670ADA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6630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4C3264-07F1-411A-A293-009EC9571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CB79DA-CA96-4346-84AB-6B879965D6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979393-D5F6-43BE-8DAF-1B180DC1C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7EFF-8EF4-405E-8D2F-43C11D4F261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0CC6EE6-E804-4F08-9E97-DCAA9B077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4DC8BB8-9B16-4FC2-996C-4074DF7AD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3E114-079A-447B-8FA7-EF82670ADA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2285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6BF47B-FC39-422C-B44D-85E2099ED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7F3B2EF-4277-4E01-AA7B-1C0874E88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2FBC8A-76A1-40CE-B777-3970AEBFA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7EFF-8EF4-405E-8D2F-43C11D4F261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1D1BB8B-E769-4184-A24C-4D27B45FD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6DA4A99-5884-4791-9D5D-417847AC9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3E114-079A-447B-8FA7-EF82670ADA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4127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F072B5-207F-432D-BDF5-FED85A196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7BA2460-A340-40CC-83DD-BD0F32D39B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83C7835-4BC3-4DD4-B3BE-03B81F963B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D01827E-929C-4D63-9E8B-DDE22845F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7EFF-8EF4-405E-8D2F-43C11D4F261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11BC47C-68EA-4202-8089-AB03D394F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90A6A5E-1EE5-43EC-B720-BFEAE9353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3E114-079A-447B-8FA7-EF82670ADA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9222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14FF53-750F-48DB-9E55-477FACBF8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A4B1504-3DF4-476A-B3DF-74B218EE3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364CF9F-A0C8-4053-8274-676E3E40F1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2EECC8A-1DE5-4961-8097-75B601B5F5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FFCFAEC-61ED-42F8-94C9-3CF3EACC21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5E2017E-900E-46AB-93A8-A1A6EC2F7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7EFF-8EF4-405E-8D2F-43C11D4F261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FA77910-9533-4DEC-99B3-FAACF46A0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08A2D19-9722-4340-8D44-6404967D9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3E114-079A-447B-8FA7-EF82670ADA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5903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25DE0E-870B-4736-8A23-3FE2AA1C5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6439B13-6EED-4530-BB75-BB7B5B195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7EFF-8EF4-405E-8D2F-43C11D4F261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3A6FBC9-5425-4F95-9204-D3274AD20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4966E13-563C-4959-91EB-035E5891C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3E114-079A-447B-8FA7-EF82670ADA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1998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2276C9D-9071-4D79-BD98-26F75A301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7EFF-8EF4-405E-8D2F-43C11D4F261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3268B9E-C737-413E-9CC5-A590E9841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2141D51-BF66-43C5-B190-0CDA56FD4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3E114-079A-447B-8FA7-EF82670ADA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8393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7A7D77-978B-40EB-8A8E-B42575308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8FD6D9-8FFC-48A7-8D95-789868380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25D9D3E-2362-4FC0-A1BC-00B843AEC3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6AF99F9-198E-4602-8698-81F2C00A3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7EFF-8EF4-405E-8D2F-43C11D4F261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84C9266-DC84-47E8-94BC-4EF6D6A99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D97A0BE-2516-4C44-ADA9-28B564F4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3E114-079A-447B-8FA7-EF82670ADA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2585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9082AA-032D-49BF-AC2A-73DC8D7BA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B53D757-B25E-49B4-84EA-BFC33598A7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D6A48DF-AAB3-4637-B26F-779684FA74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455AE9B-0019-4BF8-AFB7-114DD0352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7EFF-8EF4-405E-8D2F-43C11D4F261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CE0BC3F-BAE6-4F6F-9929-0C4277B12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2FEEA83-341C-415A-964D-6CEE33BB1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3E114-079A-447B-8FA7-EF82670ADA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3028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4D8F3C-6C79-4960-9594-564EB539C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241AAA3-B09C-47C1-8DF6-2553BA45E5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1CF97D9-0C1C-414D-825A-1CAF2F05B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7EFF-8EF4-405E-8D2F-43C11D4F261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E175DFE-3F6D-4D99-BB7B-F75E08052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1A5CAB2-37FA-4AE3-B744-97A830938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3E114-079A-447B-8FA7-EF82670ADA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2499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2A6809F-024E-4D8C-8388-FDF866A924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0FFA500-0495-4D5E-935D-1F3EF9A45C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BE4EA8E-F9B8-4ADD-88E8-E1607BE1B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17EFF-8EF4-405E-8D2F-43C11D4F261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5628966-1A06-409E-B5F8-66CDDA72B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1C06409-7317-4C57-8088-4D8F1DDE9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3E114-079A-447B-8FA7-EF82670ADA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183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110BE31-8563-40A1-948B-67593E423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8BAC78A-7132-4200-AA30-3800D8520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55A3D2-2B04-4B39-B45B-805BB49A0C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17EFF-8EF4-405E-8D2F-43C11D4F261A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FA064B2-FDB1-4A2D-AD0F-019D9133CD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E3C5A2-F14D-4179-97FD-9D5574BFFC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93E114-079A-447B-8FA7-EF82670ADAD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6682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UNIDADE 3</a:t>
            </a:r>
            <a:b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TRAÇOS, CORES E SONS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87D770E-4969-47DD-8278-7AFCB45B19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CAPÍTULO 1 – Nossos traços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7732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Planejar e desenhar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38200" y="2171700"/>
            <a:ext cx="10515600" cy="4183379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Um ponto, uma linha, um traço preenchendo o vazio do espaço.</a:t>
            </a: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Uma folha à espera de receber arte direto do imaginário.</a:t>
            </a: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Um esboço, um plano, um projeto a ser desenhado.</a:t>
            </a: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E então meu desenho torna-se desígnio edificado!</a:t>
            </a: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Ensaio para compreender que formas tem o pensamento</a:t>
            </a: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e o que pode se tornar o seu alento.</a:t>
            </a: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Inspiração, pesquisa, estudo é o que mobilizo</a:t>
            </a: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para fazer nascer o processo artístico!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4315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 princípio era o traço</a:t>
            </a:r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01401"/>
            <a:ext cx="10515600" cy="280035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pt-BR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Garatuja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(traço ou rabisco) é o termo usado para identificar a expressão gráfica das crianças que acontece na primeira infância (de 18 meses a cerca de 3 anos de idade). Os traços passam por várias fases de desenvolvimento, assim como as crianças.</a:t>
            </a:r>
          </a:p>
        </p:txBody>
      </p:sp>
      <p:sp>
        <p:nvSpPr>
          <p:cNvPr id="9" name="Retângulo de cantos arredondados 8"/>
          <p:cNvSpPr/>
          <p:nvPr/>
        </p:nvSpPr>
        <p:spPr>
          <a:xfrm>
            <a:off x="838201" y="1931669"/>
            <a:ext cx="10515600" cy="141732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1211580" y="2163275"/>
            <a:ext cx="99783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Um dos primeiros tipos de traçado criados pelas crianças pequenas é conhecido como </a:t>
            </a:r>
            <a:r>
              <a:rPr lang="pt-BR" sz="2800" b="1" dirty="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garatuja</a:t>
            </a:r>
            <a:r>
              <a:rPr lang="pt-BR" sz="2800" dirty="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3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9657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Desenho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Litografia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vem de </a:t>
            </a:r>
            <a:r>
              <a:rPr lang="pt-BR" i="1" dirty="0">
                <a:latin typeface="Roboto" panose="02000000000000000000" pitchFamily="2" charset="0"/>
                <a:ea typeface="Roboto" panose="02000000000000000000" pitchFamily="2" charset="0"/>
              </a:rPr>
              <a:t>lithos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, que em grego significa “pedra”, e </a:t>
            </a:r>
            <a:r>
              <a:rPr lang="pt-BR" i="1" dirty="0">
                <a:latin typeface="Roboto" panose="02000000000000000000" pitchFamily="2" charset="0"/>
                <a:ea typeface="Roboto" panose="02000000000000000000" pitchFamily="2" charset="0"/>
              </a:rPr>
              <a:t>graphein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, que é “escrever” ou “desenhar”. </a:t>
            </a: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Assim, litogravura é o desenho na pedra. A pedra litográfica (em geral em calcário) é o suporte (matriz) em que o artista desenha com lápis oleoso (ou pastas gordurosas). Sobre esse suporte o artista trabalha com materiais com base no princípio da repulsão entre água e óleo. Ao final do processo, a imagem é gravada em papel por meio de uma prensa litográfica (especialmente construída para este processo).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4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735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Desenho</a:t>
            </a:r>
          </a:p>
        </p:txBody>
      </p:sp>
      <p:sp>
        <p:nvSpPr>
          <p:cNvPr id="6" name="Retângulo de cantos arredondados 5"/>
          <p:cNvSpPr/>
          <p:nvPr/>
        </p:nvSpPr>
        <p:spPr>
          <a:xfrm>
            <a:off x="838201" y="1920240"/>
            <a:ext cx="10515599" cy="43776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Giz pastel </a:t>
            </a:r>
            <a:r>
              <a:rPr lang="pt-BR" sz="28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(oleoso ou seco) é um material para pintura e desenho encontrado em lojas especializadas em materiais artísticos e vendido em pequenas barras, que podem ser diluídas com óleos ou solventes (no caso do pastel oleoso), ou passadas sobre o papel diretamente, produzindo traços em grafismos (linhas) ou fazendo veladuras (quando espalhamos o pigmento desse material para conseguir efeitos aveludados).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5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7297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Desenho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5" name="Espaço Reservado para Conteúdo 3"/>
          <p:cNvSpPr txBox="1">
            <a:spLocks/>
          </p:cNvSpPr>
          <p:nvPr/>
        </p:nvSpPr>
        <p:spPr>
          <a:xfrm>
            <a:off x="838200" y="2171700"/>
            <a:ext cx="10515600" cy="41833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Simbolismo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 foi um movimento que surgiu na França, no final do século XIX, e reagiu contra o materialismo, buscando sugerir a realidade sem retratá-la de forma óbvia e valorizando a expressão, portanto, por meio de metáforas, símbolos ou ideias. O artista recorria à sua memória visual, e não ao olhar direto diante do objeto a ser retratado.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5394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Planos em desenho</a:t>
            </a:r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727" y="1825272"/>
            <a:ext cx="8844652" cy="4914894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7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4116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de cantos arredondados 2"/>
          <p:cNvSpPr/>
          <p:nvPr/>
        </p:nvSpPr>
        <p:spPr>
          <a:xfrm>
            <a:off x="937261" y="2205991"/>
            <a:ext cx="10416540" cy="372617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6404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Ilustração no tempo e do tempo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1120140" y="3070226"/>
            <a:ext cx="10138410" cy="2377439"/>
          </a:xfrm>
        </p:spPr>
        <p:txBody>
          <a:bodyPr/>
          <a:lstStyle/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 ilustração é uma vertente da linguagem das artes visuais que está tanto ligada a outras linguagens artísticas quanto a serviço das ciências e de outros saberes, uma linguagem que converge para a arte porque, embora use elementos artísticos, tem outras finalidades além da estética artística.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8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7804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Ilustração e ciências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157" y="1748763"/>
            <a:ext cx="7363686" cy="474411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9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2783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8713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Materialidades e elementos da linguagem visual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838200" y="1938519"/>
            <a:ext cx="10515600" cy="2393451"/>
            <a:chOff x="0" y="0"/>
            <a:chExt cx="10515600" cy="2688608"/>
          </a:xfrm>
        </p:grpSpPr>
        <p:sp>
          <p:nvSpPr>
            <p:cNvPr id="6" name="Retângulo de cantos arredondados 5"/>
            <p:cNvSpPr/>
            <p:nvPr/>
          </p:nvSpPr>
          <p:spPr>
            <a:xfrm>
              <a:off x="0" y="0"/>
              <a:ext cx="10515600" cy="2688608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Retângulo 6"/>
            <p:cNvSpPr/>
            <p:nvPr/>
          </p:nvSpPr>
          <p:spPr>
            <a:xfrm>
              <a:off x="0" y="0"/>
              <a:ext cx="10515600" cy="8065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780" tIns="144780" rIns="144780" bIns="144780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3800" kern="1200" dirty="0"/>
            </a:p>
          </p:txBody>
        </p:sp>
      </p:grpSp>
      <p:sp>
        <p:nvSpPr>
          <p:cNvPr id="8" name="CaixaDeTexto 7">
            <a:extLst>
              <a:ext uri="{FF2B5EF4-FFF2-40B4-BE49-F238E27FC236}">
                <a16:creationId xmlns:a16="http://schemas.microsoft.com/office/drawing/2014/main" id="{8147808B-C090-4A3F-ACEE-CC7341A598D9}"/>
              </a:ext>
            </a:extLst>
          </p:cNvPr>
          <p:cNvSpPr txBox="1"/>
          <p:nvPr/>
        </p:nvSpPr>
        <p:spPr>
          <a:xfrm>
            <a:off x="1433512" y="2227303"/>
            <a:ext cx="9324975" cy="1815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A palavra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desenho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 (do latim </a:t>
            </a:r>
            <a:r>
              <a:rPr lang="pt-BR" sz="2800" i="1" dirty="0">
                <a:latin typeface="Roboto" panose="02000000000000000000" pitchFamily="2" charset="0"/>
                <a:ea typeface="Roboto" panose="02000000000000000000" pitchFamily="2" charset="0"/>
              </a:rPr>
              <a:t>designare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) significa “assinalar”, “indicar”, “marcar uma superfície”. Outra palavra que se relaciona ao desenho é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desígnio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, que significa “ter intenção”, “propósito ou finalidade”.</a:t>
            </a:r>
          </a:p>
        </p:txBody>
      </p:sp>
      <p:grpSp>
        <p:nvGrpSpPr>
          <p:cNvPr id="9" name="Grupo 8"/>
          <p:cNvGrpSpPr/>
          <p:nvPr/>
        </p:nvGrpSpPr>
        <p:grpSpPr>
          <a:xfrm>
            <a:off x="838199" y="4579801"/>
            <a:ext cx="10515600" cy="1866719"/>
            <a:chOff x="0" y="0"/>
            <a:chExt cx="10515600" cy="2688608"/>
          </a:xfrm>
        </p:grpSpPr>
        <p:sp>
          <p:nvSpPr>
            <p:cNvPr id="10" name="Retângulo de cantos arredondados 9"/>
            <p:cNvSpPr/>
            <p:nvPr/>
          </p:nvSpPr>
          <p:spPr>
            <a:xfrm>
              <a:off x="0" y="0"/>
              <a:ext cx="10515600" cy="2688608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Retângulo 10"/>
            <p:cNvSpPr/>
            <p:nvPr/>
          </p:nvSpPr>
          <p:spPr>
            <a:xfrm>
              <a:off x="0" y="0"/>
              <a:ext cx="10515600" cy="8065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4780" tIns="144780" rIns="144780" bIns="144780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3800" kern="1200" dirty="0"/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147808B-C090-4A3F-ACEE-CC7341A598D9}"/>
              </a:ext>
            </a:extLst>
          </p:cNvPr>
          <p:cNvSpPr txBox="1"/>
          <p:nvPr/>
        </p:nvSpPr>
        <p:spPr>
          <a:xfrm>
            <a:off x="1433512" y="4820662"/>
            <a:ext cx="9324975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Já a palavra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pintura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 (do latim </a:t>
            </a:r>
            <a:r>
              <a:rPr lang="pt-BR" sz="2800" i="1" dirty="0">
                <a:latin typeface="Roboto" panose="02000000000000000000" pitchFamily="2" charset="0"/>
                <a:ea typeface="Roboto" panose="02000000000000000000" pitchFamily="2" charset="0"/>
              </a:rPr>
              <a:t>pictura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) significa “ato de pintar”, habilidade também desenvolvida desde os primórdios e para a qual usamos muitas cores.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10</a:t>
            </a:fld>
            <a:endParaRPr lang="pt-BR" dirty="0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7867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6404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arte do desenho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24417"/>
            <a:ext cx="10515600" cy="387733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pt-BR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Expressionismo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 foi um movimento artístico que se concentrou mais fortemente na Alemanha, no início do século XX, e teve em suas obras a expressão das emoções de forma dramática, por meio de uma paleta cromática agressiva e de temas que retratavam a solidão, a angústia e a miséria humanas.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9225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1115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arte do desenho</a:t>
            </a:r>
          </a:p>
        </p:txBody>
      </p:sp>
      <p:sp>
        <p:nvSpPr>
          <p:cNvPr id="4" name="Arredondar Retângulo em um Canto Diagonal 3"/>
          <p:cNvSpPr/>
          <p:nvPr/>
        </p:nvSpPr>
        <p:spPr>
          <a:xfrm>
            <a:off x="838200" y="2628900"/>
            <a:ext cx="10515600" cy="2766060"/>
          </a:xfrm>
          <a:prstGeom prst="round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1092517" y="3319432"/>
            <a:ext cx="1000696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O </a:t>
            </a:r>
            <a:r>
              <a:rPr lang="pt-BR" sz="2800" b="1" i="1" dirty="0">
                <a:latin typeface="Roboto" panose="02000000000000000000" pitchFamily="2" charset="0"/>
                <a:ea typeface="Roboto" panose="02000000000000000000" pitchFamily="2" charset="0"/>
              </a:rPr>
              <a:t>jazz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, gênero musical baseado na improvisação e na livre interpretação, surgiu no final do século XX, nos Estados Unidos, e teve seu berço nos ritmos e nas melodias africanas.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12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081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18210" y="1522095"/>
            <a:ext cx="10515600" cy="271208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b="1" i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b="1" i="1" dirty="0">
                <a:latin typeface="Roboto" panose="02000000000000000000" pitchFamily="2" charset="0"/>
                <a:ea typeface="Roboto" panose="02000000000000000000" pitchFamily="2" charset="0"/>
              </a:rPr>
              <a:t>Pop art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foi um movimento artístico e cultural que aconteceu no início da década de 1960. Os artistas dessa época questionavam o crescimento dos meios de comunicação de massa, como a televisão, que abriu um novo canal de divulgação de produtos para o consumo.</a:t>
            </a:r>
          </a:p>
        </p:txBody>
      </p:sp>
      <p:sp>
        <p:nvSpPr>
          <p:cNvPr id="4" name="Arredondar Retângulo em um Canto Diagonal 3"/>
          <p:cNvSpPr/>
          <p:nvPr/>
        </p:nvSpPr>
        <p:spPr>
          <a:xfrm>
            <a:off x="838200" y="1825625"/>
            <a:ext cx="10515600" cy="2366010"/>
          </a:xfrm>
          <a:prstGeom prst="round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arte do desenho</a:t>
            </a:r>
          </a:p>
        </p:txBody>
      </p:sp>
      <p:sp>
        <p:nvSpPr>
          <p:cNvPr id="6" name="Retângulo de cantos arredondados 5"/>
          <p:cNvSpPr/>
          <p:nvPr/>
        </p:nvSpPr>
        <p:spPr>
          <a:xfrm>
            <a:off x="838201" y="4456906"/>
            <a:ext cx="10515599" cy="18684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Nesse cenário, a </a:t>
            </a:r>
            <a:r>
              <a:rPr lang="pt-BR" sz="2800" i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Pop art </a:t>
            </a:r>
            <a:r>
              <a:rPr lang="pt-BR" sz="28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surgiu como um movimento artístico que se apropriou da cultura de massa em tom crítico.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13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13670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21" y="1805341"/>
            <a:ext cx="10527889" cy="4524161"/>
          </a:xfr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Processo de criação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14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5682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UNIDADE 3</a:t>
            </a:r>
            <a:b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Traços, sons e cores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87D770E-4969-47DD-8278-7AFCB45B19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CAPÍTULO 2 – Sons e cores do Brasil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15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16749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838199" y="2076226"/>
            <a:ext cx="10515599" cy="38512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Colorido brasileiro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4681" y="2173045"/>
            <a:ext cx="9662634" cy="3840480"/>
          </a:xfrm>
        </p:spPr>
        <p:txBody>
          <a:bodyPr>
            <a:normAutofit/>
          </a:bodyPr>
          <a:lstStyle/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 Brasil destaca-se por sua rica cultura popular tradicional. A exuberância de suas cores espalha-se pelas cidades por meio da diversidade de folguedos, danças e festejos. Nas ruas desfilamos, cantamos, tocamos, dançamos e saímos para brincar usando coloridas e enfeitadas fantasias. A rua também é o lugar de dizer o que queremos enquanto povo brasileiro.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286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Vejo, sinto e estilizo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010" y="2056627"/>
            <a:ext cx="7853979" cy="462336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17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2729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Tintas e cores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147808B-C090-4A3F-ACEE-CC7341A598D9}"/>
              </a:ext>
            </a:extLst>
          </p:cNvPr>
          <p:cNvSpPr txBox="1"/>
          <p:nvPr/>
        </p:nvSpPr>
        <p:spPr>
          <a:xfrm>
            <a:off x="838200" y="2217447"/>
            <a:ext cx="10515600" cy="39703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pt-BR" sz="28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O termo </a:t>
            </a:r>
            <a:r>
              <a:rPr lang="pt-BR" sz="2800" b="1" i="1" dirty="0">
                <a:latin typeface="Roboto" panose="02000000000000000000" pitchFamily="2" charset="0"/>
                <a:ea typeface="Roboto" panose="02000000000000000000" pitchFamily="2" charset="0"/>
              </a:rPr>
              <a:t>naïf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 vem do latim </a:t>
            </a:r>
            <a:r>
              <a:rPr lang="pt-BR" sz="2800" i="1" dirty="0">
                <a:latin typeface="Roboto" panose="02000000000000000000" pitchFamily="2" charset="0"/>
                <a:ea typeface="Roboto" panose="02000000000000000000" pitchFamily="2" charset="0"/>
              </a:rPr>
              <a:t>nativus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, que significa “nascente”, “natural e espontâneo”. Os artistas que trabalham a </a:t>
            </a:r>
            <a:r>
              <a:rPr lang="pt-BR" sz="2800" b="1" i="1" dirty="0">
                <a:latin typeface="Roboto" panose="02000000000000000000" pitchFamily="2" charset="0"/>
                <a:ea typeface="Roboto" panose="02000000000000000000" pitchFamily="2" charset="0"/>
              </a:rPr>
              <a:t>arte naïf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 criam com grande espontaneidade, não seguem regras rígidas ou técnicas usuais na construção de imagens e usam materiais diversos, muitas vezes o que têm à mão. É popularmente aclamada como uma arte livre de convenções.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8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18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32536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0507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i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Hip-hop</a:t>
            </a:r>
          </a:p>
        </p:txBody>
      </p:sp>
      <p:sp>
        <p:nvSpPr>
          <p:cNvPr id="5" name="Espaço Reservado para Conteúdo 3"/>
          <p:cNvSpPr txBox="1">
            <a:spLocks noGrp="1"/>
          </p:cNvSpPr>
          <p:nvPr>
            <p:ph idx="1"/>
          </p:nvPr>
        </p:nvSpPr>
        <p:spPr>
          <a:xfrm>
            <a:off x="838200" y="2105323"/>
            <a:ext cx="10515600" cy="36285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206649" y="3034497"/>
            <a:ext cx="977870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O movimento </a:t>
            </a:r>
            <a:r>
              <a:rPr lang="pt-BR" sz="2800" b="1" i="1" dirty="0">
                <a:latin typeface="Roboto" panose="02000000000000000000" pitchFamily="2" charset="0"/>
                <a:ea typeface="Roboto" panose="02000000000000000000" pitchFamily="2" charset="0"/>
              </a:rPr>
              <a:t>hip-hop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também tem sua origem na cultura popular das grandes cidades. Nos Estados Unidos, na década de 1960, ele emergiu como uma reação à violência e ao descaso com as classes menos favorecidas.</a:t>
            </a:r>
          </a:p>
          <a:p>
            <a:endParaRPr lang="pt-B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19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42239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2301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i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Hip-hop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147808B-C090-4A3F-ACEE-CC7341A598D9}"/>
              </a:ext>
            </a:extLst>
          </p:cNvPr>
          <p:cNvSpPr txBox="1"/>
          <p:nvPr/>
        </p:nvSpPr>
        <p:spPr>
          <a:xfrm>
            <a:off x="838200" y="2400327"/>
            <a:ext cx="10515600" cy="26776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pt-BR" sz="28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A cultura </a:t>
            </a:r>
            <a:r>
              <a:rPr lang="pt-BR" sz="2800" b="1" i="1" dirty="0">
                <a:latin typeface="Roboto" panose="02000000000000000000" pitchFamily="2" charset="0"/>
                <a:ea typeface="Roboto" panose="02000000000000000000" pitchFamily="2" charset="0"/>
              </a:rPr>
              <a:t>punk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 está relacionada a um movimento que surgiu na década de 1970 e refletiu uma reação à sociedade vigente, reunindo elementos culturais comuns a seus adeptos, como estilo musical, costumes, comportamentos e outros.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20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84736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Crítica e grafite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297" y="1927737"/>
            <a:ext cx="7069600" cy="5110032"/>
          </a:xfrm>
          <a:prstGeom prst="rect">
            <a:avLst/>
          </a:prstGeom>
        </p:spPr>
      </p:pic>
      <p:sp>
        <p:nvSpPr>
          <p:cNvPr id="7" name="Arredondar Retângulo em um Canto Diagonal 6"/>
          <p:cNvSpPr/>
          <p:nvPr/>
        </p:nvSpPr>
        <p:spPr>
          <a:xfrm>
            <a:off x="731085" y="1850316"/>
            <a:ext cx="4045772" cy="4206240"/>
          </a:xfrm>
          <a:prstGeom prst="round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1032286" y="2203595"/>
            <a:ext cx="36576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>
                <a:latin typeface="Roboto" panose="02000000000000000000" pitchFamily="2" charset="0"/>
                <a:ea typeface="Roboto" panose="02000000000000000000" pitchFamily="2" charset="0"/>
              </a:rPr>
              <a:t>O grafite, enquanto arte pública, pode atingir um grande número de pessoas. Ademais, o “público” do grafite que está nas paredes das cidades é formado por pessoas muito diferentes.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21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27067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Movimento da cultura </a:t>
            </a:r>
            <a:r>
              <a:rPr lang="pt-BR" sz="4800" i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hip-hop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996518" y="2148855"/>
            <a:ext cx="3357282" cy="4351338"/>
          </a:xfrm>
        </p:spPr>
        <p:txBody>
          <a:bodyPr>
            <a:normAutofit/>
          </a:bodyPr>
          <a:lstStyle/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Arte rupestre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é aquela feita nas superfícies rochosas pelos povos de um período conhecido como Pré-História.</a:t>
            </a:r>
          </a:p>
        </p:txBody>
      </p:sp>
      <p:sp>
        <p:nvSpPr>
          <p:cNvPr id="5" name="Retângulo de cantos arredondados 4"/>
          <p:cNvSpPr/>
          <p:nvPr/>
        </p:nvSpPr>
        <p:spPr>
          <a:xfrm>
            <a:off x="838200" y="2148855"/>
            <a:ext cx="6799727" cy="40017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 pensarmos em um dos procedimentos utilizados na </a:t>
            </a:r>
            <a:r>
              <a:rPr lang="pt-BR" sz="28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arte rupestre</a:t>
            </a:r>
            <a:r>
              <a:rPr lang="pt-BR" sz="28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de formar silhuetas coloridas em volta das mãos, temos já nas primeiras marcas de nossa cultura os precursores da técnica do estêncil.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22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81547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1070</Words>
  <Application>Microsoft Office PowerPoint</Application>
  <PresentationFormat>Widescreen</PresentationFormat>
  <Paragraphs>86</Paragraphs>
  <Slides>22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Roboto</vt:lpstr>
      <vt:lpstr>Tema do Office</vt:lpstr>
      <vt:lpstr>UNIDADE 3 TRAÇOS, CORES E SONS</vt:lpstr>
      <vt:lpstr>Planejar e desenhar</vt:lpstr>
      <vt:lpstr>No princípio era o traço</vt:lpstr>
      <vt:lpstr>Desenho</vt:lpstr>
      <vt:lpstr>Desenho</vt:lpstr>
      <vt:lpstr>Desenho</vt:lpstr>
      <vt:lpstr>Planos em desenho</vt:lpstr>
      <vt:lpstr>Ilustração no tempo e do tempo</vt:lpstr>
      <vt:lpstr>Ilustração e ciências</vt:lpstr>
      <vt:lpstr>Materialidades e elementos da linguagem visual</vt:lpstr>
      <vt:lpstr>A arte do desenho</vt:lpstr>
      <vt:lpstr>A arte do desenho</vt:lpstr>
      <vt:lpstr>A arte do desenho</vt:lpstr>
      <vt:lpstr>Processo de criação</vt:lpstr>
      <vt:lpstr>UNIDADE 3 Traços, sons e cores</vt:lpstr>
      <vt:lpstr>Colorido brasileiro</vt:lpstr>
      <vt:lpstr>Vejo, sinto e estilizo</vt:lpstr>
      <vt:lpstr>Tintas e cores</vt:lpstr>
      <vt:lpstr>Hip-hop</vt:lpstr>
      <vt:lpstr>Hip-hop</vt:lpstr>
      <vt:lpstr>Crítica e grafite</vt:lpstr>
      <vt:lpstr>Movimento da cultura hip-hop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3 TRAÇOS, CORES E SONS</dc:title>
  <dc:creator>João Paulo Bortoluci</dc:creator>
  <cp:lastModifiedBy>João Paulo Bortoluci</cp:lastModifiedBy>
  <cp:revision>1</cp:revision>
  <dcterms:created xsi:type="dcterms:W3CDTF">2020-04-03T15:58:43Z</dcterms:created>
  <dcterms:modified xsi:type="dcterms:W3CDTF">2020-04-03T16:03:17Z</dcterms:modified>
</cp:coreProperties>
</file>