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80" r:id="rId4"/>
    <p:sldId id="342" r:id="rId5"/>
    <p:sldId id="340" r:id="rId6"/>
    <p:sldId id="343" r:id="rId7"/>
    <p:sldId id="344" r:id="rId8"/>
    <p:sldId id="345" r:id="rId9"/>
    <p:sldId id="265" r:id="rId10"/>
    <p:sldId id="341" r:id="rId1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a Bairrada" initials="AB" lastIdx="25" clrIdx="0"/>
  <p:cmAuthor id="2" name="Lilian Semenichin Nogueira" initials="LSN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06"/>
    <a:srgbClr val="20252E"/>
    <a:srgbClr val="666329"/>
    <a:srgbClr val="496665"/>
    <a:srgbClr val="755274"/>
    <a:srgbClr val="3D94D2"/>
    <a:srgbClr val="132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44" autoAdjust="0"/>
    <p:restoredTop sz="99435" autoAdjust="0"/>
  </p:normalViewPr>
  <p:slideViewPr>
    <p:cSldViewPr snapToGrid="0" snapToObjects="1">
      <p:cViewPr varScale="1">
        <p:scale>
          <a:sx n="114" d="100"/>
          <a:sy n="114" d="100"/>
        </p:scale>
        <p:origin x="420" y="11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9FBDA-E968-B044-8738-BC62F46A3DA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AAACF-44A4-F749-B325-AC0416EE775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979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34D9F-C0A9-B64F-B047-87B6D5D74FB9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A9CC3-3A57-F340-ABD8-CA65F5DFB84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33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0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88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82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275831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80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406102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80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336685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75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05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10528256" y="230752"/>
            <a:ext cx="1420923" cy="348813"/>
            <a:chOff x="9551599" y="158572"/>
            <a:chExt cx="2443527" cy="599844"/>
          </a:xfrm>
        </p:grpSpPr>
        <p:pic>
          <p:nvPicPr>
            <p:cNvPr id="12" name="Picture 11" descr="Screen Shot 2019-06-18 at 10.35.34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8" b="14235"/>
            <a:stretch/>
          </p:blipFill>
          <p:spPr>
            <a:xfrm>
              <a:off x="11103879" y="175764"/>
              <a:ext cx="891247" cy="4442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551599" y="158572"/>
              <a:ext cx="1398171" cy="59984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pt-BR" sz="2000" spc="-150" dirty="0">
                  <a:solidFill>
                    <a:srgbClr val="132339"/>
                  </a:solidFill>
                  <a:latin typeface="Aptifer Slab LT W01 Bold"/>
                  <a:cs typeface="Aptifer Slab LT W01 Bold"/>
                </a:rPr>
                <a:t>Clima</a:t>
              </a:r>
              <a:endParaRPr lang="en-US" sz="2000" spc="-150" dirty="0">
                <a:solidFill>
                  <a:srgbClr val="132339"/>
                </a:solidFill>
                <a:latin typeface="Aptifer Slab LT W01 Bold"/>
                <a:cs typeface="Aptifer Slab LT W01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669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10079416" y="230752"/>
            <a:ext cx="1869764" cy="348813"/>
            <a:chOff x="8779738" y="158572"/>
            <a:chExt cx="3215388" cy="599844"/>
          </a:xfrm>
        </p:grpSpPr>
        <p:pic>
          <p:nvPicPr>
            <p:cNvPr id="12" name="Picture 11" descr="Screen Shot 2019-06-18 at 10.35.34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18" b="14235"/>
            <a:stretch/>
          </p:blipFill>
          <p:spPr>
            <a:xfrm>
              <a:off x="11103879" y="175764"/>
              <a:ext cx="891247" cy="4442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779738" y="158572"/>
              <a:ext cx="2170032" cy="59984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pt-BR" sz="2000" spc="-150" dirty="0">
                  <a:solidFill>
                    <a:srgbClr val="132339"/>
                  </a:solidFill>
                  <a:latin typeface="Aptifer Slab LT W01 Bold"/>
                  <a:cs typeface="Aptifer Slab LT W01 Bold"/>
                </a:rPr>
                <a:t>Vegetação</a:t>
              </a:r>
              <a:endParaRPr lang="en-US" sz="2000" spc="-150" dirty="0">
                <a:solidFill>
                  <a:srgbClr val="132339"/>
                </a:solidFill>
                <a:latin typeface="Aptifer Slab LT W01 Bold"/>
                <a:cs typeface="Aptifer Slab LT W01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7605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80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F658E-18A4-BC4B-955A-9DFF7539C5F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2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58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32798" y="2695562"/>
            <a:ext cx="8751114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Território brasileiro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2206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98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552222" y="2470726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6-24 at 22.54.4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8"/>
          <a:stretch/>
        </p:blipFill>
        <p:spPr>
          <a:xfrm>
            <a:off x="3643070" y="420314"/>
            <a:ext cx="5756737" cy="647085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2222" y="504059"/>
            <a:ext cx="260937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Divisão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política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brasileira</a:t>
            </a:r>
            <a:endParaRPr lang="pt-BR" sz="36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8" name="Picture 27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585678" y="550053"/>
            <a:ext cx="404521" cy="4134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20156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0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 rot="10800000">
            <a:off x="8274605" y="1362360"/>
            <a:ext cx="2876697" cy="4999184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6" name="Round Same Side Corner Rectangle 25"/>
          <p:cNvSpPr/>
          <p:nvPr/>
        </p:nvSpPr>
        <p:spPr>
          <a:xfrm rot="10800000">
            <a:off x="4395424" y="1362361"/>
            <a:ext cx="2876697" cy="3567548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89753" y="485712"/>
            <a:ext cx="77848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República Federativa do Brasil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998423" y="590556"/>
            <a:ext cx="404521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919977" y="6123075"/>
            <a:ext cx="404521" cy="413472"/>
          </a:xfrm>
          <a:prstGeom prst="rect">
            <a:avLst/>
          </a:prstGeom>
        </p:spPr>
      </p:pic>
      <p:pic>
        <p:nvPicPr>
          <p:cNvPr id="27" name="Picture 2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7040796" y="4694094"/>
            <a:ext cx="404521" cy="413472"/>
          </a:xfrm>
          <a:prstGeom prst="rect">
            <a:avLst/>
          </a:prstGeom>
        </p:spPr>
      </p:pic>
      <p:sp>
        <p:nvSpPr>
          <p:cNvPr id="28" name="Round Same Side Corner Rectangle 27"/>
          <p:cNvSpPr/>
          <p:nvPr/>
        </p:nvSpPr>
        <p:spPr>
          <a:xfrm rot="10800000">
            <a:off x="668478" y="1362360"/>
            <a:ext cx="2876697" cy="206663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29" name="Picture 2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325395" y="3212936"/>
            <a:ext cx="404521" cy="4134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9305" y="1540015"/>
            <a:ext cx="25716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dirty="0"/>
              <a:t>O nome oficial do Brasil revela importantes aspectos da organização política do </a:t>
            </a:r>
            <a:r>
              <a:rPr lang="pt-BR" sz="2000" b="1" dirty="0"/>
              <a:t>Estado </a:t>
            </a:r>
            <a:r>
              <a:rPr lang="pt-BR" sz="2000" dirty="0"/>
              <a:t>brasileiro.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4558399" y="1540015"/>
            <a:ext cx="25716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República </a:t>
            </a:r>
            <a:r>
              <a:rPr lang="pt-BR" sz="2000" dirty="0"/>
              <a:t>é uma forma de organização política. Nesse regime, o povo escolhe seus representantes no governo por meio das eleições que ocorrem a cada período (quatro ou cinco anos, por exemplo).</a:t>
            </a:r>
            <a:endParaRPr lang="en-US" sz="2000" dirty="0"/>
          </a:p>
        </p:txBody>
      </p:sp>
      <p:sp>
        <p:nvSpPr>
          <p:cNvPr id="31" name="Rectangle 30"/>
          <p:cNvSpPr/>
          <p:nvPr/>
        </p:nvSpPr>
        <p:spPr>
          <a:xfrm>
            <a:off x="8402944" y="1540015"/>
            <a:ext cx="257162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dirty="0"/>
              <a:t>Uma </a:t>
            </a:r>
            <a:r>
              <a:rPr lang="pt-BR" sz="2000" b="1" dirty="0"/>
              <a:t>Federação </a:t>
            </a:r>
            <a:r>
              <a:rPr lang="pt-BR" sz="2000" dirty="0"/>
              <a:t>é um Estado formado por diferentes unidades territoriais – estados, municípios e o Distrito Federal – que apresentam governo e leis próprias. Apesar de terem certa autonomia, as unidades territoriais devem obedecer à Constituição e às diretrizes do Governo Federal.</a:t>
            </a:r>
            <a:endParaRPr lang="en-US" sz="2000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46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4" y="485712"/>
            <a:ext cx="32970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Três Poderes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725672" y="610712"/>
            <a:ext cx="404521" cy="413472"/>
          </a:xfrm>
          <a:prstGeom prst="rect">
            <a:avLst/>
          </a:prstGeom>
        </p:spPr>
      </p:pic>
      <p:sp>
        <p:nvSpPr>
          <p:cNvPr id="8" name="Round Same Side Corner Rectangle 7"/>
          <p:cNvSpPr/>
          <p:nvPr/>
        </p:nvSpPr>
        <p:spPr>
          <a:xfrm rot="10800000">
            <a:off x="8274604" y="1362363"/>
            <a:ext cx="2876697" cy="52447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Round Same Side Corner Rectangle 8"/>
          <p:cNvSpPr/>
          <p:nvPr/>
        </p:nvSpPr>
        <p:spPr>
          <a:xfrm rot="10800000">
            <a:off x="4395422" y="1362359"/>
            <a:ext cx="2876697" cy="352458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919977" y="6357069"/>
            <a:ext cx="404521" cy="413472"/>
          </a:xfrm>
          <a:prstGeom prst="rect">
            <a:avLst/>
          </a:prstGeom>
        </p:spPr>
      </p:pic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7040796" y="4639579"/>
            <a:ext cx="404521" cy="413472"/>
          </a:xfrm>
          <a:prstGeom prst="rect">
            <a:avLst/>
          </a:prstGeom>
        </p:spPr>
      </p:pic>
      <p:sp>
        <p:nvSpPr>
          <p:cNvPr id="12" name="Round Same Side Corner Rectangle 11"/>
          <p:cNvSpPr/>
          <p:nvPr/>
        </p:nvSpPr>
        <p:spPr>
          <a:xfrm rot="10800000">
            <a:off x="668477" y="1362359"/>
            <a:ext cx="2876697" cy="3278484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325395" y="4393480"/>
            <a:ext cx="404521" cy="4134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37747" y="1540015"/>
            <a:ext cx="28766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Executivo</a:t>
            </a:r>
          </a:p>
          <a:p>
            <a:pPr lvl="0"/>
            <a:r>
              <a:rPr lang="pt-BR" sz="2000" dirty="0"/>
              <a:t>Exercido pelo Presidente da República, auxiliado pelo Vice-Presidente </a:t>
            </a:r>
          </a:p>
          <a:p>
            <a:pPr lvl="0"/>
            <a:r>
              <a:rPr lang="pt-BR" sz="2000" dirty="0"/>
              <a:t>e pelos Ministros</a:t>
            </a:r>
          </a:p>
          <a:p>
            <a:pPr lvl="0"/>
            <a:endParaRPr lang="pt-BR" sz="2000" dirty="0"/>
          </a:p>
          <a:p>
            <a:pPr lvl="0"/>
            <a:r>
              <a:rPr lang="pt-BR" dirty="0"/>
              <a:t>• Executa as leis;</a:t>
            </a:r>
          </a:p>
          <a:p>
            <a:pPr lvl="0"/>
            <a:r>
              <a:rPr lang="pt-BR" dirty="0"/>
              <a:t>• Cria projetos para o País;</a:t>
            </a:r>
          </a:p>
          <a:p>
            <a:pPr lvl="0"/>
            <a:r>
              <a:rPr lang="pt-BR" dirty="0"/>
              <a:t>• Administra o interesse </a:t>
            </a:r>
            <a:br>
              <a:rPr lang="pt-BR" dirty="0"/>
            </a:br>
            <a:r>
              <a:rPr lang="pt-BR" dirty="0"/>
              <a:t>público.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558399" y="1540015"/>
            <a:ext cx="2571623" cy="301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Legislativo</a:t>
            </a:r>
          </a:p>
          <a:p>
            <a:pPr lvl="0"/>
            <a:r>
              <a:rPr lang="pt-BR" sz="2000" dirty="0"/>
              <a:t>Constituído por Senadores e Deputados</a:t>
            </a:r>
          </a:p>
          <a:p>
            <a:pPr lvl="0"/>
            <a:endParaRPr lang="pt-BR" sz="2000" dirty="0"/>
          </a:p>
          <a:p>
            <a:pPr lvl="0"/>
            <a:r>
              <a:rPr lang="pt-BR" dirty="0"/>
              <a:t>• Cria e aprova as leis conforme a demanda da sociedade;</a:t>
            </a:r>
          </a:p>
          <a:p>
            <a:pPr lvl="0"/>
            <a:r>
              <a:rPr lang="pt-BR" dirty="0"/>
              <a:t>• Fiscaliza ações e contas do Poder Executivo.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402944" y="1540015"/>
            <a:ext cx="2571623" cy="5016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Judiciário</a:t>
            </a:r>
          </a:p>
          <a:p>
            <a:pPr lvl="0"/>
            <a:r>
              <a:rPr lang="en-US" sz="2000" dirty="0"/>
              <a:t>Constituído por magistrados, como Ministros, Juízes, Promotores de Justiça e Desembargadores</a:t>
            </a:r>
          </a:p>
          <a:p>
            <a:pPr lvl="0"/>
            <a:endParaRPr lang="en-US" sz="2000" dirty="0"/>
          </a:p>
          <a:p>
            <a:pPr lvl="0"/>
            <a:r>
              <a:rPr lang="en-US" dirty="0"/>
              <a:t>• Julga conflitos e crimes;</a:t>
            </a:r>
            <a:endParaRPr lang="en-US" sz="2000" dirty="0"/>
          </a:p>
          <a:p>
            <a:pPr lvl="0"/>
            <a:r>
              <a:rPr lang="en-US" dirty="0"/>
              <a:t>• Garante os direitos individuais, coletivos e sociais;</a:t>
            </a:r>
          </a:p>
          <a:p>
            <a:pPr lvl="0"/>
            <a:r>
              <a:rPr lang="en-US" dirty="0"/>
              <a:t>• Avalia se as leis elaboradas pelo Legislativo e os decretos do Executivo estão de acordo com a Constituição.</a:t>
            </a:r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87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3" y="485712"/>
            <a:ext cx="445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Divisão regional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36817" y="630868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371" y="1512561"/>
            <a:ext cx="4624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Brasil: macrorregiões</a:t>
            </a:r>
            <a:endParaRPr lang="en-US" sz="3600" dirty="0"/>
          </a:p>
        </p:txBody>
      </p:sp>
      <p:pic>
        <p:nvPicPr>
          <p:cNvPr id="7" name="Picture 6" descr="Screen Shot 2019-06-24 at 23.30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163" y="1616367"/>
            <a:ext cx="7547662" cy="4997523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62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3" y="485712"/>
            <a:ext cx="445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Divisão regional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36817" y="590556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372" y="1512561"/>
            <a:ext cx="3111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Brasil: regiões geoeconômicas</a:t>
            </a:r>
            <a:endParaRPr lang="en-US" sz="3600" dirty="0"/>
          </a:p>
        </p:txBody>
      </p:sp>
      <p:pic>
        <p:nvPicPr>
          <p:cNvPr id="9" name="Picture 8" descr="Screen Shot 2019-06-24 at 23.33.2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163" y="1639461"/>
            <a:ext cx="6696207" cy="4971279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1442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3" y="485712"/>
            <a:ext cx="445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Divisão regional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36817" y="651024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372" y="1512561"/>
            <a:ext cx="311181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Dimensões</a:t>
            </a:r>
          </a:p>
          <a:p>
            <a:pPr lvl="0"/>
            <a:r>
              <a:rPr lang="pt-BR" sz="3600" dirty="0"/>
              <a:t>do território brasileiro </a:t>
            </a:r>
            <a:endParaRPr lang="en-US" sz="3600" dirty="0"/>
          </a:p>
        </p:txBody>
      </p:sp>
      <p:pic>
        <p:nvPicPr>
          <p:cNvPr id="7" name="Picture 6" descr="Screen Shot 2019-06-24 at 23.35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45" y="1512561"/>
            <a:ext cx="8382241" cy="5158302"/>
          </a:xfrm>
          <a:prstGeom prst="rect">
            <a:avLst/>
          </a:prstGeom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67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753" y="485712"/>
            <a:ext cx="4451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Divisão regional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536817" y="610712"/>
            <a:ext cx="404521" cy="413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6792" y="18357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3372" y="1512561"/>
            <a:ext cx="311181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dirty="0"/>
              <a:t>Dimensões</a:t>
            </a:r>
          </a:p>
          <a:p>
            <a:pPr lvl="0"/>
            <a:r>
              <a:rPr lang="pt-BR" sz="3600" dirty="0"/>
              <a:t>do território brasileiro </a:t>
            </a:r>
            <a:endParaRPr lang="en-US" sz="3600" dirty="0"/>
          </a:p>
        </p:txBody>
      </p:sp>
      <p:pic>
        <p:nvPicPr>
          <p:cNvPr id="8" name="Picture 7" descr="Screen Shot 2019-06-24 at 23.37.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094" y="1512560"/>
            <a:ext cx="8234281" cy="5252718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7878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 Same Side Corner Rectangle 33"/>
          <p:cNvSpPr/>
          <p:nvPr/>
        </p:nvSpPr>
        <p:spPr>
          <a:xfrm rot="10800000">
            <a:off x="1189154" y="1362363"/>
            <a:ext cx="4134032" cy="5009766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6" name="Round Same Side Corner Rectangle 35"/>
          <p:cNvSpPr/>
          <p:nvPr/>
        </p:nvSpPr>
        <p:spPr>
          <a:xfrm rot="10800000">
            <a:off x="5853407" y="1362363"/>
            <a:ext cx="4468842" cy="5009766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TextBox 23"/>
          <p:cNvSpPr txBox="1"/>
          <p:nvPr/>
        </p:nvSpPr>
        <p:spPr>
          <a:xfrm>
            <a:off x="528684" y="492792"/>
            <a:ext cx="49986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Limites e fronteiras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323186" y="610712"/>
            <a:ext cx="404521" cy="41347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65897" y="1599812"/>
            <a:ext cx="41400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As </a:t>
            </a:r>
            <a:r>
              <a:rPr lang="pt-BR" sz="2400" b="1" dirty="0"/>
              <a:t>fronteiras </a:t>
            </a:r>
            <a:r>
              <a:rPr lang="pt-BR" sz="2400" dirty="0"/>
              <a:t>correspondem às zonas de contato entre países vizinhos. Elas se estendem ao longo das linhas de limite, do espaço aéreo e das águas oceânicas dos países que apresentam litoral. De acordo com lei federal, a faixa de fronteira no Brasil tem 150 km de largura paralela ao limite do território brasileiro com os países da América do Sul.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1464279" y="1582021"/>
            <a:ext cx="36510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O </a:t>
            </a:r>
            <a:r>
              <a:rPr lang="pt-BR" sz="2400" b="1" dirty="0"/>
              <a:t>limite</a:t>
            </a:r>
            <a:r>
              <a:rPr lang="pt-BR" sz="2400" dirty="0"/>
              <a:t> constitui uma linha imaginária que separa uma unidade territorial de outra. Nas paisagens, esses limites são indicados por elementos naturais – como rios, montanhas e serras – ou por elementos construídos pelos seres humanos – como placas de sinalização, cercas, muros, marcos e monumentos.</a:t>
            </a:r>
            <a:endParaRPr lang="en-US" sz="2400" dirty="0"/>
          </a:p>
        </p:txBody>
      </p:sp>
      <p:pic>
        <p:nvPicPr>
          <p:cNvPr id="35" name="Picture 3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44810" y="6073284"/>
            <a:ext cx="404521" cy="413472"/>
          </a:xfrm>
          <a:prstGeom prst="rect">
            <a:avLst/>
          </a:prstGeom>
        </p:spPr>
      </p:pic>
      <p:pic>
        <p:nvPicPr>
          <p:cNvPr id="37" name="Picture 3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055418" y="6061739"/>
            <a:ext cx="404521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292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684" y="492792"/>
            <a:ext cx="301877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O Brasil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 a América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do Sul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52222" y="2563090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677203" y="671180"/>
            <a:ext cx="404521" cy="413472"/>
          </a:xfrm>
          <a:prstGeom prst="rect">
            <a:avLst/>
          </a:prstGeom>
        </p:spPr>
      </p:pic>
      <p:pic>
        <p:nvPicPr>
          <p:cNvPr id="5" name="Picture 4" descr="Screen Shot 2019-06-24 at 23.43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026" y="441080"/>
            <a:ext cx="7125982" cy="64192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00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3525</TotalTime>
  <Words>370</Words>
  <Application>Microsoft Office PowerPoint</Application>
  <PresentationFormat>Personalizar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Aptifer Slab LT W01 Bold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João Paulo Bortoluci</cp:lastModifiedBy>
  <cp:revision>360</cp:revision>
  <dcterms:created xsi:type="dcterms:W3CDTF">2019-06-18T13:03:29Z</dcterms:created>
  <dcterms:modified xsi:type="dcterms:W3CDTF">2020-04-03T01:40:23Z</dcterms:modified>
</cp:coreProperties>
</file>