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B2108-B1A1-4277-852F-933E3A6A6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1598E8-CACA-4AE3-BFE6-A1BCCBE68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F0C80D-C1E3-4E12-AE03-305DAB3F0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B1E751-0B43-49C3-B3CD-C26B90A0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9686B7-5C47-4E3E-973B-CE73FC50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273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E5A66-D2BB-46BC-9A3F-84D5938A8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BDAB99-E38B-4421-B9CC-1A49380F3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CA75CF-48AE-487B-BCCC-8E494D6D4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FDBEDC-47C9-4F4B-B274-0792DCC3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27A494-9C29-4384-B2AF-8AD44ED03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07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9F98ED-6F8E-4427-8545-CBF76A529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62F016-9AF4-4583-B036-B775E4529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82ACB7-17E2-4E67-B463-437E88022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9A79E7-B45F-4AC9-8CB9-AC8EAA57A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7B9A24-99E1-4FFF-9497-F0789BD9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81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78944-4766-4971-8370-6CA813CEB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63EBE8-ADD2-4E3D-A831-839DBAF75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D06ECC-21E0-46FF-BFF2-7AD5BF332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343205-5E3A-4BE1-91E2-411921D4E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290F33-6833-4ABB-893C-D84FF5A0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1BE524-C069-4F9C-807A-E7811B30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578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BD1EA8-1B2D-45AF-9B35-3127DFC8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BAC9AF-A4FE-4117-A289-D376CC72E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5DE063-D0E3-47BC-99F0-E6ADF49D1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B81FC8-0CCE-44AE-BFE9-BEE2D98DB3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F79060-CFFA-4AE7-88B6-3BAAECB94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608A318-E695-4512-A9FE-9E79B22D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FBE361C-F359-4D7E-80FB-84C12152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1CA7716-7147-455C-95FA-0A1D4927D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20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2A995-EE18-44EA-A957-486717A5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FB86-BFA2-493E-8F3E-7CD2D74E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0DF4847-6BFD-40AA-90D3-E7B231505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D7A5FEC-164F-43EB-9B25-268D7664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39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60881CA-2A43-499D-B709-E1521101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0FC842D-9746-4F3E-ACEF-BAD0080DF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D3FA96-2BC1-4DAD-A431-DF6284F9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808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4EF27-0678-4FB6-89D6-E120691C3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CC2C43-025F-44C0-9175-C8D80951C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CDC9A8-3E96-44A9-97AC-B544B3F45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42B8200-EEF7-4F94-9650-64370A4F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839AA1-06BE-4DF8-9CE9-E7BD94B3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E80404-854B-4FC4-BB12-A736D232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594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A0F6C-49C1-4265-91A4-0D7714338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B291322-7D32-43B8-B0BB-3C523D09E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FFD0A0-5036-49D1-8112-E271B208F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84BDEC-B709-4200-B308-7590AF61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26C753-C3A3-42B3-BD90-A5EC1CBB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22BBB3-6618-46DE-A81E-717B6E4EB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16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AFF55E-FBD3-408E-BE35-2A148374B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8E60C8-6BDE-4356-816C-A9B96A97F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C6CD1A-9896-4436-AB79-77DFADB6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8B4FF-95D8-489D-886C-655787133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2B8D76-3E80-480F-9C90-5A9B0AAD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16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E105FF-482A-41AA-AA43-BA95CAD73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8989AF6-641C-4F33-B93C-2AA0A1D3F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147A9C-C2C4-46DC-9BF5-EC904D71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76027A-22E3-478E-8923-B92E7B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A1BE54-1039-4B77-AE89-B3E31E27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9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BD4455-B21E-4C97-A1B2-BD682995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5B201A-8947-4017-8352-83A010634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57232F-9997-49CD-8DBD-46CB8AFFB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F535-DCD1-4ABA-87AE-956C29D238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714161-BC50-41C9-83FA-80DFAF469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E73A3-FDFB-43D9-ABC5-77B2EF7DA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E8EB0-62C4-423D-9CC6-18BCF41A87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18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587597"/>
            <a:ext cx="9144000" cy="169249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7 –</a:t>
            </a:r>
            <a:r>
              <a:rPr lang="pt-BR" sz="4800" b="1" dirty="0">
                <a:latin typeface="+mn-lt"/>
              </a:rPr>
              <a:t> TERRA: MOVIMENTOS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4000" b="1" dirty="0"/>
              <a:t>Movimentos da Terra e as estações do ano</a:t>
            </a:r>
          </a:p>
          <a:p>
            <a:r>
              <a:rPr lang="pt-BR" sz="4000" b="1" dirty="0"/>
              <a:t>Movimentos e fases da Lua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637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3731CE8-4315-48E5-B237-71DD4EB592AF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Rotação: dias e noites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DF183A-7D9E-444F-8496-989D8F519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78508"/>
            <a:ext cx="8610600" cy="527949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7C6CEC9-464C-4D67-BE50-18B89817D052}"/>
              </a:ext>
            </a:extLst>
          </p:cNvPr>
          <p:cNvSpPr/>
          <p:nvPr/>
        </p:nvSpPr>
        <p:spPr>
          <a:xfrm>
            <a:off x="153817" y="2101212"/>
            <a:ext cx="32550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Terra </a:t>
            </a:r>
            <a:r>
              <a:rPr lang="pt-BR" b="1" dirty="0">
                <a:latin typeface="FrutigerLTStd-Bold"/>
              </a:rPr>
              <a:t>gira ao redor de si</a:t>
            </a:r>
            <a:r>
              <a:rPr lang="pt-BR" dirty="0">
                <a:latin typeface="FrutigerLTStd-Light"/>
              </a:rPr>
              <a:t>, em um eixo imaginário que atravessa os polos Norte e Sul; esse movimento é chamado de rotação.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767C5D-CC0E-4E15-9679-BE989C0F41DE}"/>
              </a:ext>
            </a:extLst>
          </p:cNvPr>
          <p:cNvSpPr/>
          <p:nvPr/>
        </p:nvSpPr>
        <p:spPr>
          <a:xfrm>
            <a:off x="150390" y="3826753"/>
            <a:ext cx="3358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>
                <a:latin typeface="FrutigerLTStd-Light"/>
              </a:rPr>
              <a:t>rotação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da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Terra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é responsável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por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produzir</a:t>
            </a:r>
            <a:r>
              <a:rPr lang="pt-BR" dirty="0"/>
              <a:t> o </a:t>
            </a:r>
            <a:r>
              <a:rPr lang="pt-BR" dirty="0">
                <a:latin typeface="FrutigerLTStd-Light"/>
              </a:rPr>
              <a:t>movimento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aparente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do</a:t>
            </a:r>
          </a:p>
          <a:p>
            <a:r>
              <a:rPr lang="pt-BR" dirty="0">
                <a:latin typeface="FrutigerLTStd-Light"/>
              </a:rPr>
              <a:t>Sol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no</a:t>
            </a:r>
            <a:r>
              <a:rPr lang="pt-BR" dirty="0"/>
              <a:t> </a:t>
            </a:r>
            <a:r>
              <a:rPr lang="pt-BR" dirty="0">
                <a:latin typeface="FrutigerLTStd-Light"/>
              </a:rPr>
              <a:t>céu</a:t>
            </a:r>
            <a:r>
              <a:rPr lang="pt-BR" dirty="0"/>
              <a:t>, </a:t>
            </a:r>
            <a:r>
              <a:rPr lang="pt-BR" dirty="0">
                <a:latin typeface="FrutigerLTStd-Light"/>
              </a:rPr>
              <a:t>originando</a:t>
            </a:r>
            <a:r>
              <a:rPr lang="pt-BR" dirty="0"/>
              <a:t> os </a:t>
            </a:r>
            <a:r>
              <a:rPr lang="pt-BR" b="1" dirty="0">
                <a:latin typeface="FrutigerLTStd-Light"/>
              </a:rPr>
              <a:t>dias</a:t>
            </a:r>
            <a:r>
              <a:rPr lang="pt-BR" dirty="0">
                <a:latin typeface="FrutigerLTStd-Light"/>
              </a:rPr>
              <a:t> </a:t>
            </a:r>
            <a:r>
              <a:rPr lang="pt-BR" b="1" dirty="0">
                <a:latin typeface="FrutigerLTStd-Light"/>
              </a:rPr>
              <a:t>claros</a:t>
            </a:r>
            <a:r>
              <a:rPr lang="pt-BR" dirty="0">
                <a:latin typeface="FrutigerLTStd-Light"/>
              </a:rPr>
              <a:t> </a:t>
            </a:r>
            <a:r>
              <a:rPr lang="pt-BR" dirty="0"/>
              <a:t>e as </a:t>
            </a:r>
            <a:r>
              <a:rPr lang="pt-BR" b="1" dirty="0">
                <a:latin typeface="FrutigerLTStd-Light"/>
              </a:rPr>
              <a:t>noites</a:t>
            </a:r>
            <a:r>
              <a:rPr lang="pt-BR" dirty="0"/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326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3731CE8-4315-48E5-B237-71DD4EB592AF}"/>
              </a:ext>
            </a:extLst>
          </p:cNvPr>
          <p:cNvSpPr txBox="1">
            <a:spLocks/>
          </p:cNvSpPr>
          <p:nvPr/>
        </p:nvSpPr>
        <p:spPr>
          <a:xfrm>
            <a:off x="0" y="47722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Translação: anos e estações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1A20387-B296-4211-AF39-2E9666B70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531" y="1402426"/>
            <a:ext cx="6738937" cy="541291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B926FC7-92C9-4120-93E5-92D8CF3EF75D}"/>
              </a:ext>
            </a:extLst>
          </p:cNvPr>
          <p:cNvSpPr/>
          <p:nvPr/>
        </p:nvSpPr>
        <p:spPr>
          <a:xfrm>
            <a:off x="250650" y="1508374"/>
            <a:ext cx="23728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existência dos anos se deve ao movimento de </a:t>
            </a:r>
            <a:r>
              <a:rPr lang="pt-BR" b="1" dirty="0"/>
              <a:t>translação</a:t>
            </a:r>
            <a:r>
              <a:rPr lang="pt-BR" dirty="0"/>
              <a:t>, em que a Terra percorre uma órbita ao redor do Sol. Esse movimento se repete aproximadamente a cada 365 dias.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4792B53-9226-45B5-9678-4E51978E732D}"/>
              </a:ext>
            </a:extLst>
          </p:cNvPr>
          <p:cNvSpPr/>
          <p:nvPr/>
        </p:nvSpPr>
        <p:spPr>
          <a:xfrm>
            <a:off x="176687" y="4679010"/>
            <a:ext cx="2290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Esse movimento não é perfeitamente circular, mas levemente </a:t>
            </a:r>
            <a:r>
              <a:rPr lang="pt-BR" b="1" dirty="0"/>
              <a:t>elíptico</a:t>
            </a:r>
            <a:r>
              <a:rPr lang="pt-BR" dirty="0"/>
              <a:t>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DDEA07-AFB6-4A45-89B4-1B214B0D75EA}"/>
              </a:ext>
            </a:extLst>
          </p:cNvPr>
          <p:cNvSpPr/>
          <p:nvPr/>
        </p:nvSpPr>
        <p:spPr>
          <a:xfrm>
            <a:off x="9763125" y="2966561"/>
            <a:ext cx="22901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movimento de translação está relacionado à formação das </a:t>
            </a:r>
            <a:r>
              <a:rPr lang="pt-BR" b="1" dirty="0"/>
              <a:t>estações do ano</a:t>
            </a:r>
            <a:r>
              <a:rPr lang="pt-BR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242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56F459-ABD2-436D-A6FA-01C4F3A34D26}"/>
              </a:ext>
            </a:extLst>
          </p:cNvPr>
          <p:cNvSpPr txBox="1">
            <a:spLocks/>
          </p:cNvSpPr>
          <p:nvPr/>
        </p:nvSpPr>
        <p:spPr>
          <a:xfrm>
            <a:off x="0" y="57750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Estações do ano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EEE1281-7EAF-4137-B615-81A398EBF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793" y="2865487"/>
            <a:ext cx="7967663" cy="36210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B397637-C87D-4E28-9305-9FBEF553B9C7}"/>
              </a:ext>
            </a:extLst>
          </p:cNvPr>
          <p:cNvSpPr/>
          <p:nvPr/>
        </p:nvSpPr>
        <p:spPr>
          <a:xfrm>
            <a:off x="1128711" y="1834882"/>
            <a:ext cx="993457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Essa inclinação do eixo de rotação em relação à eclíptica é responsável pela existência das </a:t>
            </a:r>
            <a:r>
              <a:rPr lang="pt-BR" b="1" dirty="0"/>
              <a:t>estações do ano</a:t>
            </a:r>
            <a:r>
              <a:rPr lang="pt-BR" dirty="0"/>
              <a:t>. Ela também explica o fato de as estações serem invertidas nos hemisférios Norte e Sul.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643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6388BB-6981-42A0-817E-CE468B9A7F04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Solstícios e equinócios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ED59467-880A-4AFE-9899-A3E406342212}"/>
              </a:ext>
            </a:extLst>
          </p:cNvPr>
          <p:cNvSpPr/>
          <p:nvPr/>
        </p:nvSpPr>
        <p:spPr>
          <a:xfrm>
            <a:off x="250649" y="1191482"/>
            <a:ext cx="11412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 início das estações do ano é marcado por dias específicos, denominados </a:t>
            </a:r>
            <a:r>
              <a:rPr lang="pt-BR" b="1" dirty="0">
                <a:solidFill>
                  <a:srgbClr val="2F2F2E"/>
                </a:solidFill>
              </a:rPr>
              <a:t>equinócios </a:t>
            </a:r>
            <a:r>
              <a:rPr lang="pt-BR" dirty="0">
                <a:solidFill>
                  <a:srgbClr val="2F2F2E"/>
                </a:solidFill>
              </a:rPr>
              <a:t>e </a:t>
            </a:r>
            <a:r>
              <a:rPr lang="pt-BR" b="1" dirty="0">
                <a:solidFill>
                  <a:srgbClr val="2F2F2E"/>
                </a:solidFill>
              </a:rPr>
              <a:t>solstícios</a:t>
            </a:r>
            <a:r>
              <a:rPr lang="pt-BR" dirty="0">
                <a:solidFill>
                  <a:srgbClr val="2F2F2E"/>
                </a:solidFill>
              </a:rPr>
              <a:t>.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F5009D3-3FF5-44B3-8A58-F70ABD47B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1575532"/>
            <a:ext cx="6943725" cy="518961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7482BCD-E313-46E8-B609-C44A5A1CAD3D}"/>
              </a:ext>
            </a:extLst>
          </p:cNvPr>
          <p:cNvSpPr/>
          <p:nvPr/>
        </p:nvSpPr>
        <p:spPr>
          <a:xfrm>
            <a:off x="9636919" y="3647122"/>
            <a:ext cx="2105025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Os </a:t>
            </a:r>
            <a:r>
              <a:rPr lang="pt-BR" b="1" dirty="0"/>
              <a:t>equinócios</a:t>
            </a:r>
            <a:r>
              <a:rPr lang="pt-BR" dirty="0"/>
              <a:t> marcam o início da primavera em um hemisfério e do outono em outro.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F677AF0-E057-411D-B8EF-4B1C81878578}"/>
              </a:ext>
            </a:extLst>
          </p:cNvPr>
          <p:cNvSpPr/>
          <p:nvPr/>
        </p:nvSpPr>
        <p:spPr>
          <a:xfrm>
            <a:off x="269081" y="2551837"/>
            <a:ext cx="2105025" cy="17543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Os dias do ano em que se inicia o verão em um hemisfério e o inverno no outro são chamados de </a:t>
            </a:r>
            <a:r>
              <a:rPr lang="pt-BR" b="1" dirty="0"/>
              <a:t>solstícios</a:t>
            </a:r>
            <a:r>
              <a:rPr lang="pt-BR" dirty="0"/>
              <a:t>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A3E8A3F-7786-497B-AC38-67A630892C31}"/>
              </a:ext>
            </a:extLst>
          </p:cNvPr>
          <p:cNvCxnSpPr>
            <a:cxnSpLocks/>
          </p:cNvCxnSpPr>
          <p:nvPr/>
        </p:nvCxnSpPr>
        <p:spPr>
          <a:xfrm>
            <a:off x="2297906" y="4306163"/>
            <a:ext cx="702469" cy="8278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4FCA0212-E194-459F-B614-81D68015EB86}"/>
              </a:ext>
            </a:extLst>
          </p:cNvPr>
          <p:cNvCxnSpPr>
            <a:cxnSpLocks/>
          </p:cNvCxnSpPr>
          <p:nvPr/>
        </p:nvCxnSpPr>
        <p:spPr>
          <a:xfrm flipH="1">
            <a:off x="7467601" y="5133975"/>
            <a:ext cx="2626518" cy="11144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9154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C3162-A1C9-4F27-9428-CAACCD9136D6}"/>
              </a:ext>
            </a:extLst>
          </p:cNvPr>
          <p:cNvSpPr txBox="1">
            <a:spLocks/>
          </p:cNvSpPr>
          <p:nvPr/>
        </p:nvSpPr>
        <p:spPr>
          <a:xfrm>
            <a:off x="0" y="44380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Solstícios e equinócios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D19478-F01F-4E4E-8064-737941CD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962"/>
            <a:ext cx="5647964" cy="27072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02E72F0-FD7E-4606-888A-3FED4F894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1" y="3845335"/>
            <a:ext cx="5500554" cy="27891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F48E8F1-B665-4B1D-AB07-F7F020FE7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774" y="1153100"/>
            <a:ext cx="5870312" cy="246052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427036A-D4F9-4D56-B64A-577A4D93D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485" y="3770872"/>
            <a:ext cx="5933940" cy="308712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560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1CE1A-C985-441C-A8FE-9A0ED5E3AC36}"/>
              </a:ext>
            </a:extLst>
          </p:cNvPr>
          <p:cNvSpPr txBox="1">
            <a:spLocks/>
          </p:cNvSpPr>
          <p:nvPr/>
        </p:nvSpPr>
        <p:spPr>
          <a:xfrm>
            <a:off x="0" y="44380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Movimentos da Lua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843703-3B80-4D92-927D-A276CFC41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905" y="1234936"/>
            <a:ext cx="5330190" cy="560477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029CFCD-4141-4397-8858-7DF3B1A9E4E3}"/>
              </a:ext>
            </a:extLst>
          </p:cNvPr>
          <p:cNvSpPr/>
          <p:nvPr/>
        </p:nvSpPr>
        <p:spPr>
          <a:xfrm>
            <a:off x="66675" y="2552700"/>
            <a:ext cx="3364229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Na </a:t>
            </a:r>
            <a:r>
              <a:rPr lang="pt-BR" b="1" dirty="0">
                <a:latin typeface="FrutigerLTStd-Bold"/>
              </a:rPr>
              <a:t>rotação</a:t>
            </a:r>
            <a:r>
              <a:rPr lang="pt-BR" dirty="0">
                <a:latin typeface="FrutigerLTStd-Light"/>
              </a:rPr>
              <a:t>, a Lua gira ao redor</a:t>
            </a:r>
          </a:p>
          <a:p>
            <a:r>
              <a:rPr lang="pt-BR" dirty="0">
                <a:latin typeface="FrutigerLTStd-Light"/>
              </a:rPr>
              <a:t>do próprio eixo. Para completar uma rotação, são necessários aproximadamente 27,5 dias (seta amarela).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3A98366-A9AA-4179-A44C-49A13239EB6B}"/>
              </a:ext>
            </a:extLst>
          </p:cNvPr>
          <p:cNvSpPr/>
          <p:nvPr/>
        </p:nvSpPr>
        <p:spPr>
          <a:xfrm>
            <a:off x="8886824" y="1914435"/>
            <a:ext cx="3105149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b="1" dirty="0"/>
              <a:t>Revolução </a:t>
            </a:r>
            <a:r>
              <a:rPr lang="pt-BR" dirty="0"/>
              <a:t>é</a:t>
            </a:r>
            <a:r>
              <a:rPr lang="pt-BR" b="1" dirty="0"/>
              <a:t> </a:t>
            </a:r>
            <a:r>
              <a:rPr lang="pt-BR" dirty="0"/>
              <a:t>o movimento que a Lua faz ao redor da Terra. Esse movimento é sincronizado com a rotação lunar e, por isso, a Lua está sempre com a mesma face voltada para nosso planeta (haste vermelha).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46BFD22-1E94-4888-82B8-BB2AECD99D51}"/>
              </a:ext>
            </a:extLst>
          </p:cNvPr>
          <p:cNvCxnSpPr>
            <a:cxnSpLocks/>
          </p:cNvCxnSpPr>
          <p:nvPr/>
        </p:nvCxnSpPr>
        <p:spPr>
          <a:xfrm flipV="1">
            <a:off x="3105149" y="2400300"/>
            <a:ext cx="1457326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7DF0D8F-0871-4836-B127-59CA30A4F6C3}"/>
              </a:ext>
            </a:extLst>
          </p:cNvPr>
          <p:cNvCxnSpPr>
            <a:cxnSpLocks/>
          </p:cNvCxnSpPr>
          <p:nvPr/>
        </p:nvCxnSpPr>
        <p:spPr>
          <a:xfrm flipH="1">
            <a:off x="8591550" y="3945760"/>
            <a:ext cx="1200150" cy="4166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962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5EF561-BE56-4F71-BC4E-90452D9842E6}"/>
              </a:ext>
            </a:extLst>
          </p:cNvPr>
          <p:cNvSpPr txBox="1">
            <a:spLocks/>
          </p:cNvSpPr>
          <p:nvPr/>
        </p:nvSpPr>
        <p:spPr>
          <a:xfrm>
            <a:off x="0" y="3936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Fases da Lua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6FD59E3-1E3B-4F12-8601-BCB675DB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6" y="1676107"/>
            <a:ext cx="6000750" cy="52060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7238553-EB29-4ABE-BC0A-06C41F0375D8}"/>
              </a:ext>
            </a:extLst>
          </p:cNvPr>
          <p:cNvSpPr/>
          <p:nvPr/>
        </p:nvSpPr>
        <p:spPr>
          <a:xfrm>
            <a:off x="284070" y="1046173"/>
            <a:ext cx="11907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As fases da Lua representam quão iluminada está a face voltada para a Terra. Elas são determinadas pelas posições relativas assumidas pelo Sol, pela Terra e pela Lua durante seu movimento ao redor da Terra ao longo de aproximadamente um mês.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9C194C0-6F7E-4A15-80D4-92841508FBDB}"/>
              </a:ext>
            </a:extLst>
          </p:cNvPr>
          <p:cNvSpPr/>
          <p:nvPr/>
        </p:nvSpPr>
        <p:spPr>
          <a:xfrm>
            <a:off x="333374" y="2066165"/>
            <a:ext cx="51054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</a:rPr>
              <a:t>Lua nova</a:t>
            </a:r>
            <a:r>
              <a:rPr lang="pt-BR" dirty="0">
                <a:solidFill>
                  <a:srgbClr val="2F2F2E"/>
                </a:solidFill>
              </a:rPr>
              <a:t>: a face visível da Lua não está iluminada. Nessa fase, não vemos a Lua no céu. 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DD98960-5A5D-4F40-B8F9-BCB65E0071EB}"/>
              </a:ext>
            </a:extLst>
          </p:cNvPr>
          <p:cNvSpPr/>
          <p:nvPr/>
        </p:nvSpPr>
        <p:spPr>
          <a:xfrm>
            <a:off x="271463" y="3375995"/>
            <a:ext cx="51053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</a:rPr>
              <a:t>Quarto crescente</a:t>
            </a:r>
            <a:r>
              <a:rPr lang="pt-BR" dirty="0">
                <a:solidFill>
                  <a:srgbClr val="2F2F2E"/>
                </a:solidFill>
              </a:rPr>
              <a:t>: quando metade da Lua começa a ser iluminada.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0CC92E6-EF1E-405D-8C88-1A8B846FA19B}"/>
              </a:ext>
            </a:extLst>
          </p:cNvPr>
          <p:cNvSpPr/>
          <p:nvPr/>
        </p:nvSpPr>
        <p:spPr>
          <a:xfrm>
            <a:off x="238124" y="4470407"/>
            <a:ext cx="520065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/>
              <a:t>Lua cheia</a:t>
            </a:r>
            <a:r>
              <a:rPr lang="pt-BR" dirty="0"/>
              <a:t>: a face visível da Lua está totalmente iluminada pela luz solar.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7E19F4D-386E-4C80-8130-3CF581598A3B}"/>
              </a:ext>
            </a:extLst>
          </p:cNvPr>
          <p:cNvSpPr/>
          <p:nvPr/>
        </p:nvSpPr>
        <p:spPr>
          <a:xfrm>
            <a:off x="271463" y="5564819"/>
            <a:ext cx="520065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b="1" dirty="0"/>
              <a:t>Quarto minguante</a:t>
            </a:r>
            <a:r>
              <a:rPr lang="pt-BR" dirty="0"/>
              <a:t>: quando metade da Lua deixa de ser iluminada.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34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BF698-3B71-4D4A-8340-7E42AD6E35C5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Eclipse lunar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20A021-6AC1-41EA-A2D6-548F581F9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937" y="1394786"/>
            <a:ext cx="8167688" cy="502030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0AC83A3-1B08-42E9-A4E0-7D502FE16BF9}"/>
              </a:ext>
            </a:extLst>
          </p:cNvPr>
          <p:cNvSpPr/>
          <p:nvPr/>
        </p:nvSpPr>
        <p:spPr>
          <a:xfrm>
            <a:off x="333375" y="1814495"/>
            <a:ext cx="32194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 </a:t>
            </a:r>
            <a:r>
              <a:rPr lang="pt-BR" b="1" dirty="0"/>
              <a:t>eclipse lunar </a:t>
            </a:r>
            <a:r>
              <a:rPr lang="pt-BR" dirty="0"/>
              <a:t>acontece quando a Terra se posiciona entre o Sol e a Lua. A Terra produz um cone de sombra no espaço; quando a Lua entra nesse cone, começa o eclipse.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63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33ED9-EE2B-4C39-858E-5DFA2D989500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Eclipse solar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AA8C975-A084-48EE-9C22-232514D3F3BA}"/>
              </a:ext>
            </a:extLst>
          </p:cNvPr>
          <p:cNvSpPr/>
          <p:nvPr/>
        </p:nvSpPr>
        <p:spPr>
          <a:xfrm>
            <a:off x="333375" y="1814495"/>
            <a:ext cx="29432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 </a:t>
            </a:r>
            <a:r>
              <a:rPr lang="pt-BR" b="1" dirty="0"/>
              <a:t>eclipse solar </a:t>
            </a:r>
            <a:r>
              <a:rPr lang="pt-BR" dirty="0"/>
              <a:t>acontece quando a Lua se posiciona entre o Sol e a Terra. Esse fenômeno é extremamente raro porque só ocorre quando os três astros – Terra, Sol e Lua – estão alinhados no mesmo plano.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B533CAE-FEDF-4EBE-8BC8-51B0A67C5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310" y="1477915"/>
            <a:ext cx="8257315" cy="431472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EFB59EB-F2C5-45D0-B5D8-608121315E26}"/>
              </a:ext>
            </a:extLst>
          </p:cNvPr>
          <p:cNvSpPr/>
          <p:nvPr/>
        </p:nvSpPr>
        <p:spPr>
          <a:xfrm>
            <a:off x="142875" y="5450519"/>
            <a:ext cx="313372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Quando o eclipse solar ocorre, algumas regiões da Terra são atingidas pela sombra projetada pela Lua.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084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527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7 – TERRA: MOVIMENTOS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7 – TERRA: MOVIMENTOS</dc:title>
  <dc:creator>João Paulo Bortoluci</dc:creator>
  <cp:lastModifiedBy>João Paulo Bortoluci</cp:lastModifiedBy>
  <cp:revision>1</cp:revision>
  <dcterms:created xsi:type="dcterms:W3CDTF">2020-04-03T12:58:16Z</dcterms:created>
  <dcterms:modified xsi:type="dcterms:W3CDTF">2020-04-03T13:03:50Z</dcterms:modified>
</cp:coreProperties>
</file>