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67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1DFD-C862-4D76-BB5B-3C21529DF6A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24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97902"/>
            <a:ext cx="9144000" cy="157078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pt-BR" sz="4800" dirty="0">
                <a:latin typeface="+mn-lt"/>
              </a:rPr>
              <a:t>Apresentação 8 – </a:t>
            </a:r>
            <a:r>
              <a:rPr lang="pt-BR" sz="4800" b="1" dirty="0">
                <a:latin typeface="+mn-lt"/>
              </a:rPr>
              <a:t>TERRA: ESTRUTURA, FORMATO E MOVIMENTOS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BR" sz="4000" b="1" dirty="0"/>
              <a:t>A Terra por dentro e por fora</a:t>
            </a:r>
          </a:p>
          <a:p>
            <a:r>
              <a:rPr lang="pt-BR" sz="4000" b="1" dirty="0"/>
              <a:t>O formato da Terra</a:t>
            </a:r>
          </a:p>
          <a:p>
            <a:r>
              <a:rPr lang="pt-BR" sz="4000" b="1" dirty="0"/>
              <a:t>Os movimentos da Terra (uso do </a:t>
            </a:r>
            <a:r>
              <a:rPr lang="pt-BR" sz="4000" b="1" dirty="0" err="1"/>
              <a:t>gnômon</a:t>
            </a:r>
            <a:r>
              <a:rPr lang="pt-BR" sz="4000" b="1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125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512AACA-F525-47E0-8803-803FCC1C9AA0}"/>
              </a:ext>
            </a:extLst>
          </p:cNvPr>
          <p:cNvSpPr txBox="1"/>
          <p:nvPr/>
        </p:nvSpPr>
        <p:spPr>
          <a:xfrm>
            <a:off x="1" y="526867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A Terra por dentro e por fora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D9627D3-077F-402E-B5DD-00C4DEC5BA80}"/>
              </a:ext>
            </a:extLst>
          </p:cNvPr>
          <p:cNvGrpSpPr/>
          <p:nvPr/>
        </p:nvGrpSpPr>
        <p:grpSpPr>
          <a:xfrm>
            <a:off x="4022148" y="1542149"/>
            <a:ext cx="7667625" cy="5044560"/>
            <a:chOff x="2914650" y="1721791"/>
            <a:chExt cx="7667625" cy="5044560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E2F03DCB-48D4-4CEB-85FB-65AD6B945A98}"/>
                </a:ext>
              </a:extLst>
            </p:cNvPr>
            <p:cNvGrpSpPr/>
            <p:nvPr/>
          </p:nvGrpSpPr>
          <p:grpSpPr>
            <a:xfrm>
              <a:off x="2914650" y="1721791"/>
              <a:ext cx="7058025" cy="4582895"/>
              <a:chOff x="3286125" y="1952624"/>
              <a:chExt cx="7058025" cy="4582895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05961E88-2398-412C-AC28-9AEEA217F4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8283"/>
              <a:stretch/>
            </p:blipFill>
            <p:spPr>
              <a:xfrm>
                <a:off x="4033520" y="1952624"/>
                <a:ext cx="5415280" cy="4543425"/>
              </a:xfrm>
              <a:prstGeom prst="rect">
                <a:avLst/>
              </a:prstGeom>
            </p:spPr>
          </p:pic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2594CE84-8599-47E1-B43C-3AF48CA84C14}"/>
                  </a:ext>
                </a:extLst>
              </p:cNvPr>
              <p:cNvSpPr/>
              <p:nvPr/>
            </p:nvSpPr>
            <p:spPr>
              <a:xfrm>
                <a:off x="3286125" y="2087697"/>
                <a:ext cx="2286000" cy="17543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pt-BR" sz="1200" b="1" dirty="0"/>
                  <a:t>Crosta terrestre: </a:t>
                </a:r>
                <a:r>
                  <a:rPr lang="pt-BR" sz="1200" dirty="0"/>
                  <a:t>camada superficial da Terra, formada por rochas e subdividida em </a:t>
                </a:r>
                <a:r>
                  <a:rPr lang="pt-BR" sz="1200" b="1" dirty="0"/>
                  <a:t>crosta continental </a:t>
                </a:r>
                <a:r>
                  <a:rPr lang="pt-BR" sz="1200" dirty="0"/>
                  <a:t>(encontrada nos</a:t>
                </a:r>
              </a:p>
              <a:p>
                <a:r>
                  <a:rPr lang="pt-BR" sz="1200" dirty="0"/>
                  <a:t>continentes, pode ter até 50 km de espessura) e </a:t>
                </a:r>
                <a:r>
                  <a:rPr lang="pt-BR" sz="1200" b="1" dirty="0"/>
                  <a:t>crosta oceânica </a:t>
                </a:r>
                <a:r>
                  <a:rPr lang="pt-BR" sz="1200" dirty="0"/>
                  <a:t>(encontrada no fundo dos oceanos, pode ter até 10 km de espessura).</a:t>
                </a:r>
              </a:p>
            </p:txBody>
          </p:sp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1910B601-95A9-4A17-987E-17FF3D949D61}"/>
                  </a:ext>
                </a:extLst>
              </p:cNvPr>
              <p:cNvSpPr/>
              <p:nvPr/>
            </p:nvSpPr>
            <p:spPr>
              <a:xfrm>
                <a:off x="3695700" y="3864521"/>
                <a:ext cx="2400300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pt-BR" sz="1200" b="1" dirty="0"/>
                  <a:t>Manto: </a:t>
                </a:r>
                <a:r>
                  <a:rPr lang="pt-BR" sz="1200" dirty="0"/>
                  <a:t>camada que se situa abaixo da crosta, formada por rochas sólidas e rochas </a:t>
                </a:r>
                <a:r>
                  <a:rPr lang="pt-BR" sz="1200" b="1" dirty="0"/>
                  <a:t>fundidas </a:t>
                </a:r>
                <a:r>
                  <a:rPr lang="pt-BR" sz="1200" dirty="0"/>
                  <a:t>devido às temperaturas muito elevadas, que podem passar de 3 000 °C nas regiões mais próximas ao núcleo. O manto tem cerca de 2 900 km de espessura.</a:t>
                </a:r>
              </a:p>
            </p:txBody>
          </p:sp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F22A811E-0FC8-4970-92E6-7953B36A9013}"/>
                  </a:ext>
                </a:extLst>
              </p:cNvPr>
              <p:cNvSpPr/>
              <p:nvPr/>
            </p:nvSpPr>
            <p:spPr>
              <a:xfrm>
                <a:off x="4162425" y="5411683"/>
                <a:ext cx="2400300" cy="10156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pt-BR" sz="1200" b="1" dirty="0"/>
                  <a:t>Núcleo: </a:t>
                </a:r>
                <a:r>
                  <a:rPr lang="pt-BR" sz="1200" dirty="0"/>
                  <a:t>camada mais interna do planeta, com cerca de 3 400 km de espessura. Alguns estudos indicam que as temperaturas do núcleo podem alcançar mais de 6 000 °C.</a:t>
                </a:r>
              </a:p>
            </p:txBody>
          </p:sp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2522526A-D2C3-4F2B-B634-2A6AAD7EAFC8}"/>
                  </a:ext>
                </a:extLst>
              </p:cNvPr>
              <p:cNvSpPr/>
              <p:nvPr/>
            </p:nvSpPr>
            <p:spPr>
              <a:xfrm>
                <a:off x="7943850" y="5704522"/>
                <a:ext cx="2400300" cy="83099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pt-BR" sz="1200" dirty="0"/>
                  <a:t>Ilustração representando</a:t>
                </a:r>
              </a:p>
              <a:p>
                <a:r>
                  <a:rPr lang="pt-BR" sz="1200" dirty="0"/>
                  <a:t>a estrutura da Terra, com detalhes das camadas internas e das</a:t>
                </a:r>
              </a:p>
              <a:p>
                <a:r>
                  <a:rPr lang="pt-BR" sz="1200" dirty="0"/>
                  <a:t>camadas da atmosfera.</a:t>
                </a:r>
              </a:p>
            </p:txBody>
          </p:sp>
        </p:grp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DBDF84F-1B86-4927-8091-89004536C0C7}"/>
                </a:ext>
              </a:extLst>
            </p:cNvPr>
            <p:cNvSpPr/>
            <p:nvPr/>
          </p:nvSpPr>
          <p:spPr>
            <a:xfrm>
              <a:off x="3505200" y="6304686"/>
              <a:ext cx="7077075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pt-BR" sz="1200" dirty="0"/>
                <a:t>Fontes: NASA. </a:t>
              </a:r>
              <a:r>
                <a:rPr lang="pt-BR" sz="1200" b="1" dirty="0" err="1"/>
                <a:t>Earth’s</a:t>
              </a:r>
              <a:r>
                <a:rPr lang="pt-BR" sz="1200" b="1" dirty="0"/>
                <a:t> </a:t>
              </a:r>
              <a:r>
                <a:rPr lang="pt-BR" sz="1200" b="1" dirty="0" err="1"/>
                <a:t>atmosphere</a:t>
              </a:r>
              <a:r>
                <a:rPr lang="pt-BR" sz="1200" i="1" dirty="0"/>
                <a:t>. </a:t>
              </a:r>
              <a:r>
                <a:rPr lang="pt-BR" sz="1200" dirty="0"/>
                <a:t>Disponível em: &lt;https://spaceplace.nasa.gov/</a:t>
              </a:r>
              <a:r>
                <a:rPr lang="pt-BR" sz="1200" dirty="0" err="1"/>
                <a:t>atmosphere</a:t>
              </a:r>
              <a:r>
                <a:rPr lang="pt-BR" sz="1200" dirty="0"/>
                <a:t>/</a:t>
              </a:r>
              <a:r>
                <a:rPr lang="pt-BR" sz="1200" dirty="0" err="1"/>
                <a:t>en</a:t>
              </a:r>
              <a:r>
                <a:rPr lang="pt-BR" sz="1200" dirty="0"/>
                <a:t>/&gt;. Acesso em: 25 maio 2018. TEIXEIRA, W. et al. (</a:t>
              </a:r>
              <a:r>
                <a:rPr lang="pt-BR" sz="1200" dirty="0" err="1"/>
                <a:t>Orgs</a:t>
              </a:r>
              <a:r>
                <a:rPr lang="pt-BR" sz="1200" dirty="0"/>
                <a:t>.). </a:t>
              </a:r>
              <a:r>
                <a:rPr lang="pt-BR" sz="1200" b="1" dirty="0"/>
                <a:t>Decifrando a Terra</a:t>
              </a:r>
              <a:r>
                <a:rPr lang="pt-BR" sz="1200" dirty="0"/>
                <a:t>. São Paulo: Oficina de Textos, 2000. p. 49.</a:t>
              </a:r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DF6FD7AC-2DA1-400B-8EED-5E2040033D76}"/>
              </a:ext>
            </a:extLst>
          </p:cNvPr>
          <p:cNvSpPr/>
          <p:nvPr/>
        </p:nvSpPr>
        <p:spPr>
          <a:xfrm>
            <a:off x="203519" y="3268974"/>
            <a:ext cx="29346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estrutura da Terra está relacionada à disponibilidade de componentes como a </a:t>
            </a:r>
            <a:r>
              <a:rPr lang="pt-BR" dirty="0"/>
              <a:t>água, o ar, o solo e a luz solar. A Terra</a:t>
            </a:r>
            <a:r>
              <a:rPr lang="pt-BR" dirty="0">
                <a:solidFill>
                  <a:srgbClr val="2F2F2E"/>
                </a:solidFill>
              </a:rPr>
              <a:t> pode ser dividida em camadas.</a:t>
            </a:r>
            <a:endParaRPr lang="pt-BR" dirty="0"/>
          </a:p>
        </p:txBody>
      </p:sp>
      <p:sp>
        <p:nvSpPr>
          <p:cNvPr id="16" name="Chave Esquerda 15">
            <a:extLst>
              <a:ext uri="{FF2B5EF4-FFF2-40B4-BE49-F238E27FC236}">
                <a16:creationId xmlns:a16="http://schemas.microsoft.com/office/drawing/2014/main" id="{C5D7BB33-6BDC-4FFC-BF3F-59B784B79A60}"/>
              </a:ext>
            </a:extLst>
          </p:cNvPr>
          <p:cNvSpPr/>
          <p:nvPr/>
        </p:nvSpPr>
        <p:spPr>
          <a:xfrm>
            <a:off x="3260089" y="1837814"/>
            <a:ext cx="581026" cy="4339649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Connector 17"/>
          <p:cNvCxnSpPr/>
          <p:nvPr/>
        </p:nvCxnSpPr>
        <p:spPr>
          <a:xfrm flipH="1">
            <a:off x="9210598" y="2627866"/>
            <a:ext cx="846616" cy="861356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 rot="14117369">
            <a:off x="9765132" y="1889289"/>
            <a:ext cx="769644" cy="185031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10013424" y="4992945"/>
            <a:ext cx="977987" cy="1240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225195" y="3766608"/>
            <a:ext cx="1007181" cy="129933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rot="13929688">
            <a:off x="8946769" y="4268926"/>
            <a:ext cx="2174928" cy="4908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0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7B47689-C60B-4E5A-8DD7-A699B32BE275}"/>
              </a:ext>
            </a:extLst>
          </p:cNvPr>
          <p:cNvSpPr txBox="1"/>
          <p:nvPr/>
        </p:nvSpPr>
        <p:spPr>
          <a:xfrm>
            <a:off x="1" y="424674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Atmosfera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2FC63C8-8851-4B64-A38E-54B0D47DCE53}"/>
              </a:ext>
            </a:extLst>
          </p:cNvPr>
          <p:cNvSpPr/>
          <p:nvPr/>
        </p:nvSpPr>
        <p:spPr>
          <a:xfrm>
            <a:off x="223520" y="2047950"/>
            <a:ext cx="4450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camada de gases que envolve a Terra é chamada atmosfera. Nela, encontram-se diversos gases, como o gás oxigênio, o gás carbônico e o gás nitrogênio.</a:t>
            </a:r>
            <a:endParaRPr lang="pt-BR" dirty="0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9BC7852-13DA-46EA-84A4-12329622BA00}"/>
              </a:ext>
            </a:extLst>
          </p:cNvPr>
          <p:cNvGrpSpPr/>
          <p:nvPr/>
        </p:nvGrpSpPr>
        <p:grpSpPr>
          <a:xfrm>
            <a:off x="5121635" y="1215807"/>
            <a:ext cx="3952726" cy="5319712"/>
            <a:chOff x="5121635" y="1215807"/>
            <a:chExt cx="3952726" cy="531971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0802466B-17F0-4BB8-825C-2FCED0558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1635" y="1215807"/>
              <a:ext cx="2632108" cy="5319712"/>
            </a:xfrm>
            <a:prstGeom prst="rect">
              <a:avLst/>
            </a:prstGeom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4B6E0CF9-25C1-4DE8-8D08-F0347A1AA2CD}"/>
                </a:ext>
              </a:extLst>
            </p:cNvPr>
            <p:cNvSpPr/>
            <p:nvPr/>
          </p:nvSpPr>
          <p:spPr>
            <a:xfrm>
              <a:off x="7753743" y="1374894"/>
              <a:ext cx="9858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Exosfera</a:t>
              </a:r>
              <a:endParaRPr lang="pt-BR" dirty="0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C13E439-D20E-43B6-8B89-3D3B1C211C46}"/>
                </a:ext>
              </a:extLst>
            </p:cNvPr>
            <p:cNvSpPr/>
            <p:nvPr/>
          </p:nvSpPr>
          <p:spPr>
            <a:xfrm>
              <a:off x="7753743" y="2416136"/>
              <a:ext cx="12517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/>
                <a:t>Termosfera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6C9D662-92B5-4D43-90A5-D11BCB81C6D7}"/>
                </a:ext>
              </a:extLst>
            </p:cNvPr>
            <p:cNvSpPr/>
            <p:nvPr/>
          </p:nvSpPr>
          <p:spPr>
            <a:xfrm>
              <a:off x="7717188" y="3506331"/>
              <a:ext cx="1181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/>
                <a:t>Mesosfera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EBA87EE-A975-4E21-9AAA-2DE03A6FF53A}"/>
                </a:ext>
              </a:extLst>
            </p:cNvPr>
            <p:cNvSpPr/>
            <p:nvPr/>
          </p:nvSpPr>
          <p:spPr>
            <a:xfrm>
              <a:off x="7753743" y="4547573"/>
              <a:ext cx="1320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/>
                <a:t>Estratosfera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3DC4AAD7-B59B-486F-9000-4B445D0449D0}"/>
                </a:ext>
              </a:extLst>
            </p:cNvPr>
            <p:cNvSpPr/>
            <p:nvPr/>
          </p:nvSpPr>
          <p:spPr>
            <a:xfrm>
              <a:off x="7717187" y="5852417"/>
              <a:ext cx="11783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Troposfera</a:t>
              </a:r>
              <a:endParaRPr lang="pt-BR" dirty="0"/>
            </a:p>
          </p:txBody>
        </p: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7B745580-3496-4177-A153-A15D6B53A82F}"/>
              </a:ext>
            </a:extLst>
          </p:cNvPr>
          <p:cNvSpPr/>
          <p:nvPr/>
        </p:nvSpPr>
        <p:spPr>
          <a:xfrm>
            <a:off x="223520" y="4134861"/>
            <a:ext cx="4450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camada de ozônio age como um filtro protetor, impedindo que parte da radiação solar atinja a superfície do planeta.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E014242-E9A1-4979-95D2-16B6F1541875}"/>
              </a:ext>
            </a:extLst>
          </p:cNvPr>
          <p:cNvCxnSpPr>
            <a:cxnSpLocks/>
          </p:cNvCxnSpPr>
          <p:nvPr/>
        </p:nvCxnSpPr>
        <p:spPr>
          <a:xfrm>
            <a:off x="4162425" y="4362450"/>
            <a:ext cx="1577975" cy="603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have Direita 13">
            <a:extLst>
              <a:ext uri="{FF2B5EF4-FFF2-40B4-BE49-F238E27FC236}">
                <a16:creationId xmlns:a16="http://schemas.microsoft.com/office/drawing/2014/main" id="{30F1740E-53EE-4082-AEE7-4605A15BEF8A}"/>
              </a:ext>
            </a:extLst>
          </p:cNvPr>
          <p:cNvSpPr/>
          <p:nvPr/>
        </p:nvSpPr>
        <p:spPr>
          <a:xfrm>
            <a:off x="9031881" y="1559560"/>
            <a:ext cx="865983" cy="4662189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4BD2A9A-AE17-4200-ADB8-701BA93A8A8B}"/>
              </a:ext>
            </a:extLst>
          </p:cNvPr>
          <p:cNvSpPr/>
          <p:nvPr/>
        </p:nvSpPr>
        <p:spPr>
          <a:xfrm>
            <a:off x="9897864" y="3720583"/>
            <a:ext cx="2737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Camadas da atmosfera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612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D5B1F84-2EBC-4D4D-9BEB-B7B8DE236B35}"/>
              </a:ext>
            </a:extLst>
          </p:cNvPr>
          <p:cNvSpPr txBox="1"/>
          <p:nvPr/>
        </p:nvSpPr>
        <p:spPr>
          <a:xfrm>
            <a:off x="1" y="410075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Crosta terrestre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4EB327C-FCC3-45F8-98A4-BE5C475A1737}"/>
              </a:ext>
            </a:extLst>
          </p:cNvPr>
          <p:cNvSpPr/>
          <p:nvPr/>
        </p:nvSpPr>
        <p:spPr>
          <a:xfrm>
            <a:off x="2336165" y="1183383"/>
            <a:ext cx="83439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Camada da Terra em que os seres vivos se locomovem, constroem abrigos, obtêm alimento e água. Também é onde se encontram os minerais, estruturas que formam as rochas.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C3DC27-2C76-4B7D-B8E7-44E26C0E5228}"/>
              </a:ext>
            </a:extLst>
          </p:cNvPr>
          <p:cNvSpPr/>
          <p:nvPr/>
        </p:nvSpPr>
        <p:spPr>
          <a:xfrm>
            <a:off x="267336" y="3697843"/>
            <a:ext cx="196214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Crosta terrestre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3D5A87A-CB75-4738-9B63-11A5B967B89A}"/>
              </a:ext>
            </a:extLst>
          </p:cNvPr>
          <p:cNvSpPr/>
          <p:nvPr/>
        </p:nvSpPr>
        <p:spPr>
          <a:xfrm>
            <a:off x="2695222" y="3688496"/>
            <a:ext cx="226793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Rochas sedimentares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5298A8F-93DE-485E-AD54-E2F3427F8760}"/>
              </a:ext>
            </a:extLst>
          </p:cNvPr>
          <p:cNvSpPr/>
          <p:nvPr/>
        </p:nvSpPr>
        <p:spPr>
          <a:xfrm>
            <a:off x="2686684" y="2615683"/>
            <a:ext cx="227647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Rochas magmáticas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C6C5603-0EDF-4592-B04B-0913236EEDC9}"/>
              </a:ext>
            </a:extLst>
          </p:cNvPr>
          <p:cNvSpPr/>
          <p:nvPr/>
        </p:nvSpPr>
        <p:spPr>
          <a:xfrm>
            <a:off x="2723444" y="4959013"/>
            <a:ext cx="223971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Rochas metamórficas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68995C7-4A30-448F-AB1E-295857D43CF7}"/>
              </a:ext>
            </a:extLst>
          </p:cNvPr>
          <p:cNvSpPr/>
          <p:nvPr/>
        </p:nvSpPr>
        <p:spPr>
          <a:xfrm>
            <a:off x="5210807" y="2615683"/>
            <a:ext cx="5105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Rochas sólidas e fundidas, que formam o </a:t>
            </a:r>
            <a:r>
              <a:rPr lang="pt-BR" b="1" dirty="0"/>
              <a:t>magma</a:t>
            </a:r>
            <a:r>
              <a:rPr lang="pt-BR" dirty="0"/>
              <a:t>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DB1DE1D-F367-4575-83E4-20BBCEDE5421}"/>
              </a:ext>
            </a:extLst>
          </p:cNvPr>
          <p:cNvSpPr/>
          <p:nvPr/>
        </p:nvSpPr>
        <p:spPr>
          <a:xfrm>
            <a:off x="5182232" y="3701534"/>
            <a:ext cx="5105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Originadas por sedimentos que formam camadas.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DA1420E-7A59-46AE-A66A-5CDADD11786A}"/>
              </a:ext>
            </a:extLst>
          </p:cNvPr>
          <p:cNvSpPr/>
          <p:nvPr/>
        </p:nvSpPr>
        <p:spPr>
          <a:xfrm>
            <a:off x="5182231" y="4911388"/>
            <a:ext cx="65055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Formadas quando algumas rochas magmáticas ou sedimentares já existentes sofrem atrito e grandes variações de temperatura e pressão, levando à ocorrência de alterações em suas estruturas e composições.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BC87080C-2EDD-47AD-A963-8AC292CC0F38}"/>
              </a:ext>
            </a:extLst>
          </p:cNvPr>
          <p:cNvCxnSpPr>
            <a:cxnSpLocks/>
            <a:stCxn id="4" idx="0"/>
          </p:cNvCxnSpPr>
          <p:nvPr/>
        </p:nvCxnSpPr>
        <p:spPr>
          <a:xfrm rot="5400000" flipH="1" flipV="1">
            <a:off x="1433076" y="2549010"/>
            <a:ext cx="964168" cy="13334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59614CF3-D086-4F48-AC2D-941F2BE27492}"/>
              </a:ext>
            </a:extLst>
          </p:cNvPr>
          <p:cNvCxnSpPr>
            <a:endCxn id="7" idx="1"/>
          </p:cNvCxnSpPr>
          <p:nvPr/>
        </p:nvCxnSpPr>
        <p:spPr>
          <a:xfrm>
            <a:off x="1267460" y="4114532"/>
            <a:ext cx="1455984" cy="116764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C7A8824F-6356-4873-86E4-EBF0F02F5874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2229485" y="3882509"/>
            <a:ext cx="465737" cy="129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F8119118-3B04-4432-8C47-4B8BB6527E5A}"/>
              </a:ext>
            </a:extLst>
          </p:cNvPr>
          <p:cNvCxnSpPr>
            <a:cxnSpLocks/>
          </p:cNvCxnSpPr>
          <p:nvPr/>
        </p:nvCxnSpPr>
        <p:spPr>
          <a:xfrm flipV="1">
            <a:off x="4844096" y="2818193"/>
            <a:ext cx="457200" cy="9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6410B9C4-DE96-4F4F-9BA6-17BE20574DDB}"/>
              </a:ext>
            </a:extLst>
          </p:cNvPr>
          <p:cNvCxnSpPr>
            <a:cxnSpLocks/>
          </p:cNvCxnSpPr>
          <p:nvPr/>
        </p:nvCxnSpPr>
        <p:spPr>
          <a:xfrm flipV="1">
            <a:off x="4734559" y="3873162"/>
            <a:ext cx="457200" cy="9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2C157750-0DAA-47AE-811C-C1D7D1BA02D9}"/>
              </a:ext>
            </a:extLst>
          </p:cNvPr>
          <p:cNvCxnSpPr>
            <a:cxnSpLocks/>
          </p:cNvCxnSpPr>
          <p:nvPr/>
        </p:nvCxnSpPr>
        <p:spPr>
          <a:xfrm flipV="1">
            <a:off x="4753609" y="5094103"/>
            <a:ext cx="457200" cy="9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2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59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A1BAD59-FEFA-4089-ADC4-CAE5DFA3AC40}"/>
              </a:ext>
            </a:extLst>
          </p:cNvPr>
          <p:cNvSpPr txBox="1"/>
          <p:nvPr/>
        </p:nvSpPr>
        <p:spPr>
          <a:xfrm>
            <a:off x="1" y="483070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Rochas sedimentares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642718-B776-446C-9D3A-731FE88C9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50" y="2791827"/>
            <a:ext cx="5872480" cy="400584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D4F234E-293F-4194-8532-E08FFBC3D5B3}"/>
              </a:ext>
            </a:extLst>
          </p:cNvPr>
          <p:cNvSpPr/>
          <p:nvPr/>
        </p:nvSpPr>
        <p:spPr>
          <a:xfrm>
            <a:off x="7080568" y="1233988"/>
            <a:ext cx="48980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petróleo é um </a:t>
            </a:r>
            <a:r>
              <a:rPr lang="pt-BR" b="1" dirty="0"/>
              <a:t>combustível fóssil </a:t>
            </a:r>
            <a:r>
              <a:rPr lang="pt-BR" dirty="0"/>
              <a:t>formado por meio da decomposição de seres vivos sob condições específicas de pressão e temperatura. Também relacionado à formação de rochas sedimentares.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FAE486A-EF9B-4539-A8FA-C6732E047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328" y="2791828"/>
            <a:ext cx="5147122" cy="396457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C7B6EBA-E19D-47E3-9EEB-33F2333E490B}"/>
              </a:ext>
            </a:extLst>
          </p:cNvPr>
          <p:cNvSpPr/>
          <p:nvPr/>
        </p:nvSpPr>
        <p:spPr>
          <a:xfrm>
            <a:off x="106550" y="1233988"/>
            <a:ext cx="54408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</a:t>
            </a:r>
            <a:r>
              <a:rPr lang="pt-BR" b="1" dirty="0"/>
              <a:t>fósseis </a:t>
            </a:r>
            <a:r>
              <a:rPr lang="pt-BR" dirty="0"/>
              <a:t>são restos ou impressões de seres vivos que viveram há muitos anos e foram preservados. Eles são formados no processo de fossilização, que geralmente está relacionado à formação das rochas sedimentares.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42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685443A-D722-4BFE-94E7-BEED77118651}"/>
              </a:ext>
            </a:extLst>
          </p:cNvPr>
          <p:cNvSpPr txBox="1"/>
          <p:nvPr/>
        </p:nvSpPr>
        <p:spPr>
          <a:xfrm>
            <a:off x="1" y="585263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Forma da Terra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F83611D-2B6A-44B8-BB99-DEAFAAC0A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079" y="1880319"/>
            <a:ext cx="4815841" cy="466628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291C964-7F89-4E7C-8F18-F44CB2F886CD}"/>
              </a:ext>
            </a:extLst>
          </p:cNvPr>
          <p:cNvSpPr/>
          <p:nvPr/>
        </p:nvSpPr>
        <p:spPr>
          <a:xfrm>
            <a:off x="116075" y="1748338"/>
            <a:ext cx="3732025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A Terra tem um formato esferoide, com os polos achatados e abaulados na linha do Equador.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E40369-DEB7-4B95-955A-507308C163FC}"/>
              </a:ext>
            </a:extLst>
          </p:cNvPr>
          <p:cNvSpPr/>
          <p:nvPr/>
        </p:nvSpPr>
        <p:spPr>
          <a:xfrm>
            <a:off x="8923654" y="1748338"/>
            <a:ext cx="32683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O </a:t>
            </a:r>
            <a:r>
              <a:rPr lang="pt-BR" dirty="0"/>
              <a:t>raio polar é um pouco menor que o raio equatorial, o que evidencia que o planeta não tem o formato de uma</a:t>
            </a:r>
          </a:p>
          <a:p>
            <a:r>
              <a:rPr lang="pt-BR" dirty="0"/>
              <a:t>esfera perfeita.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5099DF4-C720-4A15-9FBD-60A1EB486D6E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6200776" y="2487002"/>
            <a:ext cx="2722878" cy="752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7757B0D-F685-4C88-9671-6C75FF49ABF7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7781926" y="2487002"/>
            <a:ext cx="1141728" cy="13335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402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A211229-DA1C-408C-8091-E4C973D82640}"/>
              </a:ext>
            </a:extLst>
          </p:cNvPr>
          <p:cNvSpPr txBox="1"/>
          <p:nvPr/>
        </p:nvSpPr>
        <p:spPr>
          <a:xfrm>
            <a:off x="1" y="541466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Percepção do formato da Terra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C96B07-9948-4DF9-B37C-46DB5B799B43}"/>
              </a:ext>
            </a:extLst>
          </p:cNvPr>
          <p:cNvSpPr/>
          <p:nvPr/>
        </p:nvSpPr>
        <p:spPr>
          <a:xfrm>
            <a:off x="116075" y="1500688"/>
            <a:ext cx="2646175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Para quem está na superfície do planeta não é tão fácil chegar a conclusão de que a Terra é esférica, em razão da observação do </a:t>
            </a:r>
            <a:r>
              <a:rPr lang="pt-BR" b="1" dirty="0"/>
              <a:t>horizonte</a:t>
            </a:r>
            <a:r>
              <a:rPr lang="pt-BR" dirty="0"/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5179ED-3EAE-4449-B038-C3D09CC7F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1900738"/>
            <a:ext cx="6623630" cy="41148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54CBA4-9F9C-4C81-9339-6E911231F0A6}"/>
              </a:ext>
            </a:extLst>
          </p:cNvPr>
          <p:cNvSpPr/>
          <p:nvPr/>
        </p:nvSpPr>
        <p:spPr>
          <a:xfrm>
            <a:off x="9926825" y="1900738"/>
            <a:ext cx="226517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Observar </a:t>
            </a:r>
            <a:r>
              <a:rPr lang="pt-BR" b="1" dirty="0"/>
              <a:t>estrelas </a:t>
            </a:r>
            <a:r>
              <a:rPr lang="pt-BR" dirty="0"/>
              <a:t>e </a:t>
            </a:r>
            <a:r>
              <a:rPr lang="pt-BR" b="1" dirty="0"/>
              <a:t>constelações </a:t>
            </a:r>
            <a:r>
              <a:rPr lang="pt-BR" dirty="0"/>
              <a:t>é uma forma de verificar a esfericidade da Terra.</a:t>
            </a:r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3D57519-A435-40A8-A02A-2E002EAE72A4}"/>
              </a:ext>
            </a:extLst>
          </p:cNvPr>
          <p:cNvSpPr/>
          <p:nvPr/>
        </p:nvSpPr>
        <p:spPr>
          <a:xfrm>
            <a:off x="9926825" y="3479935"/>
            <a:ext cx="18859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constelação do Cruzeiro do Sul é vista por dois observadores</a:t>
            </a:r>
          </a:p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em pontos diferentes do planeta.</a:t>
            </a:r>
            <a:endParaRPr lang="pt-BR" dirty="0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00DF5C0-7A80-49F0-9F0C-0595354A02A4}"/>
              </a:ext>
            </a:extLst>
          </p:cNvPr>
          <p:cNvCxnSpPr>
            <a:cxnSpLocks/>
          </p:cNvCxnSpPr>
          <p:nvPr/>
        </p:nvCxnSpPr>
        <p:spPr>
          <a:xfrm flipH="1" flipV="1">
            <a:off x="9267826" y="3581400"/>
            <a:ext cx="658999" cy="190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E8FDA52F-3D44-4AD0-A5B3-F374422A651E}"/>
              </a:ext>
            </a:extLst>
          </p:cNvPr>
          <p:cNvCxnSpPr>
            <a:cxnSpLocks/>
          </p:cNvCxnSpPr>
          <p:nvPr/>
        </p:nvCxnSpPr>
        <p:spPr>
          <a:xfrm flipH="1">
            <a:off x="9267826" y="3771900"/>
            <a:ext cx="658999" cy="850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728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732D9B3-58FA-414E-AA12-8CB8B4909577}"/>
              </a:ext>
            </a:extLst>
          </p:cNvPr>
          <p:cNvSpPr txBox="1"/>
          <p:nvPr/>
        </p:nvSpPr>
        <p:spPr>
          <a:xfrm>
            <a:off x="1" y="614461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Movimento de rotação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222E82F-DCD6-46E8-951B-9BE0BF2A1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752" y="1687294"/>
            <a:ext cx="4638675" cy="48482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F0AEF98-8DDC-49DD-9C81-C38F8FCCD91F}"/>
              </a:ext>
            </a:extLst>
          </p:cNvPr>
          <p:cNvSpPr/>
          <p:nvPr/>
        </p:nvSpPr>
        <p:spPr>
          <a:xfrm>
            <a:off x="238125" y="1687294"/>
            <a:ext cx="463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 dos movimentos que a Terra realiza é</a:t>
            </a:r>
          </a:p>
          <a:p>
            <a:r>
              <a:rPr lang="pt-BR" dirty="0"/>
              <a:t>girar ao redor de si, chamado </a:t>
            </a:r>
            <a:r>
              <a:rPr lang="pt-BR" b="1" dirty="0"/>
              <a:t>rotação</a:t>
            </a:r>
            <a:r>
              <a:rPr lang="pt-BR" dirty="0"/>
              <a:t>. Por isso parece que o Sol se move no céu ao longo do dia.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7475379-212A-46B8-8E16-ABFD47BB811A}"/>
              </a:ext>
            </a:extLst>
          </p:cNvPr>
          <p:cNvSpPr/>
          <p:nvPr/>
        </p:nvSpPr>
        <p:spPr>
          <a:xfrm>
            <a:off x="9206229" y="1591628"/>
            <a:ext cx="29857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rotação da Terra pode ser comparada ao movimento de um pião. O planeta gira em torno de um eixo imaginário que o atravessa do Polo Norte ao Polo Sul.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AFA0121-9D09-480E-9634-5BC4AF0848C0}"/>
              </a:ext>
            </a:extLst>
          </p:cNvPr>
          <p:cNvCxnSpPr>
            <a:cxnSpLocks/>
          </p:cNvCxnSpPr>
          <p:nvPr/>
        </p:nvCxnSpPr>
        <p:spPr>
          <a:xfrm flipH="1">
            <a:off x="7772400" y="1819275"/>
            <a:ext cx="1433829" cy="534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E57CAC11-6E65-4CFC-8F82-D5E9C1C41384}"/>
              </a:ext>
            </a:extLst>
          </p:cNvPr>
          <p:cNvCxnSpPr>
            <a:cxnSpLocks/>
          </p:cNvCxnSpPr>
          <p:nvPr/>
        </p:nvCxnSpPr>
        <p:spPr>
          <a:xfrm flipH="1">
            <a:off x="8401050" y="1819275"/>
            <a:ext cx="805179" cy="1200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D6CCBBF3-8EA9-430B-84F8-9F36F0BD7823}"/>
              </a:ext>
            </a:extLst>
          </p:cNvPr>
          <p:cNvSpPr/>
          <p:nvPr/>
        </p:nvSpPr>
        <p:spPr>
          <a:xfrm>
            <a:off x="498950" y="5286138"/>
            <a:ext cx="3507423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sz="1600" dirty="0"/>
              <a:t>A rotação leva 23 horas, 56 minutos e 4 segundos (arredondado para 24 horas), o que corresponde a um </a:t>
            </a:r>
            <a:r>
              <a:rPr lang="pt-BR" sz="1600" b="1" dirty="0"/>
              <a:t>dia </a:t>
            </a:r>
            <a:r>
              <a:rPr lang="pt-BR" sz="1600" dirty="0"/>
              <a:t>do nosso calendário.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963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168CD51-3E8C-4CE7-A76C-16E8F2CDB225}"/>
              </a:ext>
            </a:extLst>
          </p:cNvPr>
          <p:cNvSpPr txBox="1"/>
          <p:nvPr/>
        </p:nvSpPr>
        <p:spPr>
          <a:xfrm>
            <a:off x="1" y="512268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Movimento de translação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08374D3-B2FE-4F93-B7BB-00758D35EDF3}"/>
              </a:ext>
            </a:extLst>
          </p:cNvPr>
          <p:cNvSpPr/>
          <p:nvPr/>
        </p:nvSpPr>
        <p:spPr>
          <a:xfrm>
            <a:off x="276225" y="1157882"/>
            <a:ext cx="43338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Terra também realiza outro movimento, a </a:t>
            </a:r>
            <a:r>
              <a:rPr lang="pt-BR" b="1" dirty="0"/>
              <a:t>translação</a:t>
            </a:r>
            <a:r>
              <a:rPr lang="pt-BR" dirty="0"/>
              <a:t>, percorrendo um caminho praticamente circular ao redor do Sol que leva 365 dias, ou seja, um ano.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C0DCB9-2B4D-48F6-8B47-AA53FE53F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2566987"/>
            <a:ext cx="4257477" cy="4062413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EC1E54C9-4307-45D7-AA11-D2CF7D35EB4F}"/>
              </a:ext>
            </a:extLst>
          </p:cNvPr>
          <p:cNvGrpSpPr/>
          <p:nvPr/>
        </p:nvGrpSpPr>
        <p:grpSpPr>
          <a:xfrm>
            <a:off x="4850682" y="2566987"/>
            <a:ext cx="7169868" cy="2679930"/>
            <a:chOff x="5022132" y="3663051"/>
            <a:chExt cx="7169868" cy="2679930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7D62B22B-F4E3-431A-A223-670B80533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2132" y="3663051"/>
              <a:ext cx="6969843" cy="125117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8AEA9134-0455-4874-B19D-FC35282A4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2132" y="5066062"/>
              <a:ext cx="7169868" cy="1276919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A310E796-2B18-4831-B76D-B2466D2803B2}"/>
              </a:ext>
            </a:extLst>
          </p:cNvPr>
          <p:cNvSpPr/>
          <p:nvPr/>
        </p:nvSpPr>
        <p:spPr>
          <a:xfrm>
            <a:off x="5124449" y="1153478"/>
            <a:ext cx="6181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posição em que o Sol aparece e desaparece no horizonte muda um pouco a cada dia. Isso é consequência do movimento de translação. Além disso, o Sol segue um movimento inclinado em relação ao horizonte em razão de ter seu eixo inclinado.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9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795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790</Words>
  <Application>Microsoft Office PowerPoint</Application>
  <PresentationFormat>Widescreen</PresentationFormat>
  <Paragraphs>62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FrutigerLTStd-Light</vt:lpstr>
      <vt:lpstr>Tema do Office</vt:lpstr>
      <vt:lpstr>Apresentação 8 – TERRA: ESTRUTURA, FORMATO E MOVIMENTOS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2020-04-02T20:36:41Z</dcterms:modified>
</cp:coreProperties>
</file>