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4" r:id="rId2"/>
    <p:sldId id="325" r:id="rId3"/>
    <p:sldId id="326" r:id="rId4"/>
    <p:sldId id="327" r:id="rId5"/>
    <p:sldId id="328" r:id="rId6"/>
    <p:sldId id="329" r:id="rId7"/>
    <p:sldId id="330" r:id="rId8"/>
    <p:sldId id="331" r:id="rId9"/>
    <p:sldId id="332" r:id="rId10"/>
    <p:sldId id="333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A3A615-D935-43AF-9A0A-FE4086C9B4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A43F1CF-BD11-42C1-8CDB-2002509E73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8F2363E-0F36-4500-85AC-FA57291CA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EEEE1-7AD3-4730-AC20-A3042BB9FEB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6427E47-6052-4FEC-AC00-47E4EADF4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DD6EFBF-489E-4F6D-8D09-C06695FD5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C367F-5EEC-4C30-BE46-A2B14E5B3B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97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2DFBB1-7FD6-4659-A3AE-9A8B52A06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D98D457-9367-43FF-8FD0-837881C080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5ED56CD-1C37-44F7-B9ED-7E1C67092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EEEE1-7AD3-4730-AC20-A3042BB9FEB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460B9C7-9CAC-4BA7-9D08-0E1E1FCEA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1EF3388-B48D-406C-8F65-EC8F7DF58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C367F-5EEC-4C30-BE46-A2B14E5B3B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3090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B58D34-4D61-415F-9827-921B5C2BC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0683D52-12FE-4612-B2CF-6A4AE2675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3A79B1A-7DFB-47C2-8D40-04186AD29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EEEE1-7AD3-4730-AC20-A3042BB9FEB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782649B-415C-4961-885C-83A00CD1F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A899227-720F-4B45-81DF-C51D5CB72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C367F-5EEC-4C30-BE46-A2B14E5B3B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0929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9B263C-4030-4861-B6F7-3035B1207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5DF2E74-CABE-4374-B44D-DA333D52D9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51CD54A-0A66-44CB-906D-D9DF14C3CC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A43F137-C1F1-475D-ABBC-CB62E2887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EEEE1-7AD3-4730-AC20-A3042BB9FEB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FF71BF2-FCC1-4FD3-973E-61D14900D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392716E-36FF-439C-B507-36605BF53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C367F-5EEC-4C30-BE46-A2B14E5B3B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2985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7F3365-BCD3-447C-904E-CB341D04F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0FF58BA-4A2D-4330-B300-84AC2E72E7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E7A284A-15B5-4AFD-8DBA-3C696D299D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35204C4-8AB7-446F-A987-825493B67A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795589B-E61F-4C44-9A03-23A4A62FDC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66A9D6C-CB1D-40F2-8C50-1F507495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EEEE1-7AD3-4730-AC20-A3042BB9FEB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C9E006B-72FB-4E1F-BA79-C01440AE3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71E063B-A1F0-4698-8CBB-306783DB9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C367F-5EEC-4C30-BE46-A2B14E5B3B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277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7217BD-550D-4A09-89FE-6D1F42CAB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B9ADDF6-7FEA-412D-A364-08D45362A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EEEE1-7AD3-4730-AC20-A3042BB9FEB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E763A6A-F475-4211-8DE8-B75528B79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8C76939-0046-4A86-BC92-081CB3EA6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C367F-5EEC-4C30-BE46-A2B14E5B3B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4768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C5023AE-A2DD-4E55-BDC6-9FCF48D24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EEEE1-7AD3-4730-AC20-A3042BB9FEB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18CC753-D56D-48B0-A914-44767CB4A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2019765-1B2D-475C-A5BD-6907A593F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C367F-5EEC-4C30-BE46-A2B14E5B3B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0547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1A83DE-12E9-4395-BCD4-6E6052C45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F974841-9FAD-4D18-8865-A6453837A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5E6F0FF-5948-4AC0-A68B-8E7B773836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9DE3034-2F72-42B2-862A-1011F2502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EEEE1-7AD3-4730-AC20-A3042BB9FEB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321A6CF-ED19-4CE5-B3AD-CAD0778B8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183AE9F-E76D-4467-B41D-0E4154BF2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C367F-5EEC-4C30-BE46-A2B14E5B3B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3895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14974A-8E7B-45D0-B3D1-F620F03C2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1692F9E-BD1F-493F-A958-48463DD28E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0FF742A-53EB-431A-BB46-EC302FFEA9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F54643A-7122-434E-AD67-3F97293C4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EEEE1-7AD3-4730-AC20-A3042BB9FEB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25B4314-C2DB-4F9C-AD76-4A918EA24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902DAD3-7187-4D5D-85D8-F4A9528D3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C367F-5EEC-4C30-BE46-A2B14E5B3B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1195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81222B-F55B-4721-9E6F-F3C074CB9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C984106-0BE8-4E67-8DA7-488D1558E5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6BA79D8-623F-4C60-9712-566551588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EEEE1-7AD3-4730-AC20-A3042BB9FEB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44C6F65-62ED-4F48-AD3C-38C798A23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E5A4CCE-9589-4E15-95C4-8D4EDC343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C367F-5EEC-4C30-BE46-A2B14E5B3B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4296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B05E9AC-AB01-4CEB-8959-327FD2CD32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E6BFEFE-DE4D-4CDB-8DFB-A9ABA9A0BB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7D96B56-7A84-479E-9525-19EE8A247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EEEE1-7AD3-4730-AC20-A3042BB9FEB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9028314-5991-4A7A-B995-370038F79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EC5F3A8-FAE9-4A9C-9FFB-7033A15F1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C367F-5EEC-4C30-BE46-A2B14E5B3B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3344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EEDD12B-348A-4C6A-B45E-75D36ACB0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6536F91-95B5-4EC6-9F5E-A349BE1329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569B53E-A9BF-4274-8443-CED146AB24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5EEEE1-7AD3-4730-AC20-A3042BB9FEB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05CC210-A0EE-434D-9461-2E5C9D4DE3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CBC6B13-C3CD-4FE6-BE8B-2350C82AF0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0C367F-5EEC-4C30-BE46-A2B14E5B3B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1354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319852-72CA-499A-A7D7-843B7F9B8A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5599" y="2122366"/>
            <a:ext cx="9261475" cy="1157728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br>
              <a:rPr lang="pt-BR" sz="4800" b="1" dirty="0">
                <a:latin typeface="+mn-lt"/>
              </a:rPr>
            </a:br>
            <a:r>
              <a:rPr lang="pt-BR" sz="4800" dirty="0">
                <a:latin typeface="+mn-lt"/>
              </a:rPr>
              <a:t>Apresentação 8 –</a:t>
            </a:r>
            <a:r>
              <a:rPr lang="pt-BR" sz="4800" b="1" dirty="0">
                <a:latin typeface="+mn-lt"/>
              </a:rPr>
              <a:t> TERRA: CLIMA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C68A911-5C66-40CF-ABB9-9E4C0C2564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3676650"/>
            <a:ext cx="9591675" cy="1776193"/>
          </a:xfrm>
        </p:spPr>
        <p:txBody>
          <a:bodyPr>
            <a:noAutofit/>
          </a:bodyPr>
          <a:lstStyle/>
          <a:p>
            <a:r>
              <a:rPr lang="pt-BR" sz="3600" b="1" dirty="0"/>
              <a:t>A atmosfera terrestre e os fenômenos associados</a:t>
            </a:r>
          </a:p>
          <a:p>
            <a:r>
              <a:rPr lang="pt-BR" sz="3600" b="1" dirty="0"/>
              <a:t>Tempo e clima</a:t>
            </a:r>
          </a:p>
          <a:p>
            <a:r>
              <a:rPr lang="pt-BR" sz="3600" b="1" dirty="0"/>
              <a:t>Os diversos tipos de clima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238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156FCE-08E5-4FBE-95F3-89791D65677D}"/>
              </a:ext>
            </a:extLst>
          </p:cNvPr>
          <p:cNvSpPr txBox="1">
            <a:spLocks/>
          </p:cNvSpPr>
          <p:nvPr/>
        </p:nvSpPr>
        <p:spPr>
          <a:xfrm>
            <a:off x="0" y="627636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Atmosfera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9FD886C-2DCD-4088-A9F8-7060BECE33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4" y="1679465"/>
            <a:ext cx="5066973" cy="298132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B07B2B6F-47E9-4889-ACF9-5366D87094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75" y="2574365"/>
            <a:ext cx="4295700" cy="4215201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551B6027-BFBA-4B80-AED5-48D20F2FDB51}"/>
              </a:ext>
            </a:extLst>
          </p:cNvPr>
          <p:cNvSpPr/>
          <p:nvPr/>
        </p:nvSpPr>
        <p:spPr>
          <a:xfrm>
            <a:off x="6410161" y="1516367"/>
            <a:ext cx="47720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 atmosfera interage com a hidrosfera e com a litosfera, participando dos processos que acontecem na superfície externa do planeta.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D5D0AB13-8204-48C3-9EE0-9F11B5B44A81}"/>
              </a:ext>
            </a:extLst>
          </p:cNvPr>
          <p:cNvSpPr/>
          <p:nvPr/>
        </p:nvSpPr>
        <p:spPr>
          <a:xfrm>
            <a:off x="571500" y="4781461"/>
            <a:ext cx="56197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 atmosfera influencia a distribuição dos seres vivos ao mesmo tempo que é influenciada por eles, o que indica que existe uma forte relação entre atmosfera e biosfera.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2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15593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C3C52CA8-C0AE-450D-825C-7A11343A52EF}"/>
              </a:ext>
            </a:extLst>
          </p:cNvPr>
          <p:cNvSpPr txBox="1">
            <a:spLocks/>
          </p:cNvSpPr>
          <p:nvPr/>
        </p:nvSpPr>
        <p:spPr>
          <a:xfrm>
            <a:off x="0" y="544076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Tempo e clima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5F291127-8552-4845-A8EC-444FB9CA25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476640"/>
            <a:ext cx="11327130" cy="2037428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0F6BB58E-A611-4013-8620-9EEC0EC3EB1A}"/>
              </a:ext>
            </a:extLst>
          </p:cNvPr>
          <p:cNvSpPr/>
          <p:nvPr/>
        </p:nvSpPr>
        <p:spPr>
          <a:xfrm>
            <a:off x="1486614" y="3503608"/>
            <a:ext cx="9359742" cy="4308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pt-BR" sz="2200" b="1" dirty="0">
                <a:solidFill>
                  <a:srgbClr val="2F2F2E"/>
                </a:solidFill>
              </a:rPr>
              <a:t>Quais frases estão relacionadas ao tempo e quais estão relacionadas ao clima?</a:t>
            </a:r>
            <a:endParaRPr lang="pt-BR" sz="2200" b="1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52794C38-AE74-4AB1-991B-A9CA8F0D2567}"/>
              </a:ext>
            </a:extLst>
          </p:cNvPr>
          <p:cNvSpPr/>
          <p:nvPr/>
        </p:nvSpPr>
        <p:spPr>
          <a:xfrm>
            <a:off x="1190625" y="4274987"/>
            <a:ext cx="4227391" cy="175432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b="1" dirty="0"/>
              <a:t>Tempo </a:t>
            </a:r>
            <a:r>
              <a:rPr lang="pt-BR" dirty="0"/>
              <a:t>(ou tempo atmosférico) se</a:t>
            </a:r>
          </a:p>
          <a:p>
            <a:r>
              <a:rPr lang="pt-BR" dirty="0"/>
              <a:t>refere às condições atmosféricas de um lugar em determinado momento. As condições do tempo podem mudar a qualquer instante, de um dia para outro ou no mesmo dia.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7A8FA8B3-092D-4DF8-9C63-FFA5F5DBA302}"/>
              </a:ext>
            </a:extLst>
          </p:cNvPr>
          <p:cNvSpPr/>
          <p:nvPr/>
        </p:nvSpPr>
        <p:spPr>
          <a:xfrm>
            <a:off x="6475290" y="4274987"/>
            <a:ext cx="4526085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b="1" dirty="0"/>
              <a:t>Clima </a:t>
            </a:r>
            <a:r>
              <a:rPr lang="pt-BR" dirty="0"/>
              <a:t>é o conjunto das características</a:t>
            </a:r>
          </a:p>
          <a:p>
            <a:r>
              <a:rPr lang="pt-BR" dirty="0"/>
              <a:t>atmosféricas predominantes em determinada</a:t>
            </a:r>
          </a:p>
          <a:p>
            <a:r>
              <a:rPr lang="pt-BR" dirty="0"/>
              <a:t>região, resultado da sucessão de tempos</a:t>
            </a:r>
          </a:p>
          <a:p>
            <a:r>
              <a:rPr lang="pt-BR" dirty="0"/>
              <a:t>atmosféricos ao longo dos anos.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3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6658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C3C52CA8-C0AE-450D-825C-7A11343A52EF}"/>
              </a:ext>
            </a:extLst>
          </p:cNvPr>
          <p:cNvSpPr txBox="1">
            <a:spLocks/>
          </p:cNvSpPr>
          <p:nvPr/>
        </p:nvSpPr>
        <p:spPr>
          <a:xfrm>
            <a:off x="0" y="493940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Os diversos tipos de clima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6FC0897-023B-4B60-ACAD-13F2FA2B1F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5949" y="2497239"/>
            <a:ext cx="8966835" cy="4240566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E878AFD8-BEDE-41D5-A5B2-E02BA7D01B02}"/>
              </a:ext>
            </a:extLst>
          </p:cNvPr>
          <p:cNvSpPr/>
          <p:nvPr/>
        </p:nvSpPr>
        <p:spPr>
          <a:xfrm>
            <a:off x="1885949" y="1472664"/>
            <a:ext cx="87153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FrutigerLTStd-Light"/>
              </a:rPr>
              <a:t>A grande diversidade de climas é decorrente da variação de </a:t>
            </a:r>
            <a:r>
              <a:rPr lang="pt-BR" b="1" dirty="0">
                <a:latin typeface="FrutigerLTStd-Bold"/>
              </a:rPr>
              <a:t>eventos climáticos</a:t>
            </a:r>
            <a:r>
              <a:rPr lang="pt-BR" dirty="0">
                <a:latin typeface="FrutigerLTStd-Light"/>
              </a:rPr>
              <a:t>, como temperatura, pressão atmosférica e precipitação, de uma localidade para outra da Terra, que ocorre em virtude de </a:t>
            </a:r>
            <a:r>
              <a:rPr lang="pt-BR" b="1" dirty="0">
                <a:latin typeface="FrutigerLTStd-Bold"/>
              </a:rPr>
              <a:t>fatores astronômicos </a:t>
            </a:r>
            <a:r>
              <a:rPr lang="pt-BR" dirty="0">
                <a:latin typeface="FrutigerLTStd-Light"/>
              </a:rPr>
              <a:t>e </a:t>
            </a:r>
            <a:r>
              <a:rPr lang="pt-BR" b="1" dirty="0">
                <a:latin typeface="FrutigerLTStd-Bold"/>
              </a:rPr>
              <a:t>geográficos</a:t>
            </a:r>
            <a:r>
              <a:rPr lang="pt-BR" dirty="0">
                <a:latin typeface="FrutigerLTStd-Light"/>
              </a:rPr>
              <a:t>.</a:t>
            </a:r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4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6159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2E2485-8E86-4F3A-9F3A-84A05345F08C}"/>
              </a:ext>
            </a:extLst>
          </p:cNvPr>
          <p:cNvSpPr txBox="1">
            <a:spLocks/>
          </p:cNvSpPr>
          <p:nvPr/>
        </p:nvSpPr>
        <p:spPr>
          <a:xfrm>
            <a:off x="367619" y="451224"/>
            <a:ext cx="11824381" cy="78542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Fatores astronômicos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AB098E5-9D18-491F-A3D7-4F4DBA83E4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3805" y="1169756"/>
            <a:ext cx="5132490" cy="5711677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BD1834D2-95C2-4B2C-BCBD-C4FF36A0F931}"/>
              </a:ext>
            </a:extLst>
          </p:cNvPr>
          <p:cNvSpPr/>
          <p:nvPr/>
        </p:nvSpPr>
        <p:spPr>
          <a:xfrm>
            <a:off x="286570" y="2149730"/>
            <a:ext cx="262445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Os </a:t>
            </a:r>
            <a:r>
              <a:rPr lang="pt-BR" b="1" dirty="0"/>
              <a:t>fatores astronômicos </a:t>
            </a:r>
            <a:r>
              <a:rPr lang="pt-BR" dirty="0"/>
              <a:t>que influenciam os climas estão associados ao formato do planeta, aos movimentos que ele descreve no espaço e à inclinação de seu eixo.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B9B02CE1-0E33-43BD-BDE5-5C6E0BC4151E}"/>
              </a:ext>
            </a:extLst>
          </p:cNvPr>
          <p:cNvSpPr/>
          <p:nvPr/>
        </p:nvSpPr>
        <p:spPr>
          <a:xfrm>
            <a:off x="8477442" y="2310993"/>
            <a:ext cx="3575899" cy="230832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pt-BR" b="1" dirty="0"/>
              <a:t>2, 3. </a:t>
            </a:r>
            <a:r>
              <a:rPr lang="pt-BR" dirty="0"/>
              <a:t>Quanto mais próximo dos polos, os raios solares atingem a superfície de maneira mais inclinada, de forma mais espalhada e menos intensa. O calor recebido nessas regiões é menor, o que resulta em temperaturas mais baixas.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3A48449-7F01-4A42-94AF-5744B324B794}"/>
              </a:ext>
            </a:extLst>
          </p:cNvPr>
          <p:cNvSpPr/>
          <p:nvPr/>
        </p:nvSpPr>
        <p:spPr>
          <a:xfrm>
            <a:off x="8477442" y="4860161"/>
            <a:ext cx="3440056" cy="147732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pt-BR" b="1" dirty="0"/>
              <a:t>1. </a:t>
            </a:r>
            <a:r>
              <a:rPr lang="pt-BR" dirty="0"/>
              <a:t>Na região da linha do equador, os raios solares atingem a superfície de maneira mais perpendicular, aquecendo-a mais (temperaturas altas). </a:t>
            </a:r>
          </a:p>
        </p:txBody>
      </p: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0E228CB1-E1EE-4742-9F84-16F8AE964883}"/>
              </a:ext>
            </a:extLst>
          </p:cNvPr>
          <p:cNvCxnSpPr>
            <a:cxnSpLocks/>
          </p:cNvCxnSpPr>
          <p:nvPr/>
        </p:nvCxnSpPr>
        <p:spPr>
          <a:xfrm flipH="1">
            <a:off x="7858125" y="4972050"/>
            <a:ext cx="61931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5</a:t>
            </a:fld>
            <a:endParaRPr lang="pt-BR" dirty="0"/>
          </a:p>
        </p:txBody>
      </p:sp>
      <p:pic>
        <p:nvPicPr>
          <p:cNvPr id="11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6275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7344A8-5E13-4042-896B-734469DE7CD8}"/>
              </a:ext>
            </a:extLst>
          </p:cNvPr>
          <p:cNvSpPr txBox="1">
            <a:spLocks/>
          </p:cNvSpPr>
          <p:nvPr/>
        </p:nvSpPr>
        <p:spPr>
          <a:xfrm>
            <a:off x="0" y="711196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Fatores geográficos: latitude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4C4BD6F-A09D-4E3D-9932-13BC6EC8D7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740" y="2633000"/>
            <a:ext cx="3763195" cy="356235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C8B0CAF2-D6B9-4D97-9737-A851C0C2F7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3407" y="2699848"/>
            <a:ext cx="5677853" cy="3785235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16125124-C607-4531-8871-7837559C87FB}"/>
              </a:ext>
            </a:extLst>
          </p:cNvPr>
          <p:cNvSpPr/>
          <p:nvPr/>
        </p:nvSpPr>
        <p:spPr>
          <a:xfrm>
            <a:off x="885628" y="1757329"/>
            <a:ext cx="107779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</a:rPr>
              <a:t>A maior concentração de energia solar se dá nas menores latitudes, entre os trópicos de Câncer e de Capricórnio. Como consequência, essas regiões apresentam temperaturas mais elevadas.</a:t>
            </a:r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6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3760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D5B993-8361-4105-A473-EB700B2E5192}"/>
              </a:ext>
            </a:extLst>
          </p:cNvPr>
          <p:cNvSpPr txBox="1">
            <a:spLocks/>
          </p:cNvSpPr>
          <p:nvPr/>
        </p:nvSpPr>
        <p:spPr>
          <a:xfrm>
            <a:off x="0" y="510652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Fatores geográficos: circulação atmosférica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7A82DA9-E62F-4CC5-A98D-4C2903796A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4856" y="1541231"/>
            <a:ext cx="6225295" cy="4852985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8D60E069-823E-4B0C-819E-39F06444A64E}"/>
              </a:ext>
            </a:extLst>
          </p:cNvPr>
          <p:cNvSpPr/>
          <p:nvPr/>
        </p:nvSpPr>
        <p:spPr>
          <a:xfrm>
            <a:off x="495301" y="1876039"/>
            <a:ext cx="359863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  <a:latin typeface="FrutigerLTStd-Light"/>
              </a:rPr>
              <a:t>A distribuição desigual de energia solar sobre o planeta produz correntes de ar quente e correntes de ar frio. A diferença de temperatura das correntes direciona sua circulação, de modo que correntes de ar quente se dirigem aos polos, e correntes de ar frio se dirigem ao equador.</a:t>
            </a:r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7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9486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CAB509-B6AE-4B27-8393-0A4E364E4B81}"/>
              </a:ext>
            </a:extLst>
          </p:cNvPr>
          <p:cNvSpPr txBox="1">
            <a:spLocks/>
          </p:cNvSpPr>
          <p:nvPr/>
        </p:nvSpPr>
        <p:spPr>
          <a:xfrm>
            <a:off x="0" y="410380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Massas de ar atuantes no Brasil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F084050-A75E-4F0F-AA32-5403BCA6C1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4300" y="1387114"/>
            <a:ext cx="4552950" cy="5426118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D29AB98F-BAF7-4260-9223-157130883652}"/>
              </a:ext>
            </a:extLst>
          </p:cNvPr>
          <p:cNvSpPr/>
          <p:nvPr/>
        </p:nvSpPr>
        <p:spPr>
          <a:xfrm>
            <a:off x="180975" y="1769441"/>
            <a:ext cx="36195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Massas de ar </a:t>
            </a:r>
            <a:r>
              <a:rPr lang="pt-BR" dirty="0"/>
              <a:t>são grandes porções de ar que adquirem características de temperatura e umidade das áreas nas quais se originam. Dentro das massas de ar, a umidade, a pressão e a temperatura praticamente não variam.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A1CFF36-DC10-4F6C-AAA1-1A1B81E6E125}"/>
              </a:ext>
            </a:extLst>
          </p:cNvPr>
          <p:cNvSpPr/>
          <p:nvPr/>
        </p:nvSpPr>
        <p:spPr>
          <a:xfrm>
            <a:off x="8743950" y="2083057"/>
            <a:ext cx="31051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As massas de ar oceânicas apresentam maior umidade em comparação com as massas de ar continentais.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B6C0656-C096-4A71-A23D-9E6218F6BA71}"/>
              </a:ext>
            </a:extLst>
          </p:cNvPr>
          <p:cNvSpPr/>
          <p:nvPr/>
        </p:nvSpPr>
        <p:spPr>
          <a:xfrm>
            <a:off x="8743950" y="4434185"/>
            <a:ext cx="310515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As massas de ar frio são formadas nas regiões polar e temperada, e as de ar quente, nas regiões equatorial e tropical do globo.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8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35563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CB5C5E-D6E2-47F9-8BBC-85BBADD5B2CA}"/>
              </a:ext>
            </a:extLst>
          </p:cNvPr>
          <p:cNvSpPr txBox="1">
            <a:spLocks/>
          </p:cNvSpPr>
          <p:nvPr/>
        </p:nvSpPr>
        <p:spPr>
          <a:xfrm>
            <a:off x="0" y="443804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Fatores geográficos: correntes marítimas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8B7B933-CFA6-4757-8232-088334CE63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964" y="2363050"/>
            <a:ext cx="8035960" cy="4192254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6F527813-0C29-4DE7-930D-CB7546528FC6}"/>
              </a:ext>
            </a:extLst>
          </p:cNvPr>
          <p:cNvSpPr/>
          <p:nvPr/>
        </p:nvSpPr>
        <p:spPr>
          <a:xfrm>
            <a:off x="401039" y="1518153"/>
            <a:ext cx="116635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  <a:latin typeface="FrutigerLTStd-Light"/>
              </a:rPr>
              <a:t>A energia solar que incide sobre o planeta também faz com que existam correntes de água quente e correntes de água fria. A circulação dessas correntes é orientada, assim como a circulação da atmosfera.</a:t>
            </a:r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4E96EA10-5B50-45BB-B5EC-363F1D0477D0}"/>
              </a:ext>
            </a:extLst>
          </p:cNvPr>
          <p:cNvSpPr/>
          <p:nvPr/>
        </p:nvSpPr>
        <p:spPr>
          <a:xfrm>
            <a:off x="123014" y="3076485"/>
            <a:ext cx="2867024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dirty="0"/>
              <a:t>As águas quentes de regiões próximas à linha do equador movem-se em direção aos polos.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D367091D-9953-4036-911D-26EF4961B095}"/>
              </a:ext>
            </a:extLst>
          </p:cNvPr>
          <p:cNvSpPr/>
          <p:nvPr/>
        </p:nvSpPr>
        <p:spPr>
          <a:xfrm>
            <a:off x="203977" y="5079057"/>
            <a:ext cx="2705099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dirty="0"/>
              <a:t>As águas frias se deslocam no sentido contrário, dos polos para o equador.</a:t>
            </a:r>
          </a:p>
        </p:txBody>
      </p: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8588FD49-FEE8-42F3-97DB-1395B924D8B6}"/>
              </a:ext>
            </a:extLst>
          </p:cNvPr>
          <p:cNvCxnSpPr>
            <a:cxnSpLocks/>
          </p:cNvCxnSpPr>
          <p:nvPr/>
        </p:nvCxnSpPr>
        <p:spPr>
          <a:xfrm flipV="1">
            <a:off x="2990038" y="3362326"/>
            <a:ext cx="1496237" cy="54292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8EBEA612-3DD9-445E-80A4-78FFB14BA824}"/>
              </a:ext>
            </a:extLst>
          </p:cNvPr>
          <p:cNvCxnSpPr>
            <a:cxnSpLocks/>
          </p:cNvCxnSpPr>
          <p:nvPr/>
        </p:nvCxnSpPr>
        <p:spPr>
          <a:xfrm flipV="1">
            <a:off x="2909076" y="5362575"/>
            <a:ext cx="2834499" cy="23443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9</a:t>
            </a:fld>
            <a:endParaRPr lang="pt-BR" dirty="0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9872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AE15C7-054B-4182-9D41-3D242ABB11B2}"/>
              </a:ext>
            </a:extLst>
          </p:cNvPr>
          <p:cNvSpPr txBox="1">
            <a:spLocks/>
          </p:cNvSpPr>
          <p:nvPr/>
        </p:nvSpPr>
        <p:spPr>
          <a:xfrm>
            <a:off x="0" y="761332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Outros fatores geográficos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AF52B40D-1C9C-4A74-8EE8-18FDAA866E62}"/>
              </a:ext>
            </a:extLst>
          </p:cNvPr>
          <p:cNvSpPr/>
          <p:nvPr/>
        </p:nvSpPr>
        <p:spPr>
          <a:xfrm>
            <a:off x="514351" y="2094892"/>
            <a:ext cx="28384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dirty="0">
                <a:solidFill>
                  <a:srgbClr val="2F2F2E"/>
                </a:solidFill>
                <a:latin typeface="FrutigerLTStd-Light"/>
              </a:rPr>
              <a:t>Vegetação</a:t>
            </a:r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7BB96D00-58A1-4CB9-B869-A8F50BE36A7B}"/>
              </a:ext>
            </a:extLst>
          </p:cNvPr>
          <p:cNvSpPr/>
          <p:nvPr/>
        </p:nvSpPr>
        <p:spPr>
          <a:xfrm>
            <a:off x="8467727" y="2073376"/>
            <a:ext cx="3067048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dirty="0">
                <a:solidFill>
                  <a:srgbClr val="2F2F2E"/>
                </a:solidFill>
                <a:latin typeface="FrutigerLTStd-Light"/>
              </a:rPr>
              <a:t>Maritimidade e continentalidade</a:t>
            </a:r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7BA347AE-48DD-4017-83E4-F97BB0276601}"/>
              </a:ext>
            </a:extLst>
          </p:cNvPr>
          <p:cNvSpPr/>
          <p:nvPr/>
        </p:nvSpPr>
        <p:spPr>
          <a:xfrm>
            <a:off x="4238623" y="2094892"/>
            <a:ext cx="3209925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dirty="0">
                <a:solidFill>
                  <a:srgbClr val="2F2F2E"/>
                </a:solidFill>
                <a:latin typeface="FrutigerLTStd-Light"/>
              </a:rPr>
              <a:t>Altitude</a:t>
            </a:r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AA35FFA-661B-4E43-B6D6-0F712E07CDB4}"/>
              </a:ext>
            </a:extLst>
          </p:cNvPr>
          <p:cNvSpPr/>
          <p:nvPr/>
        </p:nvSpPr>
        <p:spPr>
          <a:xfrm>
            <a:off x="381001" y="2808624"/>
            <a:ext cx="328612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2F2F2E"/>
                </a:solidFill>
                <a:latin typeface="FrutigerLTStd-Light"/>
              </a:rPr>
              <a:t>A presença de vegetação causa </a:t>
            </a:r>
            <a:r>
              <a:rPr lang="pt-BR" dirty="0"/>
              <a:t>maior umidade e temperatura mais baixa.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Umidade: processos de transpiração dos vegetais.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Temperaturas baixas: atuação das plantas como uma barreira à radiação solar direta.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993E4091-653C-41B8-9B80-6A948B096E01}"/>
              </a:ext>
            </a:extLst>
          </p:cNvPr>
          <p:cNvSpPr/>
          <p:nvPr/>
        </p:nvSpPr>
        <p:spPr>
          <a:xfrm>
            <a:off x="4200523" y="2808624"/>
            <a:ext cx="328612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 temperatura tende a diminuir, em média, cerca de 0,6 °C a cada 100 m que se eleva a altitude.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Geralmente, lugares de pequena altitude têm temperaturas mais altas que os de grande altitude.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A60933C7-2765-4C4A-8C79-7271959AC332}"/>
              </a:ext>
            </a:extLst>
          </p:cNvPr>
          <p:cNvSpPr/>
          <p:nvPr/>
        </p:nvSpPr>
        <p:spPr>
          <a:xfrm>
            <a:off x="8467726" y="2947123"/>
            <a:ext cx="328612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 </a:t>
            </a:r>
            <a:r>
              <a:rPr lang="pt-BR" b="1" dirty="0"/>
              <a:t>maritimidade </a:t>
            </a:r>
            <a:r>
              <a:rPr lang="pt-BR" dirty="0"/>
              <a:t>é a influência dos oceanos ou mares sobre as características climáticas (temperatura, umidade).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 dirty="0"/>
              <a:t>Continentalidade </a:t>
            </a:r>
            <a:r>
              <a:rPr lang="pt-BR" dirty="0"/>
              <a:t>é a diminuição dessa influência à medida que se avança para o interior do continente.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10</a:t>
            </a:fld>
            <a:endParaRPr lang="pt-BR" dirty="0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10178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679</Words>
  <Application>Microsoft Office PowerPoint</Application>
  <PresentationFormat>Widescreen</PresentationFormat>
  <Paragraphs>54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FrutigerLTStd-Bold</vt:lpstr>
      <vt:lpstr>FrutigerLTStd-Light</vt:lpstr>
      <vt:lpstr>Tema do Office</vt:lpstr>
      <vt:lpstr> Apresentação 8 – TERRA: CLIMA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Apresentação 8 – TERRA: CLIMA</dc:title>
  <dc:creator>João Paulo Bortoluci</dc:creator>
  <cp:lastModifiedBy>João Paulo Bortoluci</cp:lastModifiedBy>
  <cp:revision>1</cp:revision>
  <dcterms:created xsi:type="dcterms:W3CDTF">2020-04-03T12:58:16Z</dcterms:created>
  <dcterms:modified xsi:type="dcterms:W3CDTF">2020-04-03T13:04:07Z</dcterms:modified>
</cp:coreProperties>
</file>