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76632F-83BB-47BB-B4D3-B579FF2B3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99A4C3-9CB8-448C-8C27-038F13390C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B47520-4BC4-4D12-B4BE-89865D193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30BB-92BA-45C3-8B55-842EF48C83B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D5F216-52AA-4491-A328-32F8709D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7E219D-DE2B-4CD9-961A-F528493DF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A6F7E-3C21-4B01-85D4-8A84E59D8C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3896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706CDC-6984-4FCC-957C-CED34A5B1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B8621D-FFB0-44DA-AE2E-254F2B834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938098-6A63-4E18-9196-3F5D16B4A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30BB-92BA-45C3-8B55-842EF48C83B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31583F-B0D5-47B4-903B-2A80E29FD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EEF82E-F9D6-49CA-8D2E-DD40E9507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A6F7E-3C21-4B01-85D4-8A84E59D8C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2938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DB62A4-88F3-4E6B-9B62-60D88C889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64903C-1A51-41F6-85BF-F5FA48B6E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AB3A8F-64CF-441F-8C1D-FD132057E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30BB-92BA-45C3-8B55-842EF48C83B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8DC026-8C50-45A7-A783-DFA81C206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C059DB-A7EB-4858-9B88-4B9D66E0F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A6F7E-3C21-4B01-85D4-8A84E59D8C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472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05F296-3636-4378-80BE-225DB515D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ED2D37-6AE5-405C-B2B1-BEC0CF3250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6F6DEFE-B994-489E-940A-7CF63A67BE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B607B3-3D8E-4558-AE82-26CBD977D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30BB-92BA-45C3-8B55-842EF48C83B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65BA1FE-B214-449B-B3F5-73A788597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7C66E5-A0BE-4739-98BA-55B44FFD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A6F7E-3C21-4B01-85D4-8A84E59D8C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841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38AED7-DCC9-4BC4-91A4-82C030D8B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F852FA-9F07-4514-BF4C-E8998AA5B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7E311AB-A4BD-4CCF-BCA1-D17B2123F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F589DF8-269B-4755-9D5B-5B4D6D59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1FA1F47-8D0B-409A-9BE1-8C4BE089A7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C68B8A1-13EF-454B-ACC1-EDB8C3E93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30BB-92BA-45C3-8B55-842EF48C83B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1DA0119-7CB6-4F60-917B-363B7E1DB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10519E3-0F12-45D9-A4D9-97A461CDE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A6F7E-3C21-4B01-85D4-8A84E59D8C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7165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63D5DD-418A-4807-A2A8-771BA92CF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2A8D665-EB55-4CD4-8FCF-2CD492DD2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30BB-92BA-45C3-8B55-842EF48C83B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F7BEBBF-3F86-4E91-B5F7-4825F307E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6BC5F9-B25F-41E3-9F43-B94E4C978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A6F7E-3C21-4B01-85D4-8A84E59D8C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577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58D6A10-1E68-4612-ACE3-86C8BD8C4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30BB-92BA-45C3-8B55-842EF48C83B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7D5938B-60B7-42DC-A6CC-6243626E6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BB92BDD-ECD9-4C57-A65D-619E3B7C8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A6F7E-3C21-4B01-85D4-8A84E59D8C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9221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EEA8F-A37D-4A2C-8A8B-47D14080F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0D8597-82BC-4A41-9396-B4F3B3276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879A86-3700-421D-98DC-622AAE3AE1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C56B67-574F-4CFB-96E8-2A7292E3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30BB-92BA-45C3-8B55-842EF48C83B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106BC7-04DF-46CF-A0E9-AF5D156E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BA7F43-281F-40E9-9461-96FF3EE71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A6F7E-3C21-4B01-85D4-8A84E59D8C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721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7A967-21A2-4103-A65A-90A5F5190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B6C5E24-4B7D-4450-ADB7-B03A57656E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B84AE1D-231C-41AF-9557-2B0D0A0B3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0AF112-C7E1-4D03-A478-580F38325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30BB-92BA-45C3-8B55-842EF48C83B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D055C04-C791-46C0-9324-16990D5E8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2A4E1D7-B9FE-4704-8EA5-11A1EEAD0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A6F7E-3C21-4B01-85D4-8A84E59D8C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7273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ADB72-B924-458E-AF20-48519BF00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7E0B301-FF0C-44F6-B512-EC51BADFC0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AFFF74-328C-41B1-82F5-FA8996191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30BB-92BA-45C3-8B55-842EF48C83B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06666C-6ACC-48AB-A2D1-44C44077E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0710D9-8DC4-4344-BECD-3CA390E55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A6F7E-3C21-4B01-85D4-8A84E59D8C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6168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92EABCF-6F30-4D55-8972-AAB9CD6B02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07F79E4-8900-4FD3-A914-A6062127F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480C13-F0ED-429E-9599-741764EA2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30BB-92BA-45C3-8B55-842EF48C83B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3077CA-6DAC-473D-829F-E9354C486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D4BFEF-A256-46F5-B5FF-626453B0F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A6F7E-3C21-4B01-85D4-8A84E59D8C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3572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0F5DDBE-B7FC-495E-930F-F38EE622D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99FCF0-3B29-495A-AA21-19F026BD9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7C8E64-7E0D-45C5-8B78-AEB0C744FE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C30BB-92BA-45C3-8B55-842EF48C83B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4F5BB9-77CE-4DA8-843F-6BAFD85AA5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7154422-49EB-43F3-A8D7-A04335FC2E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A6F7E-3C21-4B01-85D4-8A84E59D8C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553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048623"/>
            <a:ext cx="9144000" cy="223147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br>
              <a:rPr lang="pt-BR" sz="4800" b="1" dirty="0">
                <a:latin typeface="+mn-lt"/>
              </a:rPr>
            </a:br>
            <a:r>
              <a:rPr lang="pt-BR" sz="4800" dirty="0">
                <a:latin typeface="+mn-lt"/>
              </a:rPr>
              <a:t>Apresentação 7 –</a:t>
            </a:r>
            <a:r>
              <a:rPr lang="pt-BR" sz="4800" b="1" dirty="0">
                <a:latin typeface="+mn-lt"/>
              </a:rPr>
              <a:t> TERRA: ATMOSFERA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40"/>
            <a:ext cx="9144000" cy="1484203"/>
          </a:xfrm>
        </p:spPr>
        <p:txBody>
          <a:bodyPr>
            <a:noAutofit/>
          </a:bodyPr>
          <a:lstStyle/>
          <a:p>
            <a:pPr lvl="0"/>
            <a:r>
              <a:rPr lang="pt-BR" sz="4000" b="1" dirty="0"/>
              <a:t>Composição do ar</a:t>
            </a:r>
          </a:p>
          <a:p>
            <a:r>
              <a:rPr lang="pt-BR" sz="4000" b="1" dirty="0"/>
              <a:t>A Terra, o ar e o ser humano (efeito estufa e camada de ozônio)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6042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E9A1A2E-68F9-44AB-ADEB-08E96A8DE235}"/>
              </a:ext>
            </a:extLst>
          </p:cNvPr>
          <p:cNvSpPr txBox="1">
            <a:spLocks/>
          </p:cNvSpPr>
          <p:nvPr/>
        </p:nvSpPr>
        <p:spPr>
          <a:xfrm>
            <a:off x="1557867" y="448445"/>
            <a:ext cx="8957733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O ar e o ser humano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9709172-6480-4949-9DB5-349DC1D2D41E}"/>
              </a:ext>
            </a:extLst>
          </p:cNvPr>
          <p:cNvSpPr/>
          <p:nvPr/>
        </p:nvSpPr>
        <p:spPr>
          <a:xfrm>
            <a:off x="390525" y="1756820"/>
            <a:ext cx="3639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ar é uma </a:t>
            </a:r>
            <a:r>
              <a:rPr lang="pt-BR" b="1" dirty="0"/>
              <a:t>mistura de gases </a:t>
            </a:r>
            <a:r>
              <a:rPr lang="pt-BR" dirty="0"/>
              <a:t>que envolve nosso planeta, formando a camada que denominamos </a:t>
            </a:r>
            <a:r>
              <a:rPr lang="pt-BR" b="1" dirty="0"/>
              <a:t>atmosfera</a:t>
            </a:r>
            <a:r>
              <a:rPr lang="pt-BR" dirty="0"/>
              <a:t>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1630AAD-77E1-4295-B8F6-BE7FD6A0F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0" y="2886876"/>
            <a:ext cx="7648574" cy="369412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A1BD672-BF67-49B2-B0B4-48B90941DB34}"/>
              </a:ext>
            </a:extLst>
          </p:cNvPr>
          <p:cNvSpPr/>
          <p:nvPr/>
        </p:nvSpPr>
        <p:spPr>
          <a:xfrm>
            <a:off x="238125" y="3654842"/>
            <a:ext cx="31813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turbina ou a hélice de um avião funciona lançando ar para trás, fazendo o avião ser lançado para a frente por conta da força de ação e reação.</a:t>
            </a:r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4F6065A5-1D5C-4D66-AD46-3BBD24DBBCC8}"/>
              </a:ext>
            </a:extLst>
          </p:cNvPr>
          <p:cNvSpPr/>
          <p:nvPr/>
        </p:nvSpPr>
        <p:spPr>
          <a:xfrm>
            <a:off x="3405187" y="3819525"/>
            <a:ext cx="638175" cy="323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B43E24C-3530-4471-9813-B899FD1F18A4}"/>
              </a:ext>
            </a:extLst>
          </p:cNvPr>
          <p:cNvSpPr/>
          <p:nvPr/>
        </p:nvSpPr>
        <p:spPr>
          <a:xfrm>
            <a:off x="4476750" y="2240545"/>
            <a:ext cx="76485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ser humano utiliza o ar para respirar, mas também para diferentes atividades, como voar, por exemplo.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B5A87E2-3F03-4E37-9ADB-68BB542DD7B2}"/>
              </a:ext>
            </a:extLst>
          </p:cNvPr>
          <p:cNvSpPr/>
          <p:nvPr/>
        </p:nvSpPr>
        <p:spPr>
          <a:xfrm>
            <a:off x="4410074" y="6581001"/>
            <a:ext cx="67722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Representação de um avião com hélice e, no detalhe, sua asa vista de lado, com o ar passando por ela.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2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5633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E357E-5B31-4AAE-ADA1-7B6BF59DCA63}"/>
              </a:ext>
            </a:extLst>
          </p:cNvPr>
          <p:cNvSpPr txBox="1">
            <a:spLocks/>
          </p:cNvSpPr>
          <p:nvPr/>
        </p:nvSpPr>
        <p:spPr>
          <a:xfrm>
            <a:off x="-1" y="550043"/>
            <a:ext cx="12125325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Composição do ar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8994FC2-1845-4408-B972-57DBAE2D4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737" y="2031524"/>
            <a:ext cx="4962525" cy="3256296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5A22403-6F87-4321-B7D4-5C300C23E19A}"/>
              </a:ext>
            </a:extLst>
          </p:cNvPr>
          <p:cNvSpPr/>
          <p:nvPr/>
        </p:nvSpPr>
        <p:spPr>
          <a:xfrm>
            <a:off x="304800" y="1418988"/>
            <a:ext cx="1122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ar é uma mistura formada por diversos gases. Dependendo da camada da atmosfera em que se encontra, sua composição pode variar.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DAF5661-E453-45DE-86DD-845081D26D79}"/>
              </a:ext>
            </a:extLst>
          </p:cNvPr>
          <p:cNvSpPr/>
          <p:nvPr/>
        </p:nvSpPr>
        <p:spPr>
          <a:xfrm>
            <a:off x="304800" y="3383637"/>
            <a:ext cx="27241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</a:t>
            </a:r>
            <a:r>
              <a:rPr lang="pt-BR" b="1" dirty="0"/>
              <a:t>gás nitrogênio </a:t>
            </a:r>
            <a:r>
              <a:rPr lang="pt-BR" dirty="0"/>
              <a:t>é o mais abundante no ar. A grande maioria dos seres vivos não consegue utilizá-lo diretamente. Algumas bactérias conseguem fixar o nitrogênio do ar.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D832A28-BEC7-4FD6-AA16-D4AD68B0E404}"/>
              </a:ext>
            </a:extLst>
          </p:cNvPr>
          <p:cNvCxnSpPr>
            <a:cxnSpLocks/>
          </p:cNvCxnSpPr>
          <p:nvPr/>
        </p:nvCxnSpPr>
        <p:spPr>
          <a:xfrm>
            <a:off x="2857500" y="4019550"/>
            <a:ext cx="14192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B19D40C1-FDA0-4D46-83B8-EAC60387490D}"/>
              </a:ext>
            </a:extLst>
          </p:cNvPr>
          <p:cNvSpPr/>
          <p:nvPr/>
        </p:nvSpPr>
        <p:spPr>
          <a:xfrm>
            <a:off x="9163049" y="2091991"/>
            <a:ext cx="2724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</a:t>
            </a:r>
            <a:r>
              <a:rPr lang="pt-BR" b="1" dirty="0"/>
              <a:t>gás oxigênio </a:t>
            </a:r>
            <a:r>
              <a:rPr lang="pt-BR" dirty="0"/>
              <a:t>é utilizado na respiração celular de grande parte dos seres vivos.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F5647063-9B9D-4C99-8AE7-891330707DA0}"/>
              </a:ext>
            </a:extLst>
          </p:cNvPr>
          <p:cNvCxnSpPr>
            <a:stCxn id="9" idx="1"/>
          </p:cNvCxnSpPr>
          <p:nvPr/>
        </p:nvCxnSpPr>
        <p:spPr>
          <a:xfrm flipH="1">
            <a:off x="6667500" y="2692156"/>
            <a:ext cx="2495549" cy="691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447088FF-2485-484A-9671-AAB430ED69E6}"/>
              </a:ext>
            </a:extLst>
          </p:cNvPr>
          <p:cNvSpPr/>
          <p:nvPr/>
        </p:nvSpPr>
        <p:spPr>
          <a:xfrm>
            <a:off x="4952999" y="5287820"/>
            <a:ext cx="33623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</a:t>
            </a:r>
            <a:r>
              <a:rPr lang="pt-BR" b="1" dirty="0"/>
              <a:t>gás carbônico </a:t>
            </a:r>
            <a:r>
              <a:rPr lang="pt-BR" dirty="0"/>
              <a:t>presente na atmosfera ou dissolvido na água é utilizado pelos seres fotossintetizantes</a:t>
            </a:r>
          </a:p>
          <a:p>
            <a:r>
              <a:rPr lang="pt-BR" dirty="0"/>
              <a:t>para produzir seu alimento.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584AAC7-E94A-4E00-A6C8-E55AE1F0D969}"/>
              </a:ext>
            </a:extLst>
          </p:cNvPr>
          <p:cNvSpPr/>
          <p:nvPr/>
        </p:nvSpPr>
        <p:spPr>
          <a:xfrm>
            <a:off x="9139236" y="4271877"/>
            <a:ext cx="2724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1% restante é composto por gases nobres, vapores de água e partículas em suspensão.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C1C87D5F-7C8D-474E-BAC1-45A9A4ACC4BA}"/>
              </a:ext>
            </a:extLst>
          </p:cNvPr>
          <p:cNvCxnSpPr>
            <a:cxnSpLocks/>
          </p:cNvCxnSpPr>
          <p:nvPr/>
        </p:nvCxnSpPr>
        <p:spPr>
          <a:xfrm flipH="1" flipV="1">
            <a:off x="7315200" y="3599557"/>
            <a:ext cx="1824037" cy="981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3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8570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6531B-1C3B-44F0-B90C-52F40B0B1D1E}"/>
              </a:ext>
            </a:extLst>
          </p:cNvPr>
          <p:cNvSpPr txBox="1">
            <a:spLocks/>
          </p:cNvSpPr>
          <p:nvPr/>
        </p:nvSpPr>
        <p:spPr>
          <a:xfrm>
            <a:off x="4250230" y="465378"/>
            <a:ext cx="78232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800" dirty="0">
                <a:latin typeface="+mn-lt"/>
              </a:rPr>
              <a:t>Camadas da atmosfera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683D2AE-8DE9-48D5-9657-0D8F41114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98431"/>
            <a:ext cx="7677150" cy="456671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72CC2B9-5273-447C-AEE3-5112CE653A5A}"/>
              </a:ext>
            </a:extLst>
          </p:cNvPr>
          <p:cNvSpPr/>
          <p:nvPr/>
        </p:nvSpPr>
        <p:spPr>
          <a:xfrm>
            <a:off x="42861" y="1238719"/>
            <a:ext cx="75914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concentração do ar atmosférico vai diminuindo conforme a altitude aumenta. No topo de grandes montanhas, por exemplo, o ar é menos concentrado que ao nível do mar.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B48DE6F-22B8-4B84-8E2E-EB01EA06083E}"/>
              </a:ext>
            </a:extLst>
          </p:cNvPr>
          <p:cNvSpPr/>
          <p:nvPr/>
        </p:nvSpPr>
        <p:spPr>
          <a:xfrm>
            <a:off x="8220074" y="2198431"/>
            <a:ext cx="37528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ar rarefeito tem baixa concentração de gás oxigênio, bem como dos outros gases que constituem a atmosfera. Isso dificulta a respiração de montanhistas.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FF24495F-F650-4AE9-B17B-D5F4F5C90EA7}"/>
              </a:ext>
            </a:extLst>
          </p:cNvPr>
          <p:cNvCxnSpPr>
            <a:cxnSpLocks/>
          </p:cNvCxnSpPr>
          <p:nvPr/>
        </p:nvCxnSpPr>
        <p:spPr>
          <a:xfrm flipH="1">
            <a:off x="5829300" y="3067050"/>
            <a:ext cx="22669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5A594ED1-9639-4F21-81B8-20469973C883}"/>
              </a:ext>
            </a:extLst>
          </p:cNvPr>
          <p:cNvSpPr/>
          <p:nvPr/>
        </p:nvSpPr>
        <p:spPr>
          <a:xfrm>
            <a:off x="7634287" y="5971803"/>
            <a:ext cx="36861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Representação simplificada da variação na concentração do ar em razão da altitude. As bolinhas representam as partículas que formam o ar. Ao nível do mar, a concentração é maior que em altitudes elevadas.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4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2730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943880-3059-4E0E-BB59-E5BCD84AD1CC}"/>
              </a:ext>
            </a:extLst>
          </p:cNvPr>
          <p:cNvSpPr txBox="1">
            <a:spLocks/>
          </p:cNvSpPr>
          <p:nvPr/>
        </p:nvSpPr>
        <p:spPr>
          <a:xfrm>
            <a:off x="118533" y="719376"/>
            <a:ext cx="4301067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>
                <a:latin typeface="+mn-lt"/>
              </a:rPr>
              <a:t>Camadas da atmosfera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35AC4DA-3A6C-4EC6-85E3-AE8989768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320" y="992660"/>
            <a:ext cx="4651434" cy="58182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A80CFC95-CAEE-4E1B-A1CC-F508C9D82CDE}"/>
              </a:ext>
            </a:extLst>
          </p:cNvPr>
          <p:cNvSpPr/>
          <p:nvPr/>
        </p:nvSpPr>
        <p:spPr>
          <a:xfrm>
            <a:off x="113981" y="3651141"/>
            <a:ext cx="299116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atmosfera é dividida em camadas de acordo com diversos fatores, como altura e temperatura. Essas camadas são: </a:t>
            </a:r>
            <a:r>
              <a:rPr lang="pt-BR" b="1" dirty="0"/>
              <a:t>troposfera</a:t>
            </a:r>
            <a:r>
              <a:rPr lang="pt-BR" dirty="0"/>
              <a:t>, </a:t>
            </a:r>
            <a:r>
              <a:rPr lang="pt-BR" b="1" dirty="0"/>
              <a:t>estratosfera</a:t>
            </a:r>
            <a:r>
              <a:rPr lang="pt-BR" dirty="0"/>
              <a:t>, </a:t>
            </a:r>
            <a:r>
              <a:rPr lang="pt-BR" b="1" dirty="0"/>
              <a:t>mesosfera</a:t>
            </a:r>
            <a:r>
              <a:rPr lang="pt-BR" dirty="0"/>
              <a:t>, </a:t>
            </a:r>
            <a:r>
              <a:rPr lang="pt-BR" b="1" dirty="0"/>
              <a:t>termosfera</a:t>
            </a:r>
            <a:r>
              <a:rPr lang="pt-BR" dirty="0"/>
              <a:t> e </a:t>
            </a:r>
            <a:r>
              <a:rPr lang="pt-BR" b="1" dirty="0"/>
              <a:t>exosfera</a:t>
            </a:r>
            <a:r>
              <a:rPr lang="pt-BR" dirty="0"/>
              <a:t>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87C801D-A358-4DF1-AB56-59990068FE18}"/>
              </a:ext>
            </a:extLst>
          </p:cNvPr>
          <p:cNvSpPr/>
          <p:nvPr/>
        </p:nvSpPr>
        <p:spPr>
          <a:xfrm>
            <a:off x="8959460" y="5711309"/>
            <a:ext cx="24038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</a:t>
            </a:r>
            <a:r>
              <a:rPr lang="pt-BR" b="1" dirty="0"/>
              <a:t>troposfera </a:t>
            </a:r>
            <a:r>
              <a:rPr lang="pt-BR" dirty="0"/>
              <a:t>é a camada mais próxima da superfície.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8EC7EBD6-AA28-4E4E-BBE4-40626D43BA56}"/>
              </a:ext>
            </a:extLst>
          </p:cNvPr>
          <p:cNvCxnSpPr/>
          <p:nvPr/>
        </p:nvCxnSpPr>
        <p:spPr>
          <a:xfrm flipH="1">
            <a:off x="7019925" y="5895975"/>
            <a:ext cx="1954681" cy="20002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tângulo 7">
            <a:extLst>
              <a:ext uri="{FF2B5EF4-FFF2-40B4-BE49-F238E27FC236}">
                <a16:creationId xmlns:a16="http://schemas.microsoft.com/office/drawing/2014/main" id="{DDBF4389-A54B-4665-B358-1A3DF0318D9F}"/>
              </a:ext>
            </a:extLst>
          </p:cNvPr>
          <p:cNvSpPr/>
          <p:nvPr/>
        </p:nvSpPr>
        <p:spPr>
          <a:xfrm>
            <a:off x="9054710" y="3995856"/>
            <a:ext cx="24038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Na </a:t>
            </a:r>
            <a:r>
              <a:rPr lang="pt-BR" b="1" dirty="0"/>
              <a:t>estratosfera</a:t>
            </a:r>
            <a:r>
              <a:rPr lang="pt-BR" dirty="0"/>
              <a:t>, encontra-se a camada de ozônio.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47B318FC-B2C0-494A-8560-BDAA057FD9BA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7924800" y="4457521"/>
            <a:ext cx="1129910" cy="98125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6E289A3D-4B53-4ED8-B064-CD60C3EFB242}"/>
              </a:ext>
            </a:extLst>
          </p:cNvPr>
          <p:cNvSpPr/>
          <p:nvPr/>
        </p:nvSpPr>
        <p:spPr>
          <a:xfrm>
            <a:off x="8728739" y="2379742"/>
            <a:ext cx="289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É na mesosfera que se formam os fenômenos luminosos conhecidos como </a:t>
            </a:r>
            <a:r>
              <a:rPr lang="pt-BR" b="1" dirty="0">
                <a:latin typeface="FrutigerLTStd-Bold"/>
              </a:rPr>
              <a:t>meteoros</a:t>
            </a:r>
            <a:r>
              <a:rPr lang="pt-BR" dirty="0">
                <a:latin typeface="FrutigerLTStd-Bold"/>
              </a:rPr>
              <a:t>.</a:t>
            </a:r>
            <a:endParaRPr lang="pt-BR" dirty="0"/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4BFA8A6C-621F-499F-B5D3-11DDFCE831A4}"/>
              </a:ext>
            </a:extLst>
          </p:cNvPr>
          <p:cNvCxnSpPr>
            <a:cxnSpLocks/>
          </p:cNvCxnSpPr>
          <p:nvPr/>
        </p:nvCxnSpPr>
        <p:spPr>
          <a:xfrm flipH="1">
            <a:off x="6898742" y="3429000"/>
            <a:ext cx="1800182" cy="97601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5</a:t>
            </a:fld>
            <a:endParaRPr lang="pt-BR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0792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D2525E-0867-44F0-B614-184B6B26923E}"/>
              </a:ext>
            </a:extLst>
          </p:cNvPr>
          <p:cNvSpPr txBox="1">
            <a:spLocks/>
          </p:cNvSpPr>
          <p:nvPr/>
        </p:nvSpPr>
        <p:spPr>
          <a:xfrm>
            <a:off x="508000" y="871769"/>
            <a:ext cx="3572933" cy="15496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Camada de ozônio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41B7E55-DA43-4C7B-AC13-101581835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542" y="907703"/>
            <a:ext cx="7729220" cy="585744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A2CA0B0-777C-46F0-8041-F85CC2D5AFF5}"/>
              </a:ext>
            </a:extLst>
          </p:cNvPr>
          <p:cNvSpPr/>
          <p:nvPr/>
        </p:nvSpPr>
        <p:spPr>
          <a:xfrm>
            <a:off x="380999" y="2900017"/>
            <a:ext cx="29813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</a:t>
            </a:r>
            <a:r>
              <a:rPr lang="pt-BR" b="1" dirty="0"/>
              <a:t>camada de ozônio </a:t>
            </a:r>
            <a:r>
              <a:rPr lang="pt-BR" dirty="0"/>
              <a:t>é uma camada gasosa formada por gás ozônio e serve como um filtro, protegendo o planeta de parte da radiação ultravioleta. Ela é formada pela própria ação da radiação ultravioleta.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6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2100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4309A3-CD8A-424C-BC7F-7E9208A98E0D}"/>
              </a:ext>
            </a:extLst>
          </p:cNvPr>
          <p:cNvSpPr txBox="1">
            <a:spLocks/>
          </p:cNvSpPr>
          <p:nvPr/>
        </p:nvSpPr>
        <p:spPr>
          <a:xfrm>
            <a:off x="84665" y="837904"/>
            <a:ext cx="4385733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Efeito estufa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E078197-C035-4914-A2F5-1086AECCA4A4}"/>
              </a:ext>
            </a:extLst>
          </p:cNvPr>
          <p:cNvSpPr/>
          <p:nvPr/>
        </p:nvSpPr>
        <p:spPr>
          <a:xfrm>
            <a:off x="314325" y="2716329"/>
            <a:ext cx="44005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temperatura adequada do planeta é mantida por um processo que ocorre na atmosfera chamado </a:t>
            </a:r>
            <a:r>
              <a:rPr lang="pt-BR" b="1" dirty="0"/>
              <a:t>efeito estufa</a:t>
            </a:r>
            <a:r>
              <a:rPr lang="pt-BR" dirty="0"/>
              <a:t>. Resultado da interação entre a radiação solar e alguns gases da atmosfera, ele permite que haja água em estado líquido na Terra.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8F05FEB-74B0-4C94-BED3-95A3DF5B3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018" y="904875"/>
            <a:ext cx="7277306" cy="586027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7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6427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09ABD0-78B7-4A30-BE0B-DCA16D78EEDC}"/>
              </a:ext>
            </a:extLst>
          </p:cNvPr>
          <p:cNvSpPr txBox="1">
            <a:spLocks/>
          </p:cNvSpPr>
          <p:nvPr/>
        </p:nvSpPr>
        <p:spPr>
          <a:xfrm>
            <a:off x="33865" y="583909"/>
            <a:ext cx="12125325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Aquecimento global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66AF695-6925-4D8B-97A5-2A342A8E9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394" y="1499284"/>
            <a:ext cx="6378878" cy="490747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A4F5639C-0434-4080-9EDC-0E64A40C79F8}"/>
              </a:ext>
            </a:extLst>
          </p:cNvPr>
          <p:cNvSpPr/>
          <p:nvPr/>
        </p:nvSpPr>
        <p:spPr>
          <a:xfrm>
            <a:off x="389467" y="2051808"/>
            <a:ext cx="31834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aumento da concentração de gases de efeito estufa na atmosfera produz o chamado </a:t>
            </a:r>
            <a:r>
              <a:rPr lang="pt-BR" b="1" dirty="0"/>
              <a:t>aquecimento global</a:t>
            </a:r>
            <a:r>
              <a:rPr lang="pt-BR" dirty="0"/>
              <a:t>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61D1790-AD1A-4AD1-ADB0-39D4F00EC441}"/>
              </a:ext>
            </a:extLst>
          </p:cNvPr>
          <p:cNvSpPr/>
          <p:nvPr/>
        </p:nvSpPr>
        <p:spPr>
          <a:xfrm>
            <a:off x="263526" y="4375431"/>
            <a:ext cx="28916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A elevação na temperatura média do planeta ameaça diversas espécies marinhas e terrestres que são sensíveis a variações de temperatura, além do derretimento de geleiras.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8</a:t>
            </a:fld>
            <a:endParaRPr lang="pt-BR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4362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3FDBE4-FB03-4898-87DA-6A5156F74593}"/>
              </a:ext>
            </a:extLst>
          </p:cNvPr>
          <p:cNvSpPr txBox="1">
            <a:spLocks/>
          </p:cNvSpPr>
          <p:nvPr/>
        </p:nvSpPr>
        <p:spPr>
          <a:xfrm>
            <a:off x="5537190" y="685508"/>
            <a:ext cx="6366933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800" dirty="0">
                <a:latin typeface="+mn-lt"/>
              </a:rPr>
              <a:t>Poluição do ar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BD7D1DF-468D-4448-8F5C-9FAF70E7F5DB}"/>
              </a:ext>
            </a:extLst>
          </p:cNvPr>
          <p:cNvSpPr/>
          <p:nvPr/>
        </p:nvSpPr>
        <p:spPr>
          <a:xfrm>
            <a:off x="7835900" y="2443300"/>
            <a:ext cx="39560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</a:t>
            </a:r>
            <a:r>
              <a:rPr lang="pt-BR" b="1" dirty="0"/>
              <a:t>poluição atmosférica </a:t>
            </a:r>
            <a:r>
              <a:rPr lang="pt-BR" dirty="0"/>
              <a:t>é causada por ações humanas e também por fenômenos naturais, como:</a:t>
            </a:r>
          </a:p>
          <a:p>
            <a:endParaRPr lang="pt-BR" dirty="0"/>
          </a:p>
          <a:p>
            <a:r>
              <a:rPr lang="pt-BR" dirty="0"/>
              <a:t>- Queimadas</a:t>
            </a:r>
          </a:p>
          <a:p>
            <a:r>
              <a:rPr lang="pt-BR" dirty="0"/>
              <a:t>- Desmatamento</a:t>
            </a:r>
          </a:p>
          <a:p>
            <a:r>
              <a:rPr lang="pt-BR" dirty="0"/>
              <a:t>- Queima de combustíveis fósseis</a:t>
            </a:r>
          </a:p>
          <a:p>
            <a:r>
              <a:rPr lang="pt-BR" dirty="0"/>
              <a:t>- Liberação de materiais particulados</a:t>
            </a:r>
          </a:p>
          <a:p>
            <a:r>
              <a:rPr lang="pt-BR" dirty="0"/>
              <a:t>- Vulcanismo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4931145-9361-4BA8-8DBC-F3A7F713F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68801"/>
            <a:ext cx="7289799" cy="431300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E4D0BE0-356E-4D5A-B4F5-3D03862F12F7}"/>
              </a:ext>
            </a:extLst>
          </p:cNvPr>
          <p:cNvSpPr/>
          <p:nvPr/>
        </p:nvSpPr>
        <p:spPr>
          <a:xfrm>
            <a:off x="187326" y="143509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/>
              <a:t>A</a:t>
            </a:r>
            <a:r>
              <a:rPr lang="pt-BR" b="1" dirty="0"/>
              <a:t> qualidade do ar </a:t>
            </a:r>
            <a:r>
              <a:rPr lang="pt-BR" dirty="0"/>
              <a:t>interfere diretamente na nossa saúde e na de outras espécies.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9</a:t>
            </a:fld>
            <a:endParaRPr lang="pt-BR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607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1C0FA7-54CF-4592-89DE-16E334769E99}"/>
              </a:ext>
            </a:extLst>
          </p:cNvPr>
          <p:cNvSpPr txBox="1">
            <a:spLocks/>
          </p:cNvSpPr>
          <p:nvPr/>
        </p:nvSpPr>
        <p:spPr>
          <a:xfrm>
            <a:off x="-1" y="651641"/>
            <a:ext cx="12125325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Efeitos da alteração da composição do ar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9C2E857-76C1-4D36-886F-07DF264E24AD}"/>
              </a:ext>
            </a:extLst>
          </p:cNvPr>
          <p:cNvSpPr/>
          <p:nvPr/>
        </p:nvSpPr>
        <p:spPr>
          <a:xfrm>
            <a:off x="1944020" y="1710694"/>
            <a:ext cx="23128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333333"/>
                </a:solidFill>
              </a:rPr>
              <a:t>Inversão térmica</a:t>
            </a:r>
            <a:endParaRPr lang="pt-BR" sz="2400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BE0D526-8DCE-4289-8844-2415D32426D6}"/>
              </a:ext>
            </a:extLst>
          </p:cNvPr>
          <p:cNvSpPr/>
          <p:nvPr/>
        </p:nvSpPr>
        <p:spPr>
          <a:xfrm>
            <a:off x="8177389" y="1676829"/>
            <a:ext cx="1714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solidFill>
                  <a:srgbClr val="333333"/>
                </a:solidFill>
              </a:rPr>
              <a:t>Chuva ácida</a:t>
            </a:r>
            <a:endParaRPr lang="pt-BR" sz="2400" b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09AB050-49E0-4C4D-B6C4-53E207115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2284585"/>
            <a:ext cx="5591175" cy="397886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697471F-A3F3-40FD-837B-66F2185BC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2284585"/>
            <a:ext cx="5072062" cy="436626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10</a:t>
            </a:fld>
            <a:endParaRPr lang="pt-BR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63214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605</Words>
  <Application>Microsoft Office PowerPoint</Application>
  <PresentationFormat>Widescreen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FrutigerLTStd-Bold</vt:lpstr>
      <vt:lpstr>FrutigerLTStd-Light</vt:lpstr>
      <vt:lpstr>Tema do Office</vt:lpstr>
      <vt:lpstr> Apresentação 7 – TERRA: ATMOSFERA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7 – TERRA: ATMOSFERA</dc:title>
  <dc:creator>João Paulo Bortoluci</dc:creator>
  <cp:lastModifiedBy>João Paulo Bortoluci</cp:lastModifiedBy>
  <cp:revision>2</cp:revision>
  <dcterms:created xsi:type="dcterms:W3CDTF">2020-04-03T00:20:43Z</dcterms:created>
  <dcterms:modified xsi:type="dcterms:W3CDTF">2020-04-03T01:35:41Z</dcterms:modified>
</cp:coreProperties>
</file>