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11" r:id="rId2"/>
    <p:sldId id="413" r:id="rId3"/>
    <p:sldId id="283" r:id="rId4"/>
    <p:sldId id="287" r:id="rId5"/>
    <p:sldId id="414" r:id="rId6"/>
    <p:sldId id="415" r:id="rId7"/>
    <p:sldId id="416" r:id="rId8"/>
    <p:sldId id="417" r:id="rId9"/>
    <p:sldId id="418" r:id="rId10"/>
    <p:sldId id="419" r:id="rId11"/>
    <p:sldId id="421" r:id="rId12"/>
    <p:sldId id="420" r:id="rId13"/>
    <p:sldId id="424" r:id="rId14"/>
    <p:sldId id="427" r:id="rId15"/>
    <p:sldId id="429" r:id="rId16"/>
    <p:sldId id="432" r:id="rId17"/>
    <p:sldId id="435" r:id="rId18"/>
    <p:sldId id="433" r:id="rId19"/>
    <p:sldId id="434" r:id="rId20"/>
    <p:sldId id="436" r:id="rId21"/>
    <p:sldId id="437" r:id="rId22"/>
    <p:sldId id="438" r:id="rId2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chemeClr val="accent1">
            <a:lumMod val="20000"/>
            <a:lumOff val="80000"/>
          </a:schemeClr>
        </a:solidFill>
      </dgm:spPr>
      <dgm:t>
        <a:bodyPr/>
        <a:lstStyle/>
        <a:p>
          <a:endParaRPr lang="pt-BR" sz="3800" dirty="0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3304AE23-9C3D-40E4-8667-5F7AA4DF117B}" type="pres">
      <dgm:prSet presAssocID="{C7334CC2-595E-4977-9023-24F256F95D16}" presName="theList" presStyleCnt="0">
        <dgm:presLayoutVars>
          <dgm:dir/>
          <dgm:animLvl val="lvl"/>
          <dgm:resizeHandles val="exact"/>
        </dgm:presLayoutVars>
      </dgm:prSet>
      <dgm:spPr/>
    </dgm:pt>
    <dgm:pt modelId="{EA9ECB81-5257-401E-8FEE-26F2D9B4E3E5}" type="pres">
      <dgm:prSet presAssocID="{CC4BF32C-EB97-40B0-8369-6C8C5C3D0A37}" presName="compNode" presStyleCnt="0"/>
      <dgm:spPr/>
    </dgm:pt>
    <dgm:pt modelId="{41E1C3A8-BCCF-4167-8F25-32E319A22C2E}" type="pres">
      <dgm:prSet presAssocID="{CC4BF32C-EB97-40B0-8369-6C8C5C3D0A37}" presName="aNode" presStyleLbl="bgShp" presStyleIdx="0" presStyleCnt="1" custLinFactNeighborY="10774"/>
      <dgm:spPr/>
    </dgm:pt>
    <dgm:pt modelId="{A13C8866-5B62-4BDB-BBF2-DE40092D29A9}" type="pres">
      <dgm:prSet presAssocID="{CC4BF32C-EB97-40B0-8369-6C8C5C3D0A37}" presName="textNode" presStyleLbl="bgShp" presStyleIdx="0" presStyleCnt="1"/>
      <dgm:spPr/>
    </dgm:pt>
    <dgm:pt modelId="{7BD5A8B4-8F3F-4DFE-9338-DA0B789B5F48}" type="pres">
      <dgm:prSet presAssocID="{CC4BF32C-EB97-40B0-8369-6C8C5C3D0A37}" presName="compChildNode" presStyleCnt="0"/>
      <dgm:spPr/>
    </dgm:pt>
    <dgm:pt modelId="{2B79F0AF-606E-4DF6-855C-797B37B907BC}" type="pres">
      <dgm:prSet presAssocID="{CC4BF32C-EB97-40B0-8369-6C8C5C3D0A37}" presName="theInnerList" presStyleCnt="0"/>
      <dgm:spPr/>
    </dgm:pt>
  </dgm:ptLst>
  <dgm:cxnLst>
    <dgm:cxn modelId="{E35B3454-7EC5-428F-9F51-E2590BF66E18}" type="presOf" srcId="{C7334CC2-595E-4977-9023-24F256F95D16}" destId="{3304AE23-9C3D-40E4-8667-5F7AA4DF117B}" srcOrd="0" destOrd="0" presId="urn:microsoft.com/office/officeart/2005/8/layout/lProcess2"/>
    <dgm:cxn modelId="{FBCBCB8A-C53E-433D-B563-2A199A87B6A4}" type="presOf" srcId="{CC4BF32C-EB97-40B0-8369-6C8C5C3D0A37}" destId="{A13C8866-5B62-4BDB-BBF2-DE40092D29A9}" srcOrd="1" destOrd="0" presId="urn:microsoft.com/office/officeart/2005/8/layout/lProcess2"/>
    <dgm:cxn modelId="{7107C99A-DCAD-4B87-8338-982CD267A8A1}" type="presOf" srcId="{CC4BF32C-EB97-40B0-8369-6C8C5C3D0A37}" destId="{41E1C3A8-BCCF-4167-8F25-32E319A22C2E}" srcOrd="0" destOrd="0" presId="urn:microsoft.com/office/officeart/2005/8/layout/lProcess2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F0B13E13-0092-4337-A4CF-1FEFC95C1823}" type="presParOf" srcId="{3304AE23-9C3D-40E4-8667-5F7AA4DF117B}" destId="{EA9ECB81-5257-401E-8FEE-26F2D9B4E3E5}" srcOrd="0" destOrd="0" presId="urn:microsoft.com/office/officeart/2005/8/layout/lProcess2"/>
    <dgm:cxn modelId="{844709E0-992F-41FE-84D6-157158E760A8}" type="presParOf" srcId="{EA9ECB81-5257-401E-8FEE-26F2D9B4E3E5}" destId="{41E1C3A8-BCCF-4167-8F25-32E319A22C2E}" srcOrd="0" destOrd="0" presId="urn:microsoft.com/office/officeart/2005/8/layout/lProcess2"/>
    <dgm:cxn modelId="{06B286FE-210E-414F-9D76-4BBBBCA5DFA8}" type="presParOf" srcId="{EA9ECB81-5257-401E-8FEE-26F2D9B4E3E5}" destId="{A13C8866-5B62-4BDB-BBF2-DE40092D29A9}" srcOrd="1" destOrd="0" presId="urn:microsoft.com/office/officeart/2005/8/layout/lProcess2"/>
    <dgm:cxn modelId="{DBB21E73-DA53-43EE-8C8A-76D576CAC967}" type="presParOf" srcId="{EA9ECB81-5257-401E-8FEE-26F2D9B4E3E5}" destId="{7BD5A8B4-8F3F-4DFE-9338-DA0B789B5F48}" srcOrd="2" destOrd="0" presId="urn:microsoft.com/office/officeart/2005/8/layout/lProcess2"/>
    <dgm:cxn modelId="{4C8EF121-DC04-45AE-A65A-08B8D3EA5A1F}" type="presParOf" srcId="{7BD5A8B4-8F3F-4DFE-9338-DA0B789B5F48}" destId="{2B79F0AF-606E-4DF6-855C-797B37B907BC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E1C3A8-BCCF-4167-8F25-32E319A22C2E}">
      <dsp:nvSpPr>
        <dsp:cNvPr id="0" name=""/>
        <dsp:cNvSpPr/>
      </dsp:nvSpPr>
      <dsp:spPr>
        <a:xfrm>
          <a:off x="0" y="0"/>
          <a:ext cx="10515600" cy="2688608"/>
        </a:xfrm>
        <a:prstGeom prst="roundRect">
          <a:avLst>
            <a:gd name="adj" fmla="val 10000"/>
          </a:avLst>
        </a:prstGeom>
        <a:solidFill>
          <a:schemeClr val="accent1">
            <a:lumMod val="20000"/>
            <a:lumOff val="80000"/>
          </a:schemeClr>
        </a:soli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3800" kern="1200" dirty="0"/>
        </a:p>
      </dsp:txBody>
      <dsp:txXfrm>
        <a:off x="0" y="0"/>
        <a:ext cx="10515600" cy="8065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4E1D3E-28DE-40C2-A66F-A5D8593E73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F8D2B40-CBDA-4AD4-BA12-9545AF2EA12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5A3F2BF-16EC-43E7-B2A1-93D281820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F25A-8A43-47F2-BD5E-2D0D69EB1E5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7468E3E-4A98-419F-8AB4-50D79653F8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2359B96-0DD4-4409-A861-C199FA0B2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705B6-567A-452C-B127-14A84E615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7078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9DD968-9468-4AFD-82E3-A7C25DB00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E744211-79D4-4CE7-BD0E-713F7126B0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99CA8C-EAE8-49A1-B949-6A1400418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F25A-8A43-47F2-BD5E-2D0D69EB1E5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B83652-5579-4EAB-92E4-BF3E53A8A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A21A04-87F8-4D12-9769-83EFEF1F8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705B6-567A-452C-B127-14A84E615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4607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EB96F7-CE50-490E-9608-8026BF531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7BB260-623A-4293-A482-0673B8FA4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91F00D5-6F56-4939-B2ED-71E6EF21D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F25A-8A43-47F2-BD5E-2D0D69EB1E5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B09EBAF-0B8A-4869-B05B-991F65563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1D867FC-30D4-4199-8B31-E67FA870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705B6-567A-452C-B127-14A84E615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8736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AC3461-F0C8-4F94-834D-4975C0E4E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193CFDD-BDD7-473A-BAC4-E8DCCAFED1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5021E2E-BB4A-4082-8BD8-FCD91BDD8C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4E624A0-7437-4FC5-B3AA-8CFF7F41F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F25A-8A43-47F2-BD5E-2D0D69EB1E5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0C1E9C-9C2E-4E09-A5A5-33CDF539F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97C4ECE-B7E4-428B-9B27-44D1BAD21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705B6-567A-452C-B127-14A84E615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5678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E48651-C81A-494F-BEA8-6407C5EC8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021D018-A407-436D-8EDE-9E145AD9E3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31C1F1D-BB22-4AA4-B8C5-834D7FB6A3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09A3A478-D465-4C47-B5EC-126A815740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59AAD50-8073-4E04-8FEE-DE0B953516A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3581B12-F712-4DAD-BDD8-88A18C14D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F25A-8A43-47F2-BD5E-2D0D69EB1E5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0BA2853-3560-4969-9E32-E835332C8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F9E3F5FE-0D25-4CE7-95CD-DC22DAEB0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705B6-567A-452C-B127-14A84E615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5035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ECAA7D-64CF-43C5-893E-486D63B96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E67FF6F-7FC0-48C1-BF7C-77CB2A672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F25A-8A43-47F2-BD5E-2D0D69EB1E5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36948676-C67E-4A09-BFC5-92549633E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6F13378-FD2D-446C-AB7C-D897AECD2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705B6-567A-452C-B127-14A84E615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3424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7397441-6ABB-4785-8E0E-814C0BB66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F25A-8A43-47F2-BD5E-2D0D69EB1E5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1B54D40-9449-4642-B524-5E9CDE055E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F0AED5D-507E-4C56-B580-FB3567C6F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705B6-567A-452C-B127-14A84E615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357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AF7DA8-DBFB-4E94-8BF1-603E8BD0F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715550-53D3-4234-87E6-DB9D6F22F6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0B4444B-B2B0-4FD8-9E41-5F7987C516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32D4FE5-FB3D-4E3D-A504-7F1AC1CB3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F25A-8A43-47F2-BD5E-2D0D69EB1E5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110B2FA-54B4-4B0D-813A-15419BEF6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5D082B3-BFBA-478E-BEB2-4CC102A71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705B6-567A-452C-B127-14A84E615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0398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3F3508-F798-4794-B86E-193C2C4BC1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5A6B86E-83FD-4836-A89E-E2AB06349B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2D9C8DC-0942-49E4-8860-7A07D6DE9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5156979-1168-4AA8-AF89-72913955B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F25A-8A43-47F2-BD5E-2D0D69EB1E5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3D2114D-4E6F-47A1-8E1B-887B61762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825FF3E-A4C8-432D-99A7-1599B2801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705B6-567A-452C-B127-14A84E615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1309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A7A0FC-EE5C-4131-98CA-93187248C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8EE967D-69B5-4AF8-86CF-DC8F83A386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AC41F53-E4DC-47B9-B6F8-129E02F95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F25A-8A43-47F2-BD5E-2D0D69EB1E5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54B8AB8-1CC4-408A-AA6D-543138364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59F256A-7C36-4889-A772-54749EA01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705B6-567A-452C-B127-14A84E615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0723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CDCBE32-1750-4E83-96B5-E60997A256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D302F99-7924-483C-A677-8936748BAB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E30B002-9FAD-45D7-8976-7DA361146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3F25A-8A43-47F2-BD5E-2D0D69EB1E5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81E7FD5-AE77-47BD-85EA-3F9404F86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B851CF-A32B-403E-8479-B430E167B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F705B6-567A-452C-B127-14A84E615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4775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AD3EC0B3-611A-4849-9028-2C6452057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803CF3C-756E-4E0C-BFC9-C462E0D462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87341DA-F5CF-4A74-914E-7951AEC7B2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3F25A-8A43-47F2-BD5E-2D0D69EB1E51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BCE4D1F-100A-44C8-93DB-1DCB92B1B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3126193-8130-4F93-A143-93848BA063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705B6-567A-452C-B127-14A84E61520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0433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UNIDADE 3</a:t>
            </a:r>
            <a:b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TECNOLOGIA, CORPO E VOZ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87D770E-4969-47DD-8278-7AFCB45B19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CAPÍTULO 1 – Batucadas e batidas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7732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Ritmo marcado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38200" y="1910687"/>
            <a:ext cx="10515600" cy="4351338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Na África, os tambores soaram e ressoam sua relação com o sagrado. Os toques e o som do canto saudavam e permitiam o contato dos humanos com as forças da natureza, com os deuses e os antepassados, em cultos que ainda hoje são realizados em algumas regiões do continente. </a:t>
            </a: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4315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Ritmo marcado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38200" y="1910687"/>
            <a:ext cx="10515600" cy="4312692"/>
          </a:xfr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Também eram usados para comunicação a distância, por meio de uma linguagem sonora. As batidas assumiam a forma de um código, que poderia ser compreendido por quem o escutasse e soubesse decifrá-lo.</a:t>
            </a: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838200" y="4386701"/>
            <a:ext cx="10515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pt-BR" sz="2800" dirty="0">
              <a:latin typeface="Roboto" panose="02000000000000000000" pitchFamily="2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  <a:cs typeface="Arial" panose="020B0604020202020204" pitchFamily="34" charset="0"/>
              </a:rPr>
              <a:t>Os instrumentos de percussão teriam sido os primeiros instrumentos que deram ritmo aos rituais sagrados.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9657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Tambores sagrados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Torá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é tanto a lei do profeta hebreu Moisés quanto o volume que a contém, composto de cinco livros sagrados do Judaísmo, também chamados Pentateuco.</a:t>
            </a: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Antigo Testamento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cristão corresponde ao Pentateuco judaico. Forma a Bíblia com o Novo Testamento, o qual engloba os evangelhos, as epístolas (cartas) e os atos dos apóstolos de Jesus Cristo e, ainda, o livro do Apocalipse.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7350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41375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Tambores sagrados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38200" y="2619375"/>
            <a:ext cx="10515600" cy="3556000"/>
          </a:xfrm>
        </p:spPr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Salmo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é um cântico (canto ou poema religioso) dividido em estrofes e versos. A palavra vem do grego </a:t>
            </a:r>
            <a:r>
              <a:rPr lang="pt-BR" i="1" dirty="0">
                <a:latin typeface="Roboto" panose="02000000000000000000" pitchFamily="2" charset="0"/>
                <a:ea typeface="Roboto" panose="02000000000000000000" pitchFamily="2" charset="0"/>
              </a:rPr>
              <a:t>psalmós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, que significa, entre outras ações, a de tocar um instrumento musical.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7297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Tambores sagrados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451" y="1941827"/>
            <a:ext cx="9586833" cy="4414523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5394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Batucada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1841115"/>
            <a:ext cx="10515600" cy="4351338"/>
          </a:xfrm>
        </p:spPr>
        <p:txBody>
          <a:bodyPr>
            <a:normAutofit/>
          </a:bodyPr>
          <a:lstStyle/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6205" y="1841115"/>
            <a:ext cx="7773845" cy="477834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4116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de cantos arredondados 2"/>
          <p:cNvSpPr/>
          <p:nvPr/>
        </p:nvSpPr>
        <p:spPr>
          <a:xfrm>
            <a:off x="705134" y="4524043"/>
            <a:ext cx="10781731" cy="178785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Batucada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pt-BR" sz="2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sz="2400" b="1" dirty="0">
                <a:latin typeface="Roboto" panose="02000000000000000000" pitchFamily="2" charset="0"/>
                <a:ea typeface="Roboto" panose="02000000000000000000" pitchFamily="2" charset="0"/>
              </a:rPr>
              <a:t>Cânone</a:t>
            </a: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 é uma forma musical baseada na imitação: uma frase rítmica ou melódica (um tema) é tocada ou cantada por uma pessoa ou grupo de pessoas, sendo em seguida repetida com um breve deslocamento de tempo por outra pessoa ou grupo, como se fosse o seu eco. Se tivermos um cânone a três ou mais vozes, repetiremos o mesmo procedimento, entrando cada voz sucessivamente, sempre com um deslocamento de tempo. </a:t>
            </a:r>
          </a:p>
          <a:p>
            <a:endParaRPr lang="pt-BR" sz="2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O cânone é, assim, uma forma polifônica, isto é, realizada por mais do que uma voz. A sobreposição de linhas rítmicas (em um cânone rítmico) ou melódicas (em um cânone melódico) corresponde ao que em música se chama contraponto.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78046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9825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É abstrata, é concreta, é música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38200" y="2825573"/>
            <a:ext cx="10515600" cy="223774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Entre os primeiros experimentos de novas tecnologias aplicadas à música encontra-se a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música concreta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, termo que surgiu na França na primeira metade do século XX.</a:t>
            </a: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9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2783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0415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Música e tecnologia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2197385"/>
            <a:ext cx="10515600" cy="347179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 técnica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minimalista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de composição musical baseia-se de modo característico na repetição constante, com alterações sutis de ritmos, modulações e dinâmicas. Muitas dessas características foram dotadas inicialmente pela música eletrônica.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7867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Explosão eletrônica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025" y="1808414"/>
            <a:ext cx="5316685" cy="443021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11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92259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55455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Processo de criação: </a:t>
            </a:r>
            <a:b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concretizando uma música... concreta!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6722" y="2654571"/>
            <a:ext cx="9758555" cy="292103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0811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UNIDADE 3</a:t>
            </a:r>
            <a:b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sz="4800" dirty="0">
                <a:latin typeface="Roboto" panose="02000000000000000000" pitchFamily="2" charset="0"/>
                <a:ea typeface="Roboto" panose="02000000000000000000" pitchFamily="2" charset="0"/>
              </a:rPr>
              <a:t>TECNOLOGIA, CORPO E VOZ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87D770E-4969-47DD-8278-7AFCB45B19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CAPÍTULO 2 – Olho e voz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31674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3"/>
          <p:cNvSpPr/>
          <p:nvPr/>
        </p:nvSpPr>
        <p:spPr>
          <a:xfrm>
            <a:off x="838199" y="2688945"/>
            <a:ext cx="10515599" cy="267479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3250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Arte e experiência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38559" y="2688945"/>
            <a:ext cx="10515600" cy="4351338"/>
          </a:xfrm>
        </p:spPr>
        <p:txBody>
          <a:bodyPr>
            <a:normAutofit/>
          </a:bodyPr>
          <a:lstStyle/>
          <a:p>
            <a:endParaRPr lang="pt-BR" b="1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0" indent="0">
              <a:buNone/>
            </a:pP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Experiência estésica ou estética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é aquela que sensibiliza os</a:t>
            </a:r>
            <a:b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nossos sentidos de modo significativo, ativando todo o corpo e</a:t>
            </a:r>
            <a:b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permitindo refletir sobre o mundo e sobre nós. É o contrário de anestesia.</a:t>
            </a:r>
          </a:p>
          <a:p>
            <a:pPr marL="0" indent="0">
              <a:buNone/>
            </a:pP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2861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738728" y="2587083"/>
            <a:ext cx="4669613" cy="355723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38729" y="457200"/>
            <a:ext cx="3610248" cy="1600200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chemeClr val="accent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criação do audiovisual</a:t>
            </a:r>
            <a:endParaRPr lang="pt-BR" sz="4800" i="1" dirty="0">
              <a:solidFill>
                <a:schemeClr val="accent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668430" y="669073"/>
            <a:ext cx="4156526" cy="5475249"/>
          </a:xfrm>
        </p:spPr>
        <p:txBody>
          <a:bodyPr>
            <a:noAutofit/>
          </a:bodyPr>
          <a:lstStyle/>
          <a:p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 Cinema, televisão, vídeo, videoarte, videoinstalação, </a:t>
            </a:r>
            <a:r>
              <a:rPr lang="pt-BR" sz="2800" i="1" dirty="0">
                <a:latin typeface="Roboto" panose="02000000000000000000" pitchFamily="2" charset="0"/>
                <a:ea typeface="Roboto" panose="02000000000000000000" pitchFamily="2" charset="0"/>
              </a:rPr>
              <a:t>web art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, arte digital, </a:t>
            </a:r>
            <a:r>
              <a:rPr lang="pt-BR" sz="2800" i="1" dirty="0">
                <a:latin typeface="Roboto" panose="02000000000000000000" pitchFamily="2" charset="0"/>
                <a:ea typeface="Roboto" panose="02000000000000000000" pitchFamily="2" charset="0"/>
              </a:rPr>
              <a:t>videogame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, arte multimídia e outras linguagens audiovisuais nasceram da mistura de técnicas e poéticas de som e imagem, linguagens muito presentes na vida e arte contemporâneas.</a:t>
            </a:r>
          </a:p>
          <a:p>
            <a:pPr marL="0" indent="0">
              <a:buNone/>
            </a:pPr>
            <a:endParaRPr lang="pt-BR" sz="28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38728" y="2208156"/>
            <a:ext cx="4343400" cy="4138053"/>
          </a:xfrm>
        </p:spPr>
        <p:txBody>
          <a:bodyPr>
            <a:noAutofit/>
          </a:bodyPr>
          <a:lstStyle/>
          <a:p>
            <a:endParaRPr lang="pt-BR" sz="2400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dirty="0">
                <a:latin typeface="Roboto" panose="02000000000000000000" pitchFamily="2" charset="0"/>
                <a:ea typeface="Roboto" panose="02000000000000000000" pitchFamily="2" charset="0"/>
              </a:rPr>
              <a:t>O advento do cinema no final do século XIX, a era do rádio, o qual se popularizou no início do século XX, e a união dessas duas formas de criar e apreciar imagens e sons influenciaram o nascimento de muitas linguagens ligadas às artes audiovisuais.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15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7941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9435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criação do audiovisual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/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Radioteatro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é uma peça de teatro representada no estúdio de uma estação de rádio e transmitida, simultaneamente ou não, a várias localidades. A maior parte das radionovelas brasileiras permaneceu viva até o início dos anos 1970.</a:t>
            </a:r>
          </a:p>
          <a:p>
            <a:pPr marL="342900" indent="-342900"/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342900" indent="-342900"/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Sonoplastas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são profissionais que providenciam os efeitos sonoros (música e ruídos) de programas de rádio, filmes, animações e peças teatrais.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16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27292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2770497"/>
          <a:ext cx="10515600" cy="2688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3355"/>
            <a:ext cx="10515600" cy="1325563"/>
          </a:xfrm>
          <a:noFill/>
          <a:ln w="9525" cap="flat" cmpd="sng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invenção do rádio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147808B-C090-4A3F-ACEE-CC7341A598D9}"/>
              </a:ext>
            </a:extLst>
          </p:cNvPr>
          <p:cNvSpPr txBox="1"/>
          <p:nvPr/>
        </p:nvSpPr>
        <p:spPr>
          <a:xfrm>
            <a:off x="1433512" y="3422303"/>
            <a:ext cx="9324975" cy="138499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2800" b="1" dirty="0">
                <a:latin typeface="Roboto" panose="02000000000000000000" pitchFamily="2" charset="0"/>
                <a:ea typeface="Roboto" panose="02000000000000000000" pitchFamily="2" charset="0"/>
              </a:rPr>
              <a:t>Comunicação de massa </a:t>
            </a:r>
            <a:r>
              <a:rPr lang="pt-BR" sz="2800" dirty="0">
                <a:latin typeface="Roboto" panose="02000000000000000000" pitchFamily="2" charset="0"/>
                <a:ea typeface="Roboto" panose="02000000000000000000" pitchFamily="2" charset="0"/>
              </a:rPr>
              <a:t>é um sistema de comunicação capaz de atingir um grande número de receptores ao mesmo tempo.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17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32536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3355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Versão brasileira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2135425"/>
            <a:ext cx="10515600" cy="435133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O Brasil destaca-se na dublagem tanto de falas quanto de canções de filmes, e algumas trilhas sonoras de animações são mais conhecidas na versão brasileira do que na original. </a:t>
            </a:r>
            <a:b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Atualmente, nosso país se especializa em uma nova área da dublagem: jogos de </a:t>
            </a:r>
            <a:r>
              <a:rPr lang="pt-BR" i="1" dirty="0">
                <a:latin typeface="Roboto" panose="02000000000000000000" pitchFamily="2" charset="0"/>
                <a:ea typeface="Roboto" panose="02000000000000000000" pitchFamily="2" charset="0"/>
              </a:rPr>
              <a:t>videogame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18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42239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Versão brasileira</a:t>
            </a:r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6667" y="2385004"/>
            <a:ext cx="10377133" cy="368763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19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84736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 ar, nosso programa de rádio!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Conflito dramático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é aquele que está presente na obra teatral ou cinematográfica e ocorre tanto na intimidade de uma personagem quanto na trama como um todo. Um exemplo é a luta de Romeu e Julieta pelo amor que têm um pelo outro em meio à divergência entre suas famílias.</a:t>
            </a:r>
          </a:p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Melodrama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é um gênero teatral que surgiu no século XVIII e acabou incorporando enredos exagerados, que prosperaram em telenovelas.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227067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9625"/>
            <a:ext cx="10515600" cy="1325563"/>
          </a:xfrm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No ar, nosso programa de rádio!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838200" y="2476500"/>
            <a:ext cx="10515600" cy="3683000"/>
          </a:xfrm>
        </p:spPr>
        <p:txBody>
          <a:bodyPr>
            <a:normAutofit/>
          </a:bodyPr>
          <a:lstStyle/>
          <a:p>
            <a:endParaRPr lang="pt-BR" dirty="0"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pt-BR" b="1" i="1" dirty="0">
                <a:latin typeface="Roboto" panose="02000000000000000000" pitchFamily="2" charset="0"/>
                <a:ea typeface="Roboto" panose="02000000000000000000" pitchFamily="2" charset="0"/>
              </a:rPr>
              <a:t>Podcasts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são arquivos de áudio ou vídeo acessíveis na internet ou baixados a qualquer momento. O termo </a:t>
            </a:r>
            <a:r>
              <a:rPr lang="pt-BR" i="1" dirty="0">
                <a:latin typeface="Roboto" panose="02000000000000000000" pitchFamily="2" charset="0"/>
                <a:ea typeface="Roboto" panose="02000000000000000000" pitchFamily="2" charset="0"/>
              </a:rPr>
              <a:t>podcast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vem da mistura do nome comercial de um aparelho de áudio, o iPod, e de </a:t>
            </a:r>
            <a:r>
              <a:rPr lang="pt-BR" i="1" dirty="0">
                <a:latin typeface="Roboto" panose="02000000000000000000" pitchFamily="2" charset="0"/>
                <a:ea typeface="Roboto" panose="02000000000000000000" pitchFamily="2" charset="0"/>
              </a:rPr>
              <a:t>broadcast</a:t>
            </a:r>
            <a:r>
              <a:rPr lang="pt-BR" dirty="0">
                <a:latin typeface="Roboto" panose="02000000000000000000" pitchFamily="2" charset="0"/>
                <a:ea typeface="Roboto" panose="02000000000000000000" pitchFamily="2" charset="0"/>
              </a:rPr>
              <a:t> (difusão ou transmissão, em inglês).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81547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  <a:ln>
            <a:solidFill>
              <a:srgbClr val="0070C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sz="4800" dirty="0">
                <a:solidFill>
                  <a:srgbClr val="0070C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 animação no Brasil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0017" y="1835641"/>
            <a:ext cx="9092656" cy="478627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22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03173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915</Words>
  <Application>Microsoft Office PowerPoint</Application>
  <PresentationFormat>Widescreen</PresentationFormat>
  <Paragraphs>87</Paragraphs>
  <Slides>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Roboto</vt:lpstr>
      <vt:lpstr>Tema do Office</vt:lpstr>
      <vt:lpstr>UNIDADE 3 TECNOLOGIA, CORPO E VOZ</vt:lpstr>
      <vt:lpstr>Ritmo marcado</vt:lpstr>
      <vt:lpstr>Ritmo marcado</vt:lpstr>
      <vt:lpstr>Tambores sagrados</vt:lpstr>
      <vt:lpstr>Tambores sagrados</vt:lpstr>
      <vt:lpstr>Tambores sagrados</vt:lpstr>
      <vt:lpstr>Batucada</vt:lpstr>
      <vt:lpstr>Batucada</vt:lpstr>
      <vt:lpstr>É abstrata, é concreta, é música</vt:lpstr>
      <vt:lpstr>Música e tecnologia</vt:lpstr>
      <vt:lpstr>Explosão eletrônica</vt:lpstr>
      <vt:lpstr>Processo de criação:  concretizando uma música... concreta!</vt:lpstr>
      <vt:lpstr>UNIDADE 3 TECNOLOGIA, CORPO E VOZ</vt:lpstr>
      <vt:lpstr>Arte e experiência</vt:lpstr>
      <vt:lpstr>A criação do audiovisual</vt:lpstr>
      <vt:lpstr>A criação do audiovisual</vt:lpstr>
      <vt:lpstr>A invenção do rádio</vt:lpstr>
      <vt:lpstr>Versão brasileira</vt:lpstr>
      <vt:lpstr>Versão brasileira</vt:lpstr>
      <vt:lpstr>No ar, nosso programa de rádio!</vt:lpstr>
      <vt:lpstr>No ar, nosso programa de rádio!</vt:lpstr>
      <vt:lpstr>A animação no Brasil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3 TECNOLOGIA, CORPO E VOZ</dc:title>
  <dc:creator>João Paulo Bortoluci</dc:creator>
  <cp:lastModifiedBy>João Paulo Bortoluci</cp:lastModifiedBy>
  <cp:revision>1</cp:revision>
  <dcterms:created xsi:type="dcterms:W3CDTF">2020-04-03T12:47:42Z</dcterms:created>
  <dcterms:modified xsi:type="dcterms:W3CDTF">2020-04-03T12:52:36Z</dcterms:modified>
</cp:coreProperties>
</file>