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71" r:id="rId5"/>
    <p:sldId id="272" r:id="rId6"/>
    <p:sldId id="273" r:id="rId7"/>
    <p:sldId id="274" r:id="rId8"/>
    <p:sldId id="275" r:id="rId9"/>
    <p:sldId id="276" r:id="rId10"/>
    <p:sldId id="277" r:id="rId11"/>
    <p:sldId id="278" r:id="rId12"/>
    <p:sldId id="279" r:id="rId1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82BD4D-F101-4690-A550-64D8DCCE2F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AD23603-7C06-403C-84B0-77F4DFCE52A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5D96D0EF-286D-414B-9296-FCCA847CAF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02A8-F36E-486B-BDA4-A151D17A36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D323187-CEA3-4F4D-A777-E4F0BEB1C3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F381EB4-1F27-4277-B26F-ADB8F4B9B1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E27D-60E0-4F3B-A152-EF7C79F15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263433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A908F-F88B-44B6-8140-48FA73E74F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0AC346C-9F2E-48E3-B196-348CD75AA2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6AE9E9B-F7BF-4FE0-9EA2-0AA8FB1C33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02A8-F36E-486B-BDA4-A151D17A36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C01FEB5-5F89-4625-BCB0-5732EB0DA8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28E9C84-71A9-4F25-A969-8AEF13CED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E27D-60E0-4F3B-A152-EF7C79F15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8289183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35F2E1D-F2F4-4B3E-AA20-E6BA3A960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FE73DC3-B161-4343-8AD0-2B69738346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9E0B463-5EE7-40F3-B564-CCBC88226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02A8-F36E-486B-BDA4-A151D17A36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2D40AC7-2A7D-422A-8523-FF35EE4FEF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3EEF57D-C602-4094-92BB-4A369B8703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E27D-60E0-4F3B-A152-EF7C79F15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019219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E24F03A-B9EB-4CFB-BFB0-76BA332A32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891394E0-CD6E-450C-A546-B394DBA26F6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FB28DAA-D067-4867-8EC2-D529E20211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812C184-5490-4771-9635-78ADA190CB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02A8-F36E-486B-BDA4-A151D17A36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420EBEE-EDCE-4DB1-B0B5-EBB3A42106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883211-A6C5-4F9F-93B9-F3C20D75E3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E27D-60E0-4F3B-A152-EF7C79F15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10911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D6753F5-8B53-47DF-AFFB-579FA89BC3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F33F751-AB21-4ABF-8C1D-1ADCCC8718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68CCDA-0467-47A4-9B85-949DE506F51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EA8B7E34-552E-4ADD-9626-E19EB387A8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A7A30C3-A44F-47B3-80E1-03830F6FE9F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889F319A-8C80-4F34-96A3-7C6BC5D06A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02A8-F36E-486B-BDA4-A151D17A36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9730AEF3-82C0-4F31-B9F0-10360B69E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0F25BB6A-5EC7-4A3C-A88C-CA35D69019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E27D-60E0-4F3B-A152-EF7C79F15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9419208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64AC1A5-A0B3-4CF3-8A73-1B2091FB81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23984609-E99F-4004-AFFC-3F49563E24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02A8-F36E-486B-BDA4-A151D17A36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028E570-8066-47FC-830A-E3218BDF20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D27065E9-0B65-496C-B821-8ACDE8F020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E27D-60E0-4F3B-A152-EF7C79F15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725868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26054BE9-2641-4E82-9FA3-2D9F373599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02A8-F36E-486B-BDA4-A151D17A36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ED599D6F-4E46-4A8C-8864-C9ED9C02B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55B59073-E258-4F0E-95D2-627B48CFAD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E27D-60E0-4F3B-A152-EF7C79F15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98698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F9BAC36-A315-46F8-BDF4-420E545807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53E11C1-C3E8-4CA0-B29B-F096301A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8422DE7D-F391-44C5-8F93-BE46E2C5DA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70317A2F-F0C2-4A01-BEF6-7006AC274A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02A8-F36E-486B-BDA4-A151D17A36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F42B372-580A-4F97-A9A4-2F5FAD9D58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45FE530-94E6-4AE7-80B7-58DDED7F0E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E27D-60E0-4F3B-A152-EF7C79F15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31985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8567937-668A-4012-969B-4D6639C59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A38AA617-B837-411F-A6B5-CBB52CFDFD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48397837-8FFC-46AA-B44D-1DB2FC74EE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D790DD41-C937-47B1-86F3-6BA444EE9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02A8-F36E-486B-BDA4-A151D17A36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97924D0-B2AB-4C18-8351-1117082F2B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9B757001-6BF0-4AFF-BD94-F354EC26A6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E27D-60E0-4F3B-A152-EF7C79F15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59919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6419C3F-25D4-448A-8D28-6A4FFDE87B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005ADF14-A724-49E8-97F9-332905E42A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F4A48D6-D1CC-41C1-BA4B-30B130C382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02A8-F36E-486B-BDA4-A151D17A36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B52FD7E-4672-41EA-905F-86FF2C1AF0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E54FE9-4B47-41BE-BD20-A99F79D1C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E27D-60E0-4F3B-A152-EF7C79F15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945016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177ED4B-5262-4DE9-87A0-1417C13E37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9A8EC82-0D10-4E82-AA78-E47996FFF8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2852B87-B707-492F-818B-FE4876E11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4502A8-F36E-486B-BDA4-A151D17A36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4B17648C-8783-4D7A-BA02-C14CC2E865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1AD7374-0E61-4564-A623-B9F533065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34E27D-60E0-4F3B-A152-EF7C79F15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109817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</p:spPr>
        <p:txBody>
          <a:bodyPr lIns="0" tIns="0" rIns="0" bIns="0" anchor="ctr"/>
          <a:lstStyle/>
          <a:p>
            <a:pPr algn="ctr"/>
            <a:endParaRPr lang="pt-BR" sz="3200" b="0" strike="noStrike" spc="-1"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864866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</p:spPr>
        <p:txBody>
          <a:bodyPr lIns="0" tIns="0" rIns="0" bIns="0" anchor="ctr"/>
          <a:lstStyle/>
          <a:p>
            <a:endParaRPr lang="pt-BR" sz="1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5" name="PlaceHolder 3"/>
          <p:cNvSpPr>
            <a:spLocks noGrp="1"/>
          </p:cNvSpPr>
          <p:nvPr>
            <p:ph type="body"/>
          </p:nvPr>
        </p:nvSpPr>
        <p:spPr>
          <a:xfrm>
            <a:off x="6226200" y="1825560"/>
            <a:ext cx="5131080" cy="4350960"/>
          </a:xfrm>
          <a:prstGeom prst="rect">
            <a:avLst/>
          </a:prstGeom>
        </p:spPr>
        <p:txBody>
          <a:bodyPr lIns="0" tIns="0" rIns="0" bIns="0"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3808225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266D846-8690-4338-9716-28598EE8F9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A4F7FA0-2563-43DA-96CE-E3E1CEFC55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D643103-B31B-467F-9BAC-AD50D1B0AB8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502A8-F36E-486B-BDA4-A151D17A36FE}" type="datetimeFigureOut">
              <a:rPr lang="pt-BR" smtClean="0"/>
              <a:t>03/04/2020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097879C-FD11-4CF9-B0FB-A68CD33C73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943A743-4047-4B7F-9EC1-2FCFDF4568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34E27D-60E0-4F3B-A152-EF7C79F157A7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466989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TextShape 1"/>
          <p:cNvSpPr txBox="1"/>
          <p:nvPr/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>
            <a:noFill/>
          </a:ln>
        </p:spPr>
        <p:txBody>
          <a:bodyPr anchor="b">
            <a:normAutofit/>
          </a:bodyPr>
          <a:lstStyle/>
          <a:p>
            <a:pPr algn="ctr">
              <a:lnSpc>
                <a:spcPct val="90000"/>
              </a:lnSpc>
            </a:pPr>
            <a:br>
              <a:rPr dirty="0"/>
            </a:br>
            <a:r>
              <a:rPr lang="pt-BR" sz="4800" b="0" strike="noStrike" spc="-1" dirty="0">
                <a:solidFill>
                  <a:srgbClr val="000000"/>
                </a:solidFill>
                <a:latin typeface="RobotoBR"/>
              </a:rPr>
              <a:t>Capítulo 2</a:t>
            </a:r>
            <a:endParaRPr lang="pt-BR" sz="48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3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CustomShape 1"/>
          <p:cNvSpPr/>
          <p:nvPr/>
        </p:nvSpPr>
        <p:spPr>
          <a:xfrm>
            <a:off x="-10080" y="0"/>
            <a:ext cx="4069440" cy="6857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3" name="TextShape 2"/>
          <p:cNvSpPr txBox="1"/>
          <p:nvPr/>
        </p:nvSpPr>
        <p:spPr>
          <a:xfrm>
            <a:off x="4770350" y="1010544"/>
            <a:ext cx="6848280" cy="3435028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Denomina-se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predicativo do sujeito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 elemento que atribui uma propriedade (característica, atributo, qualidade, estado) ao sujeito.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 predicativo é representado por um adjetivo ou uma palavra com função adjetiva.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 verbo que, não indicando ação, estabelece uma ligação entre o sujeito e o predicativo, é um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verbo de ligação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2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24" name="Imagem 6"/>
          <p:cNvPicPr/>
          <p:nvPr/>
        </p:nvPicPr>
        <p:blipFill>
          <a:blip r:embed="rId2"/>
          <a:stretch/>
        </p:blipFill>
        <p:spPr>
          <a:xfrm>
            <a:off x="4724990" y="4662775"/>
            <a:ext cx="6894000" cy="1714320"/>
          </a:xfrm>
          <a:prstGeom prst="rect">
            <a:avLst/>
          </a:prstGeom>
          <a:ln>
            <a:noFill/>
          </a:ln>
        </p:spPr>
      </p:pic>
      <p:sp>
        <p:nvSpPr>
          <p:cNvPr id="225" name="CustomShape 3"/>
          <p:cNvSpPr/>
          <p:nvPr/>
        </p:nvSpPr>
        <p:spPr>
          <a:xfrm>
            <a:off x="-10080" y="0"/>
            <a:ext cx="406944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26" name="TextShape 4"/>
          <p:cNvSpPr txBox="1"/>
          <p:nvPr/>
        </p:nvSpPr>
        <p:spPr>
          <a:xfrm>
            <a:off x="643320" y="640080"/>
            <a:ext cx="3096000" cy="5612760"/>
          </a:xfrm>
          <a:prstGeom prst="rect">
            <a:avLst/>
          </a:prstGeom>
          <a:noFill/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Sujeito,</a:t>
            </a:r>
          </a:p>
          <a:p>
            <a:pPr algn="ctr">
              <a:lnSpc>
                <a:spcPct val="90000"/>
              </a:lnSpc>
            </a:pP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v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erbo de ligação e predicativo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TextShape 1"/>
          <p:cNvSpPr txBox="1"/>
          <p:nvPr/>
        </p:nvSpPr>
        <p:spPr>
          <a:xfrm>
            <a:off x="838080" y="365040"/>
            <a:ext cx="10515240" cy="1325160"/>
          </a:xfrm>
          <a:prstGeom prst="rect">
            <a:avLst/>
          </a:prstGeom>
          <a:solidFill>
            <a:srgbClr val="FFFFFF"/>
          </a:solidFill>
          <a:ln>
            <a:solidFill>
              <a:srgbClr val="ED7D31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rgbClr val="ED7D31"/>
                </a:solidFill>
                <a:latin typeface="Calibri"/>
                <a:cs typeface="Calibri"/>
              </a:rPr>
              <a:t>Sujeito, verbo de ligação e predicativo</a:t>
            </a:r>
            <a:endParaRPr lang="pt-BR" sz="440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sp>
        <p:nvSpPr>
          <p:cNvPr id="228" name="TextShape 2"/>
          <p:cNvSpPr txBox="1"/>
          <p:nvPr/>
        </p:nvSpPr>
        <p:spPr>
          <a:xfrm>
            <a:off x="838080" y="1825560"/>
            <a:ext cx="5181120" cy="4798264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Os verbos de ligação mais comuns são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ser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estar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ficar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parecer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permanecer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quando estabelecem relação entre sujeito e predicativo.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 predicado composto por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verbo de ligação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+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predicativo do sujeito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é classificado como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predicado nominal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Os adjetivos ou palavras com função adjetiva podem exercer diferentes funções sintáticas, tais como predicativo do sujeito ou adjunto adnominal.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29" name="TextShape 3"/>
          <p:cNvSpPr txBox="1"/>
          <p:nvPr/>
        </p:nvSpPr>
        <p:spPr>
          <a:xfrm>
            <a:off x="6172200" y="1825560"/>
            <a:ext cx="5181120" cy="333684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endParaRPr lang="pt-BR" sz="2800" b="0" strike="noStrike" spc="-1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30" name="Imagem 5"/>
          <p:cNvPicPr/>
          <p:nvPr/>
        </p:nvPicPr>
        <p:blipFill>
          <a:blip r:embed="rId2"/>
          <a:stretch/>
        </p:blipFill>
        <p:spPr>
          <a:xfrm>
            <a:off x="5961514" y="1975811"/>
            <a:ext cx="6230486" cy="4376484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2" name="Imagem 4"/>
          <p:cNvPicPr/>
          <p:nvPr/>
        </p:nvPicPr>
        <p:blipFill>
          <a:blip r:embed="rId2"/>
          <a:stretch/>
        </p:blipFill>
        <p:spPr>
          <a:xfrm>
            <a:off x="5079633" y="1781757"/>
            <a:ext cx="6764367" cy="4586701"/>
          </a:xfrm>
          <a:prstGeom prst="rect">
            <a:avLst/>
          </a:prstGeom>
          <a:ln>
            <a:noFill/>
          </a:ln>
        </p:spPr>
      </p:pic>
      <p:sp>
        <p:nvSpPr>
          <p:cNvPr id="233" name="CustomShape 2"/>
          <p:cNvSpPr/>
          <p:nvPr/>
        </p:nvSpPr>
        <p:spPr>
          <a:xfrm flipV="1">
            <a:off x="0" y="-720"/>
            <a:ext cx="7539480" cy="6857640"/>
          </a:xfrm>
          <a:custGeom>
            <a:avLst/>
            <a:gdLst/>
            <a:ahLst/>
            <a:cxnLst/>
            <a:rect l="l" t="t" r="r" b="b"/>
            <a:pathLst>
              <a:path w="7539895" h="6858000">
                <a:moveTo>
                  <a:pt x="753989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436374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4" name="CustomShape 3"/>
          <p:cNvSpPr/>
          <p:nvPr/>
        </p:nvSpPr>
        <p:spPr>
          <a:xfrm flipV="1">
            <a:off x="0" y="-720"/>
            <a:ext cx="7092720" cy="6857640"/>
          </a:xfrm>
          <a:custGeom>
            <a:avLst/>
            <a:gdLst/>
            <a:ahLst/>
            <a:cxnLst/>
            <a:rect l="l" t="t" r="r" b="b"/>
            <a:pathLst>
              <a:path w="7092985" h="6858000">
                <a:moveTo>
                  <a:pt x="7092985" y="6858000"/>
                </a:moveTo>
                <a:lnTo>
                  <a:pt x="0" y="6858000"/>
                </a:lnTo>
                <a:lnTo>
                  <a:pt x="0" y="0"/>
                </a:lnTo>
                <a:lnTo>
                  <a:pt x="3916831" y="0"/>
                </a:lnTo>
                <a:close/>
              </a:path>
            </a:pathLst>
          </a:cu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35" name="TextShape 4"/>
          <p:cNvSpPr txBox="1"/>
          <p:nvPr/>
        </p:nvSpPr>
        <p:spPr>
          <a:xfrm>
            <a:off x="838079" y="206270"/>
            <a:ext cx="10502905" cy="132516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Oração subordinada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s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ubstantiva </a:t>
            </a:r>
            <a:r>
              <a:rPr lang="pt-BR" sz="4400" b="1" spc="-1" dirty="0">
                <a:solidFill>
                  <a:srgbClr val="FFFFFF"/>
                </a:solidFill>
                <a:latin typeface="Calibri"/>
                <a:cs typeface="Calibri"/>
              </a:rPr>
              <a:t>p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redicativa 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36" name="TextShape 5"/>
          <p:cNvSpPr txBox="1"/>
          <p:nvPr/>
        </p:nvSpPr>
        <p:spPr>
          <a:xfrm>
            <a:off x="838080" y="1825560"/>
            <a:ext cx="4127760" cy="3859200"/>
          </a:xfrm>
          <a:prstGeom prst="rect">
            <a:avLst/>
          </a:prstGeom>
          <a:noFill/>
          <a:ln>
            <a:noFill/>
          </a:ln>
        </p:spPr>
        <p:txBody>
          <a:bodyPr>
            <a:norm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A função de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predicativo 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pode ser exercida por uma palavra, uma expressão ou uma oração.</a:t>
            </a: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Nesse caso, a oração será classificada como </a:t>
            </a:r>
            <a:r>
              <a:rPr lang="pt-BR" sz="2600" b="1" strike="noStrike" spc="-1" dirty="0">
                <a:solidFill>
                  <a:srgbClr val="000000"/>
                </a:solidFill>
                <a:latin typeface="RobotoBR"/>
              </a:rPr>
              <a:t>subordinada substantiva predicativa</a:t>
            </a:r>
            <a:r>
              <a:rPr lang="pt-BR" sz="2600" b="0" strike="noStrike" spc="-1" dirty="0">
                <a:solidFill>
                  <a:srgbClr val="000000"/>
                </a:solidFill>
                <a:latin typeface="RobotoBR"/>
              </a:rPr>
              <a:t>.</a:t>
            </a:r>
            <a:endParaRPr lang="pt-BR" sz="26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7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CustomShape 1"/>
          <p:cNvSpPr/>
          <p:nvPr/>
        </p:nvSpPr>
        <p:spPr>
          <a:xfrm>
            <a:off x="0" y="1658269"/>
            <a:ext cx="4654080" cy="519937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238" name="TextShape 2"/>
          <p:cNvSpPr txBox="1"/>
          <p:nvPr/>
        </p:nvSpPr>
        <p:spPr>
          <a:xfrm>
            <a:off x="0" y="282256"/>
            <a:ext cx="12192000" cy="1358369"/>
          </a:xfrm>
          <a:prstGeom prst="rect">
            <a:avLst/>
          </a:prstGeom>
          <a:solidFill>
            <a:srgbClr val="ED7D31"/>
          </a:solidFill>
          <a:ln w="19080">
            <a:solidFill>
              <a:srgbClr val="ED7D31"/>
            </a:solidFill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Oração subordinada </a:t>
            </a:r>
            <a:r>
              <a:rPr lang="pt-BR" sz="4400" b="1" spc="-1" dirty="0">
                <a:solidFill>
                  <a:schemeClr val="bg1"/>
                </a:solidFill>
                <a:latin typeface="Calibri"/>
                <a:cs typeface="Calibri"/>
              </a:rPr>
              <a:t>s</a:t>
            </a: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ubstantiva </a:t>
            </a:r>
            <a:r>
              <a:rPr lang="pt-BR" sz="4400" b="1" spc="-1" dirty="0">
                <a:solidFill>
                  <a:schemeClr val="bg1"/>
                </a:solidFill>
                <a:latin typeface="Calibri"/>
                <a:cs typeface="Calibri"/>
              </a:rPr>
              <a:t>a</a:t>
            </a: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positiva 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239" name="TextShape 3"/>
          <p:cNvSpPr txBox="1"/>
          <p:nvPr/>
        </p:nvSpPr>
        <p:spPr>
          <a:xfrm>
            <a:off x="282203" y="2116939"/>
            <a:ext cx="4233026" cy="4376381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FFFFFF"/>
                </a:solidFill>
                <a:latin typeface="RobotoBR"/>
              </a:rPr>
              <a:t>A função sintática de </a:t>
            </a:r>
            <a:r>
              <a:rPr lang="pt-BR" sz="2400" b="1" strike="noStrike" spc="-1" dirty="0">
                <a:solidFill>
                  <a:srgbClr val="FFFFFF"/>
                </a:solidFill>
                <a:latin typeface="RobotoBR"/>
              </a:rPr>
              <a:t>aposto</a:t>
            </a:r>
            <a:r>
              <a:rPr lang="pt-BR" sz="2400" b="0" strike="noStrike" spc="-1" dirty="0">
                <a:solidFill>
                  <a:srgbClr val="FFFFFF"/>
                </a:solidFill>
                <a:latin typeface="RobotoBR"/>
              </a:rPr>
              <a:t>, termo ou expressão utilizada para explicar um nome anterior, pode ser exercida por uma oração.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FFFFFF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FFFFFF"/>
                </a:solidFill>
                <a:latin typeface="RobotoBR"/>
              </a:rPr>
              <a:t>Nesse caso, teremos uma </a:t>
            </a:r>
            <a:r>
              <a:rPr lang="pt-BR" sz="2400" b="1" strike="noStrike" spc="-1" dirty="0">
                <a:solidFill>
                  <a:srgbClr val="FFFFFF"/>
                </a:solidFill>
                <a:latin typeface="RobotoBR"/>
              </a:rPr>
              <a:t>oração subordinada substantiva apositiva</a:t>
            </a:r>
            <a:r>
              <a:rPr lang="pt-BR" sz="2400" b="0" strike="noStrike" spc="-1" dirty="0">
                <a:solidFill>
                  <a:srgbClr val="FFFFFF"/>
                </a:solidFill>
                <a:latin typeface="RobotoBR"/>
              </a:rPr>
              <a:t>, que atua como aposto da oração principal.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240" name="Imagem 5"/>
          <p:cNvPicPr/>
          <p:nvPr/>
        </p:nvPicPr>
        <p:blipFill>
          <a:blip r:embed="rId2"/>
          <a:stretch/>
        </p:blipFill>
        <p:spPr>
          <a:xfrm>
            <a:off x="4870800" y="2910266"/>
            <a:ext cx="7135920" cy="2813040"/>
          </a:xfrm>
          <a:prstGeom prst="rect">
            <a:avLst/>
          </a:prstGeom>
          <a:ln>
            <a:noFill/>
          </a:ln>
        </p:spPr>
      </p:pic>
      <p:pic>
        <p:nvPicPr>
          <p:cNvPr id="6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CustomShape 1"/>
          <p:cNvSpPr/>
          <p:nvPr/>
        </p:nvSpPr>
        <p:spPr>
          <a:xfrm>
            <a:off x="321480" y="320040"/>
            <a:ext cx="11548440" cy="6217560"/>
          </a:xfrm>
          <a:prstGeom prst="rect">
            <a:avLst/>
          </a:prstGeom>
          <a:solidFill>
            <a:schemeClr val="tx1">
              <a:alpha val="8000"/>
            </a:schemeClr>
          </a:solidFill>
          <a:ln w="1270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2" name="TextShape 2"/>
          <p:cNvSpPr txBox="1"/>
          <p:nvPr/>
        </p:nvSpPr>
        <p:spPr>
          <a:xfrm>
            <a:off x="838080" y="963720"/>
            <a:ext cx="3494160" cy="492984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Coesão textual</a:t>
            </a:r>
            <a:endParaRPr lang="pt-BR" sz="4400" b="0" strike="noStrike" spc="-1" dirty="0">
              <a:solidFill>
                <a:srgbClr val="FFFFFF"/>
              </a:solidFill>
              <a:latin typeface="Calibri"/>
              <a:cs typeface="Calibri"/>
            </a:endParaRPr>
          </a:p>
        </p:txBody>
      </p:sp>
      <p:sp>
        <p:nvSpPr>
          <p:cNvPr id="243" name="Line 3"/>
          <p:cNvSpPr/>
          <p:nvPr/>
        </p:nvSpPr>
        <p:spPr>
          <a:xfrm>
            <a:off x="4654080" y="2057400"/>
            <a:ext cx="360" cy="2743200"/>
          </a:xfrm>
          <a:prstGeom prst="line">
            <a:avLst/>
          </a:prstGeom>
          <a:ln w="1908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44" name="TextShape 4"/>
          <p:cNvSpPr txBox="1"/>
          <p:nvPr/>
        </p:nvSpPr>
        <p:spPr>
          <a:xfrm>
            <a:off x="5011195" y="584657"/>
            <a:ext cx="6700180" cy="6083701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Nos textos de predominância narrativa, o autor faz escolhas de recursos linguísticos para o texto progredir, contribuindo para a coesão textual, que consiste na articulação, no encadeamento e na organização da sequência dos diferentes segmentos do texto, sejam eles palavras, orações, períodos ou até parágrafos ou blocos de parágrafos.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 O uso de recorrência de termos — ou seja, da repetição de um referente — é um dos modos de fazer avançar um texto. Essa repetição pode ter função argumentativa, estilística.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Constitui uma estratégia que contribui para garantir a coesão sequencial, ou seja, é um modo de o produtor do texto dar prosseguimento à narrativa.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6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-2731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Imagem 4"/>
          <p:cNvPicPr/>
          <p:nvPr/>
        </p:nvPicPr>
        <p:blipFill>
          <a:blip r:embed="rId2"/>
          <a:stretch/>
        </p:blipFill>
        <p:spPr>
          <a:xfrm>
            <a:off x="3545159" y="1069222"/>
            <a:ext cx="8342591" cy="3570402"/>
          </a:xfrm>
          <a:prstGeom prst="rect">
            <a:avLst/>
          </a:prstGeom>
          <a:ln>
            <a:noFill/>
          </a:ln>
        </p:spPr>
      </p:pic>
      <p:sp>
        <p:nvSpPr>
          <p:cNvPr id="247" name="TextShape 2"/>
          <p:cNvSpPr txBox="1"/>
          <p:nvPr/>
        </p:nvSpPr>
        <p:spPr>
          <a:xfrm>
            <a:off x="899519" y="4584271"/>
            <a:ext cx="10900044" cy="2139120"/>
          </a:xfrm>
          <a:prstGeom prst="rect">
            <a:avLst/>
          </a:prstGeom>
          <a:noFill/>
          <a:ln>
            <a:noFill/>
          </a:ln>
        </p:spPr>
        <p:txBody>
          <a:bodyPr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Os verbos usados nos exemplos marcam claramente dois modos de dizer e as vozes que aparecem com funções específicas. Tempos verbais diferentes foram usados e situam informações com objetivos diversos no roteiro.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Observe que usar tempos verbais diferentes é um modo de informar o leitor de que vai ocorrer uma mudança de atitude comunicativa no texto.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>
              <a:lnSpc>
                <a:spcPct val="90000"/>
              </a:lnSpc>
              <a:spcBef>
                <a:spcPts val="1001"/>
              </a:spcBef>
            </a:pP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9" name="TextShape 4"/>
          <p:cNvSpPr txBox="1"/>
          <p:nvPr/>
        </p:nvSpPr>
        <p:spPr>
          <a:xfrm>
            <a:off x="694440" y="1487160"/>
            <a:ext cx="2742840" cy="2742840"/>
          </a:xfrm>
          <a:prstGeom prst="rect">
            <a:avLst/>
          </a:prstGeom>
          <a:solidFill>
            <a:srgbClr val="000000"/>
          </a:solidFill>
          <a:ln w="174600">
            <a:noFill/>
            <a:round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Coesão</a:t>
            </a:r>
            <a:r>
              <a:rPr lang="pt-BR" sz="4400" b="0" strike="noStrike" spc="-1" dirty="0">
                <a:solidFill>
                  <a:srgbClr val="FFFFFF"/>
                </a:solidFill>
                <a:latin typeface="Calibri"/>
                <a:cs typeface="Calibri"/>
              </a:rPr>
              <a:t> </a:t>
            </a:r>
            <a:r>
              <a:rPr lang="pt-BR" sz="4400" b="1" strike="noStrike" spc="-1" dirty="0">
                <a:solidFill>
                  <a:srgbClr val="FFFFFF"/>
                </a:solidFill>
                <a:latin typeface="Calibri"/>
                <a:cs typeface="Calibri"/>
              </a:rPr>
              <a:t>textua</a:t>
            </a:r>
            <a:r>
              <a:rPr lang="pt-BR" sz="4000" b="1" strike="noStrike" spc="-1" dirty="0">
                <a:solidFill>
                  <a:srgbClr val="FFFFFF"/>
                </a:solidFill>
                <a:latin typeface="RobotoBR"/>
              </a:rPr>
              <a:t>l</a:t>
            </a:r>
            <a:endParaRPr lang="pt-BR" sz="4000" b="1" strike="noStrike" spc="-1" dirty="0">
              <a:solidFill>
                <a:srgbClr val="FFFFFF"/>
              </a:solidFill>
              <a:latin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CustomShape 1"/>
          <p:cNvSpPr/>
          <p:nvPr/>
        </p:nvSpPr>
        <p:spPr>
          <a:xfrm>
            <a:off x="-28560" y="0"/>
            <a:ext cx="12220560" cy="68576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51" name="TextShape 2"/>
          <p:cNvSpPr txBox="1"/>
          <p:nvPr/>
        </p:nvSpPr>
        <p:spPr>
          <a:xfrm>
            <a:off x="846604" y="510478"/>
            <a:ext cx="11345396" cy="13251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Novela literária</a:t>
            </a:r>
            <a:endParaRPr lang="pt-BR" sz="4400" b="0" strike="noStrike" spc="-1" dirty="0">
              <a:solidFill>
                <a:srgbClr val="FFFFFF"/>
              </a:solidFill>
              <a:latin typeface="Calibri"/>
            </a:endParaRPr>
          </a:p>
        </p:txBody>
      </p:sp>
      <p:sp>
        <p:nvSpPr>
          <p:cNvPr id="252" name="CustomShape 3"/>
          <p:cNvSpPr/>
          <p:nvPr/>
        </p:nvSpPr>
        <p:spPr>
          <a:xfrm>
            <a:off x="0" y="0"/>
            <a:ext cx="914040" cy="6857640"/>
          </a:xfrm>
          <a:prstGeom prst="rect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grpSp>
        <p:nvGrpSpPr>
          <p:cNvPr id="254" name="Group 5"/>
          <p:cNvGrpSpPr/>
          <p:nvPr/>
        </p:nvGrpSpPr>
        <p:grpSpPr>
          <a:xfrm>
            <a:off x="1606320" y="1844276"/>
            <a:ext cx="10246156" cy="4614844"/>
            <a:chOff x="1606320" y="1844276"/>
            <a:chExt cx="9169200" cy="4614844"/>
          </a:xfrm>
        </p:grpSpPr>
        <p:sp>
          <p:nvSpPr>
            <p:cNvPr id="255" name="CustomShape 6"/>
            <p:cNvSpPr/>
            <p:nvPr/>
          </p:nvSpPr>
          <p:spPr>
            <a:xfrm>
              <a:off x="1606320" y="2358000"/>
              <a:ext cx="1210680" cy="1210680"/>
            </a:xfrm>
            <a:prstGeom prst="ellipse">
              <a:avLst/>
            </a:prstGeom>
            <a:solidFill>
              <a:schemeClr val="accent2"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6" name="CustomShape 7"/>
            <p:cNvSpPr/>
            <p:nvPr/>
          </p:nvSpPr>
          <p:spPr>
            <a:xfrm>
              <a:off x="1860480" y="2612520"/>
              <a:ext cx="702000" cy="702000"/>
            </a:xfrm>
            <a:prstGeom prst="rect">
              <a:avLst/>
            </a:prstGeom>
            <a:blipFill rotWithShape="0">
              <a:blip r:embed="rId2"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7" name="CustomShape 8"/>
            <p:cNvSpPr/>
            <p:nvPr/>
          </p:nvSpPr>
          <p:spPr>
            <a:xfrm>
              <a:off x="2910205" y="1844276"/>
              <a:ext cx="3073347" cy="2795348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/>
            <a:lstStyle/>
            <a:p>
              <a:pPr>
                <a:lnSpc>
                  <a:spcPct val="9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Na </a:t>
              </a:r>
              <a:r>
                <a:rPr lang="pt-BR" sz="2000" b="1" strike="noStrike" spc="-1" dirty="0">
                  <a:solidFill>
                    <a:srgbClr val="000000"/>
                  </a:solidFill>
                  <a:latin typeface="RobotoBR"/>
                </a:rPr>
                <a:t>novela literária</a:t>
              </a: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, ao analisar o desenrolar do texto, é possível percorrer, em um curto episódio dentro da novela, a situação inicial, o conflito vivido pela personagem, a solução e o desfecho da cena.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258" name="CustomShape 9"/>
            <p:cNvSpPr/>
            <p:nvPr/>
          </p:nvSpPr>
          <p:spPr>
            <a:xfrm>
              <a:off x="6428520" y="2358000"/>
              <a:ext cx="1210680" cy="1210680"/>
            </a:xfrm>
            <a:prstGeom prst="ellipse">
              <a:avLst/>
            </a:prstGeom>
            <a:solidFill>
              <a:schemeClr val="accent3"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59" name="CustomShape 10"/>
            <p:cNvSpPr/>
            <p:nvPr/>
          </p:nvSpPr>
          <p:spPr>
            <a:xfrm>
              <a:off x="6683040" y="2612520"/>
              <a:ext cx="702000" cy="702000"/>
            </a:xfrm>
            <a:prstGeom prst="rect">
              <a:avLst/>
            </a:prstGeom>
            <a:blipFill rotWithShape="0">
              <a:blip r:embed="rId3"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0" name="CustomShape 11"/>
            <p:cNvSpPr/>
            <p:nvPr/>
          </p:nvSpPr>
          <p:spPr>
            <a:xfrm>
              <a:off x="7876800" y="2194944"/>
              <a:ext cx="2898720" cy="2383920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/>
            <a:lstStyle/>
            <a:p>
              <a:pPr>
                <a:lnSpc>
                  <a:spcPct val="9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Nas novelas, ainda que os episódios vividos pelas personagens estejam geralmente ligados, formando um todo, há vários enredos dentro da narrativa e uma tendência de que se admita certa independência entre eles</a:t>
              </a:r>
              <a:r>
                <a:rPr lang="pt-BR" sz="1800" b="0" strike="noStrike" spc="-1" dirty="0">
                  <a:solidFill>
                    <a:srgbClr val="000000"/>
                  </a:solidFill>
                  <a:latin typeface="RobotoBR"/>
                </a:rPr>
                <a:t>.</a:t>
              </a:r>
              <a:endParaRPr lang="pt-BR" sz="1800" b="0" strike="noStrike" spc="-1" dirty="0">
                <a:latin typeface="Arial"/>
              </a:endParaRPr>
            </a:p>
          </p:txBody>
        </p:sp>
        <p:sp>
          <p:nvSpPr>
            <p:cNvPr id="261" name="CustomShape 12"/>
            <p:cNvSpPr/>
            <p:nvPr/>
          </p:nvSpPr>
          <p:spPr>
            <a:xfrm>
              <a:off x="1606320" y="5248440"/>
              <a:ext cx="1210680" cy="1210680"/>
            </a:xfrm>
            <a:prstGeom prst="ellipse">
              <a:avLst/>
            </a:prstGeom>
            <a:solidFill>
              <a:schemeClr val="accent4">
                <a:hueOff val="0"/>
                <a:satOff val="0"/>
                <a:lumOff val="0"/>
                <a:alphaOff val="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2" name="CustomShape 13"/>
            <p:cNvSpPr/>
            <p:nvPr/>
          </p:nvSpPr>
          <p:spPr>
            <a:xfrm>
              <a:off x="1860480" y="5502960"/>
              <a:ext cx="702000" cy="702000"/>
            </a:xfrm>
            <a:prstGeom prst="rect">
              <a:avLst/>
            </a:prstGeom>
            <a:blipFill rotWithShape="0">
              <a:blip r:embed="rId4"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3" name="CustomShape 14"/>
            <p:cNvSpPr/>
            <p:nvPr/>
          </p:nvSpPr>
          <p:spPr>
            <a:xfrm>
              <a:off x="3041284" y="4864323"/>
              <a:ext cx="2854080" cy="1555527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/>
            <a:lstStyle/>
            <a:p>
              <a:pPr>
                <a:lnSpc>
                  <a:spcPct val="9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A novela é um gênero menos extenso do que o romance e um pouco mais longo do que um conto.</a:t>
              </a:r>
              <a:endParaRPr lang="pt-BR" sz="2000" b="0" strike="noStrike" spc="-1" dirty="0">
                <a:latin typeface="Arial"/>
              </a:endParaRPr>
            </a:p>
          </p:txBody>
        </p:sp>
        <p:sp>
          <p:nvSpPr>
            <p:cNvPr id="264" name="CustomShape 15"/>
            <p:cNvSpPr/>
            <p:nvPr/>
          </p:nvSpPr>
          <p:spPr>
            <a:xfrm>
              <a:off x="6428520" y="5248440"/>
              <a:ext cx="1210680" cy="121068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5" name="CustomShape 16"/>
            <p:cNvSpPr/>
            <p:nvPr/>
          </p:nvSpPr>
          <p:spPr>
            <a:xfrm>
              <a:off x="6683040" y="5502960"/>
              <a:ext cx="702000" cy="702000"/>
            </a:xfrm>
            <a:prstGeom prst="rect">
              <a:avLst/>
            </a:prstGeom>
            <a:blipFill rotWithShape="0">
              <a:blip r:embed="rId5"/>
              <a:stretch>
                <a:fillRect/>
              </a:stretch>
            </a:blipFill>
            <a:ln>
              <a:noFill/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</p:sp>
        <p:sp>
          <p:nvSpPr>
            <p:cNvPr id="266" name="CustomShape 17"/>
            <p:cNvSpPr/>
            <p:nvPr/>
          </p:nvSpPr>
          <p:spPr>
            <a:xfrm>
              <a:off x="7881483" y="5346056"/>
              <a:ext cx="2854080" cy="909602"/>
            </a:xfrm>
            <a:prstGeom prst="rect">
              <a:avLst/>
            </a:prstGeom>
            <a:noFill/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0" tIns="0" rIns="0" bIns="0" anchor="ctr"/>
            <a:lstStyle/>
            <a:p>
              <a:pPr>
                <a:lnSpc>
                  <a:spcPct val="90000"/>
                </a:lnSpc>
                <a:spcAft>
                  <a:spcPts val="629"/>
                </a:spcAft>
              </a:pPr>
              <a:r>
                <a:rPr lang="pt-BR" sz="2000" b="0" strike="noStrike" spc="-1" dirty="0">
                  <a:solidFill>
                    <a:srgbClr val="000000"/>
                  </a:solidFill>
                  <a:latin typeface="RobotoBR"/>
                </a:rPr>
                <a:t>Quanto à organização, pode ou não ser subdividida em capítulos.</a:t>
              </a:r>
              <a:endParaRPr lang="pt-BR" sz="2000" b="0" strike="noStrike" spc="-1" dirty="0">
                <a:latin typeface="Arial"/>
              </a:endParaRPr>
            </a:p>
          </p:txBody>
        </p:sp>
      </p:grpSp>
      <p:grpSp>
        <p:nvGrpSpPr>
          <p:cNvPr id="267" name="Group 18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sp>
        <p:nvSpPr>
          <p:cNvPr id="268" name="CustomShape 19"/>
          <p:cNvSpPr/>
          <p:nvPr/>
        </p:nvSpPr>
        <p:spPr>
          <a:xfrm>
            <a:off x="0" y="0"/>
            <a:ext cx="914040" cy="6857640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pic>
        <p:nvPicPr>
          <p:cNvPr id="20" name="Google Shape;67;p15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CustomShape 1"/>
          <p:cNvSpPr/>
          <p:nvPr/>
        </p:nvSpPr>
        <p:spPr>
          <a:xfrm>
            <a:off x="484200" y="735495"/>
            <a:ext cx="4380480" cy="5891760"/>
          </a:xfrm>
          <a:custGeom>
            <a:avLst/>
            <a:gdLst/>
            <a:ahLst/>
            <a:cxnLst/>
            <a:rect l="l" t="t" r="r" b="b"/>
            <a:pathLst>
              <a:path w="4381009" h="5892104">
                <a:moveTo>
                  <a:pt x="0" y="0"/>
                </a:moveTo>
                <a:lnTo>
                  <a:pt x="4157628" y="0"/>
                </a:lnTo>
                <a:lnTo>
                  <a:pt x="4169302" y="68659"/>
                </a:lnTo>
                <a:lnTo>
                  <a:pt x="4191571" y="205472"/>
                </a:lnTo>
                <a:lnTo>
                  <a:pt x="4213368" y="342890"/>
                </a:lnTo>
                <a:lnTo>
                  <a:pt x="4232030" y="480913"/>
                </a:lnTo>
                <a:lnTo>
                  <a:pt x="4250848" y="618332"/>
                </a:lnTo>
                <a:lnTo>
                  <a:pt x="4268412" y="756355"/>
                </a:lnTo>
                <a:lnTo>
                  <a:pt x="4283467" y="892563"/>
                </a:lnTo>
                <a:lnTo>
                  <a:pt x="4297737" y="1030587"/>
                </a:lnTo>
                <a:lnTo>
                  <a:pt x="4310754" y="1168005"/>
                </a:lnTo>
                <a:lnTo>
                  <a:pt x="4322045" y="1303002"/>
                </a:lnTo>
                <a:lnTo>
                  <a:pt x="4333336" y="1439815"/>
                </a:lnTo>
                <a:lnTo>
                  <a:pt x="4342745" y="1574812"/>
                </a:lnTo>
                <a:lnTo>
                  <a:pt x="4350115" y="1709808"/>
                </a:lnTo>
                <a:lnTo>
                  <a:pt x="4357799" y="1844200"/>
                </a:lnTo>
                <a:lnTo>
                  <a:pt x="4364229" y="1977381"/>
                </a:lnTo>
                <a:lnTo>
                  <a:pt x="4368777" y="2109351"/>
                </a:lnTo>
                <a:lnTo>
                  <a:pt x="4372697" y="2241321"/>
                </a:lnTo>
                <a:lnTo>
                  <a:pt x="4376461" y="2372080"/>
                </a:lnTo>
                <a:lnTo>
                  <a:pt x="4378186" y="2501023"/>
                </a:lnTo>
                <a:lnTo>
                  <a:pt x="4380068" y="2629966"/>
                </a:lnTo>
                <a:lnTo>
                  <a:pt x="4381009" y="2757093"/>
                </a:lnTo>
                <a:lnTo>
                  <a:pt x="4380068" y="2883010"/>
                </a:lnTo>
                <a:lnTo>
                  <a:pt x="4380068" y="3007715"/>
                </a:lnTo>
                <a:lnTo>
                  <a:pt x="4378186" y="3131210"/>
                </a:lnTo>
                <a:lnTo>
                  <a:pt x="4375363" y="3252283"/>
                </a:lnTo>
                <a:lnTo>
                  <a:pt x="4372697" y="3372146"/>
                </a:lnTo>
                <a:lnTo>
                  <a:pt x="4369718" y="3489587"/>
                </a:lnTo>
                <a:lnTo>
                  <a:pt x="4365170" y="3606423"/>
                </a:lnTo>
                <a:lnTo>
                  <a:pt x="4360309" y="3721443"/>
                </a:lnTo>
                <a:lnTo>
                  <a:pt x="4355918" y="3834041"/>
                </a:lnTo>
                <a:lnTo>
                  <a:pt x="4343529" y="4053789"/>
                </a:lnTo>
                <a:lnTo>
                  <a:pt x="4330356" y="4264457"/>
                </a:lnTo>
                <a:lnTo>
                  <a:pt x="4316556" y="4466650"/>
                </a:lnTo>
                <a:lnTo>
                  <a:pt x="4301344" y="4657946"/>
                </a:lnTo>
                <a:lnTo>
                  <a:pt x="4285506" y="4840767"/>
                </a:lnTo>
                <a:lnTo>
                  <a:pt x="4268412" y="5010269"/>
                </a:lnTo>
                <a:lnTo>
                  <a:pt x="4251633" y="5169481"/>
                </a:lnTo>
                <a:lnTo>
                  <a:pt x="4234853" y="5315980"/>
                </a:lnTo>
                <a:lnTo>
                  <a:pt x="4219014" y="5450371"/>
                </a:lnTo>
                <a:lnTo>
                  <a:pt x="4203959" y="5569628"/>
                </a:lnTo>
                <a:lnTo>
                  <a:pt x="4189689" y="5677384"/>
                </a:lnTo>
                <a:lnTo>
                  <a:pt x="4177770" y="5768189"/>
                </a:lnTo>
                <a:lnTo>
                  <a:pt x="4166479" y="5844465"/>
                </a:lnTo>
                <a:lnTo>
                  <a:pt x="4159132" y="5892104"/>
                </a:lnTo>
                <a:lnTo>
                  <a:pt x="0" y="5892104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0" name="TextShape 2"/>
          <p:cNvSpPr txBox="1"/>
          <p:nvPr/>
        </p:nvSpPr>
        <p:spPr>
          <a:xfrm>
            <a:off x="862920" y="1011960"/>
            <a:ext cx="3415680" cy="4795200"/>
          </a:xfrm>
          <a:prstGeom prst="rect">
            <a:avLst/>
          </a:prstGeom>
          <a:solidFill>
            <a:srgbClr val="ED7D31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rgbClr val="FFFFFF"/>
                </a:solidFill>
                <a:latin typeface="RobotoBR"/>
              </a:rPr>
              <a:t>Romance</a:t>
            </a:r>
            <a:endParaRPr lang="pt-BR" sz="4400" b="0" strike="noStrike" spc="-1" dirty="0">
              <a:solidFill>
                <a:srgbClr val="FFFFFF"/>
              </a:solidFill>
              <a:latin typeface="Calibri"/>
            </a:endParaRPr>
          </a:p>
        </p:txBody>
      </p:sp>
      <p:grpSp>
        <p:nvGrpSpPr>
          <p:cNvPr id="271" name="Group 3"/>
          <p:cNvGrpSpPr/>
          <p:nvPr/>
        </p:nvGrpSpPr>
        <p:grpSpPr>
          <a:xfrm>
            <a:off x="5050440" y="746655"/>
            <a:ext cx="6657120" cy="5869440"/>
            <a:chOff x="5050440" y="482040"/>
            <a:chExt cx="6657120" cy="5869440"/>
          </a:xfrm>
        </p:grpSpPr>
        <p:sp>
          <p:nvSpPr>
            <p:cNvPr id="272" name="CustomShape 4"/>
            <p:cNvSpPr/>
            <p:nvPr/>
          </p:nvSpPr>
          <p:spPr>
            <a:xfrm>
              <a:off x="5050440" y="482040"/>
              <a:ext cx="6657120" cy="1908360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40000"/>
                <a:lumOff val="6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8640" tIns="188640" rIns="95400" bIns="188640" anchor="ctr"/>
            <a:lstStyle/>
            <a:p>
              <a:pPr>
                <a:lnSpc>
                  <a:spcPct val="90000"/>
                </a:lnSpc>
                <a:spcAft>
                  <a:spcPts val="876"/>
                </a:spcAft>
              </a:pPr>
              <a:r>
                <a:rPr lang="pt-BR" sz="2500" b="0" strike="noStrike" spc="-1" dirty="0">
                  <a:latin typeface="RobotoBR"/>
                </a:rPr>
                <a:t>O </a:t>
              </a:r>
              <a:r>
                <a:rPr lang="pt-BR" sz="2500" b="1" strike="noStrike" spc="-1" dirty="0">
                  <a:latin typeface="RobotoBR"/>
                </a:rPr>
                <a:t>romance </a:t>
              </a:r>
              <a:r>
                <a:rPr lang="pt-BR" sz="2500" b="0" strike="noStrike" spc="-1" dirty="0">
                  <a:latin typeface="RobotoBR"/>
                </a:rPr>
                <a:t>é uma narrativa em prosa, ficcional.</a:t>
              </a:r>
              <a:endParaRPr lang="pt-BR" sz="2500" b="0" strike="noStrike" spc="-1" dirty="0">
                <a:latin typeface="Arial"/>
              </a:endParaRPr>
            </a:p>
          </p:txBody>
        </p:sp>
        <p:sp>
          <p:nvSpPr>
            <p:cNvPr id="273" name="CustomShape 5"/>
            <p:cNvSpPr/>
            <p:nvPr/>
          </p:nvSpPr>
          <p:spPr>
            <a:xfrm>
              <a:off x="5050440" y="2462760"/>
              <a:ext cx="6657120" cy="1908360"/>
            </a:xfrm>
            <a:prstGeom prst="roundRect">
              <a:avLst>
                <a:gd name="adj" fmla="val 16667"/>
              </a:avLst>
            </a:prstGeom>
            <a:solidFill>
              <a:schemeClr val="accent3">
                <a:lumMod val="20000"/>
                <a:lumOff val="8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8640" tIns="188640" rIns="95400" bIns="188640" anchor="ctr"/>
            <a:lstStyle/>
            <a:p>
              <a:pPr>
                <a:lnSpc>
                  <a:spcPct val="90000"/>
                </a:lnSpc>
                <a:spcAft>
                  <a:spcPts val="876"/>
                </a:spcAft>
              </a:pPr>
              <a:r>
                <a:rPr lang="pt-BR" sz="2500" b="0" strike="noStrike" spc="-1" dirty="0">
                  <a:solidFill>
                    <a:srgbClr val="000000"/>
                  </a:solidFill>
                  <a:latin typeface="RobotoBR"/>
                </a:rPr>
                <a:t>Apresenta os elementos básicos da narrativa, como tempo, espaço e personagens, que vivem, no decorrer do enredo, uma série de conflitos.</a:t>
              </a:r>
              <a:endParaRPr lang="pt-BR" sz="25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74" name="CustomShape 6"/>
            <p:cNvSpPr/>
            <p:nvPr/>
          </p:nvSpPr>
          <p:spPr>
            <a:xfrm>
              <a:off x="5050440" y="4443120"/>
              <a:ext cx="6657120" cy="1908360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88640" tIns="188640" rIns="95400" bIns="188640" anchor="ctr"/>
            <a:lstStyle/>
            <a:p>
              <a:pPr>
                <a:lnSpc>
                  <a:spcPct val="90000"/>
                </a:lnSpc>
                <a:spcAft>
                  <a:spcPts val="876"/>
                </a:spcAft>
              </a:pPr>
              <a:r>
                <a:rPr lang="pt-BR" sz="2500" b="0" strike="noStrike" spc="-1" dirty="0">
                  <a:solidFill>
                    <a:srgbClr val="000000"/>
                  </a:solidFill>
                  <a:latin typeface="RobotoBR"/>
                </a:rPr>
                <a:t>Trata-se de um gênero textual extenso em relação ao conto e, quanto à organização, é geralmente dividido em capítulos.</a:t>
              </a:r>
              <a:endParaRPr lang="pt-BR" sz="25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75" name="Group 7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9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CustomShape 1"/>
          <p:cNvSpPr/>
          <p:nvPr/>
        </p:nvSpPr>
        <p:spPr>
          <a:xfrm>
            <a:off x="321480" y="320040"/>
            <a:ext cx="11548440" cy="6217560"/>
          </a:xfrm>
          <a:prstGeom prst="rect">
            <a:avLst/>
          </a:prstGeom>
          <a:solidFill>
            <a:schemeClr val="tx1">
              <a:alpha val="8000"/>
            </a:schemeClr>
          </a:solidFill>
          <a:ln w="12708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/>
        </p:style>
      </p:sp>
      <p:sp>
        <p:nvSpPr>
          <p:cNvPr id="277" name="TextShape 2"/>
          <p:cNvSpPr txBox="1"/>
          <p:nvPr/>
        </p:nvSpPr>
        <p:spPr>
          <a:xfrm>
            <a:off x="661704" y="340006"/>
            <a:ext cx="10926208" cy="1100294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Incidente em </a:t>
            </a:r>
            <a:r>
              <a:rPr lang="pt-BR" sz="4400" spc="-1" dirty="0">
                <a:solidFill>
                  <a:schemeClr val="accent2"/>
                </a:solidFill>
                <a:latin typeface="Calibri"/>
                <a:cs typeface="Calibri"/>
              </a:rPr>
              <a:t> </a:t>
            </a:r>
            <a:r>
              <a:rPr lang="pt-BR" sz="4400" strike="noStrike" spc="-1" dirty="0">
                <a:solidFill>
                  <a:schemeClr val="accent2"/>
                </a:solidFill>
                <a:latin typeface="Calibri"/>
                <a:cs typeface="Calibri"/>
              </a:rPr>
              <a:t>Antares</a:t>
            </a:r>
          </a:p>
        </p:txBody>
      </p:sp>
      <p:sp>
        <p:nvSpPr>
          <p:cNvPr id="279" name="TextShape 4"/>
          <p:cNvSpPr txBox="1"/>
          <p:nvPr/>
        </p:nvSpPr>
        <p:spPr>
          <a:xfrm>
            <a:off x="476216" y="1004069"/>
            <a:ext cx="11171224" cy="5781600"/>
          </a:xfrm>
          <a:prstGeom prst="rect">
            <a:avLst/>
          </a:prstGeom>
          <a:noFill/>
          <a:ln>
            <a:noFill/>
          </a:ln>
        </p:spPr>
        <p:txBody>
          <a:bodyPr anchor="ctr">
            <a:noAutofit/>
          </a:bodyPr>
          <a:lstStyle/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Em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Incidente em Antares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Erico Verissimo lança mão da história e da sociedade como matéria ficcional, a fim de denunciar o modo como os interesses podem determinar as relações sociais. 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Além do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tempo histórico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que abarca toda a narrativa, há também 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tempo de duração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, que incide sobre as personagens da história.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O tempo de uma narrativa não deve ser confundido com o tempo concreto, que age sobre o leitor de uma obra ou sobre o espectador de um filme. Por exemplo, uma cena que, para as personagens, durou horas pode ser lida ou vista em um filme em minutos. Já o </a:t>
            </a:r>
            <a:r>
              <a:rPr lang="pt-BR" sz="2400" b="1" strike="noStrike" spc="-1" dirty="0">
                <a:solidFill>
                  <a:srgbClr val="000000"/>
                </a:solidFill>
                <a:latin typeface="RobotoBR"/>
              </a:rPr>
              <a:t>tempo cronológico </a:t>
            </a: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pode ser medido em dias, horas, meses e anos.</a:t>
            </a:r>
          </a:p>
          <a:p>
            <a:pPr marL="228600" indent="-22824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Font typeface="Arial"/>
              <a:buChar char="•"/>
            </a:pPr>
            <a:r>
              <a:rPr lang="pt-BR" sz="2400" b="0" strike="noStrike" spc="-1" dirty="0">
                <a:solidFill>
                  <a:srgbClr val="000000"/>
                </a:solidFill>
                <a:latin typeface="RobotoBR"/>
              </a:rPr>
              <a:t>Há obras que, por serem longas, contam, em muitas páginas e capítulos, o que aconteceu com a personagem em apenas um dia.</a:t>
            </a:r>
            <a:endParaRPr lang="pt-BR" sz="2400" b="0" strike="noStrike" spc="-1" dirty="0">
              <a:solidFill>
                <a:srgbClr val="000000"/>
              </a:solidFill>
              <a:latin typeface="Calibri"/>
            </a:endParaRPr>
          </a:p>
        </p:txBody>
      </p:sp>
      <p:pic>
        <p:nvPicPr>
          <p:cNvPr id="5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TextShape 2"/>
          <p:cNvSpPr txBox="1"/>
          <p:nvPr/>
        </p:nvSpPr>
        <p:spPr>
          <a:xfrm>
            <a:off x="810007" y="1241294"/>
            <a:ext cx="3415680" cy="4795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1" strike="noStrike" spc="-1" dirty="0">
                <a:solidFill>
                  <a:schemeClr val="bg1"/>
                </a:solidFill>
                <a:latin typeface="Calibri"/>
                <a:cs typeface="Calibri"/>
              </a:rPr>
              <a:t>Roteiro de cinema</a:t>
            </a:r>
            <a:endParaRPr lang="pt-BR" sz="4400" b="0" strike="noStrike" spc="-1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grpSp>
        <p:nvGrpSpPr>
          <p:cNvPr id="282" name="Group 3"/>
          <p:cNvGrpSpPr/>
          <p:nvPr/>
        </p:nvGrpSpPr>
        <p:grpSpPr>
          <a:xfrm>
            <a:off x="4268302" y="956184"/>
            <a:ext cx="7646618" cy="5690876"/>
            <a:chOff x="4965840" y="603364"/>
            <a:chExt cx="6949080" cy="5690876"/>
          </a:xfrm>
        </p:grpSpPr>
        <p:sp>
          <p:nvSpPr>
            <p:cNvPr id="283" name="CustomShape 4"/>
            <p:cNvSpPr/>
            <p:nvPr/>
          </p:nvSpPr>
          <p:spPr>
            <a:xfrm>
              <a:off x="4965840" y="603364"/>
              <a:ext cx="6949080" cy="1881720"/>
            </a:xfrm>
            <a:prstGeom prst="roundRect">
              <a:avLst>
                <a:gd name="adj" fmla="val 16667"/>
              </a:avLst>
            </a:pr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8120" tIns="168120" rIns="76320" bIns="168120" anchor="ctr"/>
            <a:lstStyle/>
            <a:p>
              <a:pPr>
                <a:lnSpc>
                  <a:spcPct val="90000"/>
                </a:lnSpc>
                <a:spcAft>
                  <a:spcPts val="700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O </a:t>
              </a:r>
              <a:r>
                <a:rPr lang="pt-BR" sz="2400" b="1" strike="noStrike" spc="-1" dirty="0">
                  <a:solidFill>
                    <a:srgbClr val="000000"/>
                  </a:solidFill>
                  <a:latin typeface="RobotoBR"/>
                </a:rPr>
                <a:t>roteiro de cinema </a:t>
              </a: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é um texto dramático e, como tal, apresenta marcas específicas, como as rubricas, que fornecem informações essenciais para orientar a filmagem.</a:t>
              </a:r>
              <a:endParaRPr lang="pt-BR" sz="24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4" name="CustomShape 5"/>
            <p:cNvSpPr/>
            <p:nvPr/>
          </p:nvSpPr>
          <p:spPr>
            <a:xfrm>
              <a:off x="4965840" y="2507762"/>
              <a:ext cx="6949080" cy="1881720"/>
            </a:xfrm>
            <a:prstGeom prst="roundRect">
              <a:avLst>
                <a:gd name="adj" fmla="val 16667"/>
              </a:avLst>
            </a:prstGeom>
            <a:solidFill>
              <a:schemeClr val="bg2"/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8120" tIns="168120" rIns="76320" bIns="168120" anchor="ctr"/>
            <a:lstStyle/>
            <a:p>
              <a:pPr>
                <a:lnSpc>
                  <a:spcPct val="90000"/>
                </a:lnSpc>
                <a:spcAft>
                  <a:spcPts val="700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Tem como destinatários os mais diversos profissionais que atuam na elaboração e produção do filme cinematográfico.</a:t>
              </a:r>
              <a:endParaRPr lang="pt-BR" sz="24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285" name="CustomShape 6"/>
            <p:cNvSpPr/>
            <p:nvPr/>
          </p:nvSpPr>
          <p:spPr>
            <a:xfrm>
              <a:off x="4965840" y="4412520"/>
              <a:ext cx="6949080" cy="1881720"/>
            </a:xfrm>
            <a:prstGeom prst="roundRect">
              <a:avLst>
                <a:gd name="adj" fmla="val 16667"/>
              </a:avLst>
            </a:prstGeom>
            <a:solidFill>
              <a:schemeClr val="accent4">
                <a:lumMod val="20000"/>
                <a:lumOff val="80000"/>
              </a:schemeClr>
            </a:solidFill>
            <a:ln>
              <a:solidFill>
                <a:schemeClr val="lt1">
                  <a:hueOff val="0"/>
                  <a:satOff val="0"/>
                  <a:lumOff val="0"/>
                  <a:alphaOff val="0"/>
                </a:schemeClr>
              </a:solidFill>
            </a:ln>
          </p:spPr>
          <p:style>
            <a:lnRef idx="2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/>
          </p:style>
          <p:txBody>
            <a:bodyPr lIns="168120" tIns="168120" rIns="76320" bIns="168120" anchor="ctr"/>
            <a:lstStyle/>
            <a:p>
              <a:pPr>
                <a:lnSpc>
                  <a:spcPct val="90000"/>
                </a:lnSpc>
                <a:spcAft>
                  <a:spcPts val="700"/>
                </a:spcAft>
              </a:pPr>
              <a:r>
                <a:rPr lang="pt-BR" sz="2400" b="0" strike="noStrike" spc="-1" dirty="0">
                  <a:solidFill>
                    <a:srgbClr val="000000"/>
                  </a:solidFill>
                  <a:latin typeface="RobotoBR"/>
                </a:rPr>
                <a:t>Atores, diretores, iluminador, cenógrafo, assistente, fotógrafo, entre outros profissionais, orientam-se pelo roteiro para, em um trabalho conjunto e articulado, propiciarem as condições artísticas e técnicas, visando à realização do produto final, o filme.</a:t>
              </a:r>
              <a:endParaRPr lang="pt-BR" sz="2400" b="0" strike="noStrike" spc="-1" dirty="0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286" name="Group 7"/>
          <p:cNvGrpSpPr/>
          <p:nvPr/>
        </p:nvGrpSpPr>
        <p:grpSpPr>
          <a:xfrm>
            <a:off x="0" y="0"/>
            <a:ext cx="36000" cy="36000"/>
            <a:chOff x="0" y="0"/>
            <a:chExt cx="36000" cy="36000"/>
          </a:xfrm>
        </p:grpSpPr>
      </p:grpSp>
      <p:pic>
        <p:nvPicPr>
          <p:cNvPr id="8" name="Google Shape;67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8" name="Espaço Reservado para Conteúdo 4"/>
          <p:cNvPicPr/>
          <p:nvPr/>
        </p:nvPicPr>
        <p:blipFill>
          <a:blip r:embed="rId2"/>
          <a:stretch/>
        </p:blipFill>
        <p:spPr>
          <a:xfrm>
            <a:off x="352753" y="1960560"/>
            <a:ext cx="11464447" cy="4897440"/>
          </a:xfrm>
          <a:prstGeom prst="rect">
            <a:avLst/>
          </a:prstGeom>
          <a:ln>
            <a:noFill/>
          </a:ln>
        </p:spPr>
      </p:pic>
      <p:sp>
        <p:nvSpPr>
          <p:cNvPr id="290" name="TextShape 3"/>
          <p:cNvSpPr txBox="1"/>
          <p:nvPr/>
        </p:nvSpPr>
        <p:spPr>
          <a:xfrm>
            <a:off x="556560" y="643320"/>
            <a:ext cx="11210400" cy="744480"/>
          </a:xfrm>
          <a:prstGeom prst="rect">
            <a:avLst/>
          </a:prstGeom>
          <a:solidFill>
            <a:srgbClr val="FFFFFF"/>
          </a:solidFill>
          <a:ln>
            <a:solidFill>
              <a:schemeClr val="accent2"/>
            </a:solidFill>
          </a:ln>
        </p:spPr>
        <p:txBody>
          <a:bodyPr anchor="ctr">
            <a:normAutofit/>
          </a:bodyPr>
          <a:lstStyle/>
          <a:p>
            <a:pPr algn="ctr">
              <a:lnSpc>
                <a:spcPct val="90000"/>
              </a:lnSpc>
            </a:pPr>
            <a:r>
              <a:rPr lang="pt-BR" sz="4400" b="0" strike="noStrike" spc="-1" dirty="0">
                <a:solidFill>
                  <a:srgbClr val="ED7D31"/>
                </a:solidFill>
                <a:latin typeface="Calibri"/>
                <a:cs typeface="Calibri"/>
              </a:rPr>
              <a:t>Roteiro de cinema</a:t>
            </a:r>
            <a:endParaRPr lang="pt-BR" sz="4400" b="0" strike="noStrike" spc="-1" dirty="0">
              <a:solidFill>
                <a:srgbClr val="000000"/>
              </a:solidFill>
              <a:latin typeface="Calibri"/>
              <a:cs typeface="Calibri"/>
            </a:endParaRPr>
          </a:p>
        </p:txBody>
      </p:sp>
      <p:pic>
        <p:nvPicPr>
          <p:cNvPr id="4" name="Google Shape;67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12192000" cy="561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831</Words>
  <Application>Microsoft Office PowerPoint</Application>
  <PresentationFormat>Widescreen</PresentationFormat>
  <Paragraphs>42</Paragraphs>
  <Slides>12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RobotoBR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João Paulo Bortoluci</dc:creator>
  <cp:lastModifiedBy>João Paulo Bortoluci</cp:lastModifiedBy>
  <cp:revision>1</cp:revision>
  <dcterms:created xsi:type="dcterms:W3CDTF">2020-04-03T16:39:26Z</dcterms:created>
  <dcterms:modified xsi:type="dcterms:W3CDTF">2020-04-03T16:42:11Z</dcterms:modified>
</cp:coreProperties>
</file>