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692DBE-4CAA-4077-90B9-E33ED7EE91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3204ED0-CC68-432D-BFC4-E0CF24F3C8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B0F521D-3E6C-47DB-B579-7443535E2B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A08E91-0DE4-4A78-A87F-2C30CB132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1E94C10-3F72-4E46-A254-BD8300CA9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7705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4851180-2256-4A61-ADF5-044BE88A4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2BA4C0-AEA9-4503-B53B-7BAA6FF208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FAC1C0C-A69E-4920-99A9-ED7F5DFC46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5EFB57-44BF-4DF3-B757-562159B6E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998A4F-FFE0-43CD-AEA0-A10F69BF4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3410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ED37C6D-4B81-46DC-9311-EA68BB39E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D610FF-7D4D-4251-801A-F7DA75155C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1E928A3-1046-469D-88EA-D96794B775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73CF135-0B26-4CA4-ADBE-2E6E0FEBE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12C566-E1E4-4A60-B60E-8F74C967D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802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6440D5-F556-44C9-9F36-B54F921D7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EB82BEF-7A52-40C5-8F9F-59B25A7D8E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69B409-4C0F-4256-924E-6CDA66A03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3F35A4DD-3A5E-49BA-B973-F2172422D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CB7F167-5D6F-4BD2-B7CC-5ADC00126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2D159C8-9637-459B-A087-C937EBE4E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1674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ED19A3-74BE-4AA2-93B6-2A062DCCC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43D1C9-7FAF-4B76-9702-C19BF781B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ABEDC65-D593-455C-9F57-A4AB89B40C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F656F9B-FA91-43FB-AF14-932EF5A3D4D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45B452A-9C80-4EA3-A6DB-461E0DFF3B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AA5A58C4-0797-403E-ADDC-A4F936A89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D1407624-6B71-4D11-9F6E-2DDA8089E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97CA9B1-973E-485B-BB99-8C0071595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6801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C823D7-8C83-4552-BAA7-93AD9119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56A2504-9083-480B-928C-442C7E98C0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6ADFEE9B-8564-49ED-BCAB-1B9497924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4A4A23CB-2C82-4A71-BCCD-E78D4E8F30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2294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0A1EEEB-02A6-4E78-9303-F035EAAF7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0612DA8-C0CA-474E-8F6F-1CE4F6565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28E0A34-A733-4E91-BD11-451D077E6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1762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971920-8D76-466F-BE25-C179A07A2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E49490D-61F8-48F1-A765-B291407BB7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932CE4B-FD5A-447A-83BC-28EBB7A94C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FAD2BD-E25A-4666-8845-82F70EEC9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D63168A5-5912-4A8D-8111-7AF2C5745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33146C4-3414-4F1F-A1FB-F1720BCE29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9260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C60B3A-B772-4B70-A5A7-63AC30D39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9E4622E-158B-4B4D-B7BE-78C17146155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8A1BF16-A796-4602-BCB5-83591E7B6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EB53C3-B191-4E13-A008-F69CC5BE8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D09322-0830-45F4-8D7E-3A9F9B707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31B6350-F2F4-4D8F-816E-08A3885EB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1544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11088D-BE80-425C-87ED-85C52E8E39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EC190F4-904E-44FA-90FB-3CAD914B49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AEE5C9A-D7FF-4045-810D-F379D7D50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88FD12-5A65-43DE-BB53-A40E60B78B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95442A0-5784-4959-B23A-CB1A7A2F8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1756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4FCAA99-0CAB-4B81-A355-F6364D7990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D787B44-ACEA-46DD-AC6B-D68E62DFC3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8F5C42B-C756-48F0-9C3E-A1D0F9B50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15E8DF1-6C81-475A-ABAC-D5CDD8585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B9B511E-A3C0-46D0-8AEA-FE502631A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995298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4449674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F68F23E-8493-4235-A89C-AF14B7C1ED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A7ED05-A0E6-4485-8B26-6C7C68F63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3D6703F-B938-4B7E-B4DB-5E22899BE0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D03EDE-17E5-456C-A167-6ADC3FD2B71D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2190DEB-6132-45F4-A773-8A638FCD82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E32E30B-CA5C-4B55-A8CD-A6E02463D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F2B584-3EC8-4A6C-866D-61E2036FB8F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3542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800" b="1" strike="noStrike" spc="-1" dirty="0">
                <a:solidFill>
                  <a:srgbClr val="000000"/>
                </a:solidFill>
                <a:latin typeface="RobotoBR"/>
              </a:rPr>
              <a:t> </a:t>
            </a: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2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CustomShape 1"/>
          <p:cNvSpPr/>
          <p:nvPr/>
        </p:nvSpPr>
        <p:spPr>
          <a:xfrm>
            <a:off x="0" y="0"/>
            <a:ext cx="4635720" cy="685764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97" name="Line 2"/>
          <p:cNvSpPr/>
          <p:nvPr/>
        </p:nvSpPr>
        <p:spPr>
          <a:xfrm flipV="1">
            <a:off x="761760" y="2971800"/>
            <a:ext cx="360" cy="914400"/>
          </a:xfrm>
          <a:prstGeom prst="line">
            <a:avLst/>
          </a:prstGeom>
          <a:ln w="1908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98" name="Group 3"/>
          <p:cNvGrpSpPr/>
          <p:nvPr/>
        </p:nvGrpSpPr>
        <p:grpSpPr>
          <a:xfrm>
            <a:off x="5279760" y="645480"/>
            <a:ext cx="6269040" cy="5566320"/>
            <a:chOff x="5279760" y="645480"/>
            <a:chExt cx="6269040" cy="5566320"/>
          </a:xfrm>
        </p:grpSpPr>
        <p:sp>
          <p:nvSpPr>
            <p:cNvPr id="199" name="Line 4"/>
            <p:cNvSpPr/>
            <p:nvPr/>
          </p:nvSpPr>
          <p:spPr>
            <a:xfrm>
              <a:off x="5279760" y="645480"/>
              <a:ext cx="6269040" cy="360"/>
            </a:xfrm>
            <a:prstGeom prst="line">
              <a:avLst/>
            </a:prstGeom>
            <a:ln>
              <a:solidFill>
                <a:schemeClr val="accent2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" name="CustomShape 5"/>
            <p:cNvSpPr/>
            <p:nvPr/>
          </p:nvSpPr>
          <p:spPr>
            <a:xfrm>
              <a:off x="5280120" y="645480"/>
              <a:ext cx="5919634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3200" tIns="133200" rIns="133200" bIns="133200"/>
            <a:lstStyle/>
            <a:p>
              <a:pPr>
                <a:lnSpc>
                  <a:spcPct val="90000"/>
                </a:lnSpc>
                <a:spcAft>
                  <a:spcPts val="1225"/>
                </a:spcAft>
              </a:pP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Sujeito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predicado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são chamados de </a:t>
              </a: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termos essenciais da oração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800" b="0" strike="noStrike" spc="-1" dirty="0">
                <a:latin typeface="Arial"/>
              </a:endParaRPr>
            </a:p>
          </p:txBody>
        </p:sp>
        <p:sp>
          <p:nvSpPr>
            <p:cNvPr id="201" name="Line 6"/>
            <p:cNvSpPr/>
            <p:nvPr/>
          </p:nvSpPr>
          <p:spPr>
            <a:xfrm>
              <a:off x="5279760" y="2500920"/>
              <a:ext cx="6269040" cy="360"/>
            </a:xfrm>
            <a:prstGeom prst="line">
              <a:avLst/>
            </a:prstGeom>
            <a:ln>
              <a:solidFill>
                <a:schemeClr val="accent3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2" name="CustomShape 7"/>
            <p:cNvSpPr/>
            <p:nvPr/>
          </p:nvSpPr>
          <p:spPr>
            <a:xfrm>
              <a:off x="5280120" y="2501280"/>
              <a:ext cx="5645413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3200" tIns="133200" rIns="133200" bIns="133200"/>
            <a:lstStyle/>
            <a:p>
              <a:pPr>
                <a:lnSpc>
                  <a:spcPct val="90000"/>
                </a:lnSpc>
                <a:spcAft>
                  <a:spcPts val="1225"/>
                </a:spcAft>
              </a:pP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Sujeito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é o termo da oração sobre o qual se faz uma declaração.</a:t>
              </a:r>
              <a:endParaRPr lang="pt-BR" sz="2800" b="0" strike="noStrike" spc="-1" dirty="0">
                <a:latin typeface="Arial"/>
              </a:endParaRPr>
            </a:p>
          </p:txBody>
        </p:sp>
        <p:sp>
          <p:nvSpPr>
            <p:cNvPr id="203" name="Line 8"/>
            <p:cNvSpPr/>
            <p:nvPr/>
          </p:nvSpPr>
          <p:spPr>
            <a:xfrm>
              <a:off x="5279760" y="4356720"/>
              <a:ext cx="6269040" cy="360"/>
            </a:xfrm>
            <a:prstGeom prst="line">
              <a:avLst/>
            </a:prstGeom>
            <a:ln>
              <a:solidFill>
                <a:schemeClr val="accent4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4" name="CustomShape 9"/>
            <p:cNvSpPr/>
            <p:nvPr/>
          </p:nvSpPr>
          <p:spPr>
            <a:xfrm>
              <a:off x="5280120" y="4356720"/>
              <a:ext cx="5861903" cy="18550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33200" tIns="133200" rIns="133200" bIns="133200"/>
            <a:lstStyle/>
            <a:p>
              <a:pPr>
                <a:lnSpc>
                  <a:spcPct val="90000"/>
                </a:lnSpc>
                <a:spcAft>
                  <a:spcPts val="1225"/>
                </a:spcAft>
              </a:pPr>
              <a:r>
                <a:rPr lang="pt-BR" sz="2800" b="1" strike="noStrike" spc="-1" dirty="0">
                  <a:solidFill>
                    <a:srgbClr val="000000"/>
                  </a:solidFill>
                  <a:latin typeface="RobotoBR"/>
                </a:rPr>
                <a:t>Predicado </a:t>
              </a:r>
              <a:r>
                <a:rPr lang="pt-BR" sz="2800" b="0" strike="noStrike" spc="-1" dirty="0">
                  <a:solidFill>
                    <a:srgbClr val="000000"/>
                  </a:solidFill>
                  <a:latin typeface="RobotoBR"/>
                </a:rPr>
                <a:t>é o termo da oração que, normalmente, declara algo sobre o sujeito.</a:t>
              </a:r>
              <a:endParaRPr lang="pt-BR" sz="2800" b="0" strike="noStrike" spc="-1" dirty="0">
                <a:latin typeface="Arial"/>
              </a:endParaRPr>
            </a:p>
          </p:txBody>
        </p:sp>
      </p:grpSp>
      <p:grpSp>
        <p:nvGrpSpPr>
          <p:cNvPr id="205" name="Group 10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06" name="CustomShape 11"/>
          <p:cNvSpPr/>
          <p:nvPr/>
        </p:nvSpPr>
        <p:spPr>
          <a:xfrm>
            <a:off x="0" y="0"/>
            <a:ext cx="46357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07" name="TextShape 12"/>
          <p:cNvSpPr txBox="1"/>
          <p:nvPr/>
        </p:nvSpPr>
        <p:spPr>
          <a:xfrm>
            <a:off x="943200" y="712440"/>
            <a:ext cx="3370680" cy="550188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Sujeito </a:t>
            </a:r>
          </a:p>
          <a:p>
            <a:pPr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</a:p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predicado</a:t>
            </a:r>
            <a:endParaRPr lang="pt-BR" sz="4400" b="1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8" name="Line 13"/>
          <p:cNvSpPr/>
          <p:nvPr/>
        </p:nvSpPr>
        <p:spPr>
          <a:xfrm>
            <a:off x="761760" y="2849040"/>
            <a:ext cx="360" cy="115308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0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11" name="Espaço Reservado para Conteúdo 4"/>
          <p:cNvPicPr/>
          <p:nvPr/>
        </p:nvPicPr>
        <p:blipFill>
          <a:blip r:embed="rId2"/>
          <a:stretch/>
        </p:blipFill>
        <p:spPr>
          <a:xfrm>
            <a:off x="3621959" y="1067841"/>
            <a:ext cx="8570041" cy="4545545"/>
          </a:xfrm>
          <a:prstGeom prst="rect">
            <a:avLst/>
          </a:prstGeom>
          <a:ln>
            <a:noFill/>
          </a:ln>
        </p:spPr>
      </p:pic>
      <p:sp>
        <p:nvSpPr>
          <p:cNvPr id="212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3" name="TextShape 4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ED7D31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FFFFFF"/>
                </a:solidFill>
                <a:latin typeface="Calibri"/>
                <a:cs typeface="Calibri"/>
              </a:rPr>
              <a:t>Sujeito</a:t>
            </a:r>
          </a:p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FFFFFF"/>
                </a:solidFill>
                <a:latin typeface="Calibri"/>
                <a:cs typeface="Calibri"/>
              </a:rPr>
              <a:t> e </a:t>
            </a:r>
          </a:p>
          <a:p>
            <a:pPr algn="ctr">
              <a:lnSpc>
                <a:spcPct val="90000"/>
              </a:lnSpc>
            </a:pPr>
            <a:r>
              <a:rPr lang="pt-BR" sz="4000" strike="noStrike" spc="-1" dirty="0">
                <a:solidFill>
                  <a:srgbClr val="FFFFFF"/>
                </a:solidFill>
                <a:latin typeface="Calibri"/>
                <a:cs typeface="Calibri"/>
              </a:rPr>
              <a:t>predicado</a:t>
            </a:r>
            <a:endParaRPr lang="pt-BR" sz="40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4433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CustomShape 1"/>
          <p:cNvSpPr/>
          <p:nvPr/>
        </p:nvSpPr>
        <p:spPr>
          <a:xfrm>
            <a:off x="-129894" y="360"/>
            <a:ext cx="4795920" cy="6857640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5" name="CustomShape 2"/>
          <p:cNvSpPr/>
          <p:nvPr/>
        </p:nvSpPr>
        <p:spPr>
          <a:xfrm>
            <a:off x="0" y="0"/>
            <a:ext cx="4654080" cy="6857640"/>
          </a:xfrm>
          <a:prstGeom prst="rect">
            <a:avLst/>
          </a:prstGeom>
          <a:solidFill>
            <a:schemeClr val="tx1">
              <a:lumMod val="75000"/>
              <a:lumOff val="2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16" name="Imagem 7"/>
          <p:cNvPicPr/>
          <p:nvPr/>
        </p:nvPicPr>
        <p:blipFill>
          <a:blip r:embed="rId2"/>
          <a:stretch/>
        </p:blipFill>
        <p:spPr>
          <a:xfrm>
            <a:off x="4957559" y="1010121"/>
            <a:ext cx="7079289" cy="5108326"/>
          </a:xfrm>
          <a:prstGeom prst="rect">
            <a:avLst/>
          </a:prstGeom>
          <a:ln>
            <a:noFill/>
          </a:ln>
        </p:spPr>
      </p:pic>
      <p:sp>
        <p:nvSpPr>
          <p:cNvPr id="217" name="CustomShape 3"/>
          <p:cNvSpPr/>
          <p:nvPr/>
        </p:nvSpPr>
        <p:spPr>
          <a:xfrm>
            <a:off x="-115461" y="360"/>
            <a:ext cx="464184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9" name="TextShape 5"/>
          <p:cNvSpPr txBox="1"/>
          <p:nvPr/>
        </p:nvSpPr>
        <p:spPr>
          <a:xfrm>
            <a:off x="804600" y="1120320"/>
            <a:ext cx="3348000" cy="280944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Sujeitos simples e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c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omposto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34009" y="2135684"/>
            <a:ext cx="14433" cy="183264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01029" y="0"/>
            <a:ext cx="12293029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CustomShape 1"/>
          <p:cNvSpPr/>
          <p:nvPr/>
        </p:nvSpPr>
        <p:spPr>
          <a:xfrm>
            <a:off x="0" y="0"/>
            <a:ext cx="4635720" cy="685764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1" name="CustomShape 2"/>
          <p:cNvSpPr/>
          <p:nvPr/>
        </p:nvSpPr>
        <p:spPr>
          <a:xfrm>
            <a:off x="484560" y="484560"/>
            <a:ext cx="3666240" cy="573876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360">
            <a:solidFill>
              <a:srgbClr val="C8CACA"/>
            </a:solidFill>
          </a:ln>
          <a:effectLst>
            <a:outerShdw blurRad="57150" dist="19050" dir="5400000" algn="t" rotWithShape="0">
              <a:srgbClr val="000000">
                <a:alpha val="63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22" name="Imagem 7"/>
          <p:cNvPicPr/>
          <p:nvPr/>
        </p:nvPicPr>
        <p:blipFill>
          <a:blip r:embed="rId2"/>
          <a:stretch/>
        </p:blipFill>
        <p:spPr>
          <a:xfrm>
            <a:off x="4702680" y="3650866"/>
            <a:ext cx="7322040" cy="1975574"/>
          </a:xfrm>
          <a:prstGeom prst="rect">
            <a:avLst/>
          </a:prstGeom>
          <a:ln>
            <a:noFill/>
          </a:ln>
        </p:spPr>
      </p:pic>
      <p:pic>
        <p:nvPicPr>
          <p:cNvPr id="223" name="Imagem 5"/>
          <p:cNvPicPr/>
          <p:nvPr/>
        </p:nvPicPr>
        <p:blipFill>
          <a:blip r:embed="rId3"/>
          <a:stretch/>
        </p:blipFill>
        <p:spPr>
          <a:xfrm>
            <a:off x="4636080" y="923539"/>
            <a:ext cx="7555680" cy="1847079"/>
          </a:xfrm>
          <a:prstGeom prst="rect">
            <a:avLst/>
          </a:prstGeom>
          <a:ln>
            <a:noFill/>
          </a:ln>
        </p:spPr>
      </p:pic>
      <p:sp>
        <p:nvSpPr>
          <p:cNvPr id="224" name="TextShape 3"/>
          <p:cNvSpPr txBox="1"/>
          <p:nvPr/>
        </p:nvSpPr>
        <p:spPr>
          <a:xfrm>
            <a:off x="618840" y="2657880"/>
            <a:ext cx="3390120" cy="3565800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sujeito 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também pode ser classificado como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desinencial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oculto 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elíptico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. Nos exemplos, o sujeito está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oculto 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e pode ser determinado ou pela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desinência do verbo 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(no primeiro caso) ou pelo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contexto 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(no segundo). A esses tipos de sujeito dá-se o nome de sujeito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desinencial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oculto 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ou </a:t>
            </a:r>
            <a:r>
              <a:rPr lang="pt-BR" sz="2100" b="1" strike="noStrike" spc="-1" dirty="0">
                <a:solidFill>
                  <a:srgbClr val="000000"/>
                </a:solidFill>
                <a:latin typeface="RobotoBR"/>
              </a:rPr>
              <a:t>elíptico</a:t>
            </a:r>
            <a:r>
              <a:rPr lang="pt-BR" sz="21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1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1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5" name="TextShape 4"/>
          <p:cNvSpPr txBox="1"/>
          <p:nvPr/>
        </p:nvSpPr>
        <p:spPr>
          <a:xfrm>
            <a:off x="618840" y="629280"/>
            <a:ext cx="3390120" cy="1676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Sujeito desinencial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extShape 1"/>
          <p:cNvSpPr txBox="1"/>
          <p:nvPr/>
        </p:nvSpPr>
        <p:spPr>
          <a:xfrm>
            <a:off x="8038999" y="793666"/>
            <a:ext cx="3824658" cy="161041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Sujeito indeterminado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pic>
        <p:nvPicPr>
          <p:cNvPr id="227" name="Imagem 5"/>
          <p:cNvPicPr/>
          <p:nvPr/>
        </p:nvPicPr>
        <p:blipFill>
          <a:blip r:embed="rId2"/>
          <a:stretch/>
        </p:blipFill>
        <p:spPr>
          <a:xfrm>
            <a:off x="295764" y="909109"/>
            <a:ext cx="7425716" cy="4920732"/>
          </a:xfrm>
          <a:prstGeom prst="rect">
            <a:avLst/>
          </a:prstGeom>
          <a:ln>
            <a:noFill/>
          </a:ln>
        </p:spPr>
      </p:pic>
      <p:sp>
        <p:nvSpPr>
          <p:cNvPr id="228" name="TextShape 2"/>
          <p:cNvSpPr txBox="1"/>
          <p:nvPr/>
        </p:nvSpPr>
        <p:spPr>
          <a:xfrm>
            <a:off x="8471520" y="2644050"/>
            <a:ext cx="3052800" cy="367452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sujeito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classificado como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indeterminado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se não estiver expresso na oração, por não poder ser identificado ou porque não se deseja identificá-lo.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CustomShape 3"/>
          <p:cNvSpPr/>
          <p:nvPr/>
        </p:nvSpPr>
        <p:spPr>
          <a:xfrm flipH="1" flipV="1">
            <a:off x="7780578" y="495060"/>
            <a:ext cx="2295720" cy="3569400"/>
          </a:xfrm>
          <a:custGeom>
            <a:avLst/>
            <a:gdLst/>
            <a:ahLst/>
            <a:cxnLst/>
            <a:rect l="l" t="t" r="r" b="b"/>
            <a:pathLst>
              <a:path w="2296028" h="3569741">
                <a:moveTo>
                  <a:pt x="2296028" y="3569741"/>
                </a:moveTo>
                <a:lnTo>
                  <a:pt x="459" y="3569741"/>
                </a:lnTo>
                <a:cubicBezTo>
                  <a:pt x="-459" y="3458756"/>
                  <a:pt x="918" y="3359164"/>
                  <a:pt x="0" y="3248180"/>
                </a:cubicBezTo>
                <a:lnTo>
                  <a:pt x="2011607" y="3249283"/>
                </a:lnTo>
                <a:lnTo>
                  <a:pt x="2011607" y="0"/>
                </a:lnTo>
                <a:lnTo>
                  <a:pt x="2296028" y="0"/>
                </a:lnTo>
                <a:close/>
              </a:path>
            </a:pathLst>
          </a:custGeom>
          <a:solidFill>
            <a:srgbClr val="4C4C4C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Há orações em que o verbo presente no predicado é impessoal, não se refere a um sujeito, não atribui a nenhum ser o que está sendo expresso, caracterizando a inexistência de sujeito.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Esse tipo de oração é chamado de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oração sem sujeito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. Sendo assim, há orações formadas apenas por predicado.</a:t>
            </a:r>
          </a:p>
        </p:txBody>
      </p:sp>
      <p:sp>
        <p:nvSpPr>
          <p:cNvPr id="231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Oração sem sujeito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Espaço Reservado para Conteúdo 5"/>
          <p:cNvPicPr/>
          <p:nvPr/>
        </p:nvPicPr>
        <p:blipFill>
          <a:blip r:embed="rId2"/>
          <a:stretch/>
        </p:blipFill>
        <p:spPr>
          <a:xfrm>
            <a:off x="736065" y="1471889"/>
            <a:ext cx="10911101" cy="5050605"/>
          </a:xfrm>
          <a:prstGeom prst="rect">
            <a:avLst/>
          </a:prstGeom>
          <a:ln>
            <a:noFill/>
          </a:ln>
        </p:spPr>
      </p:pic>
      <p:sp>
        <p:nvSpPr>
          <p:cNvPr id="235" name="TextShape 3"/>
          <p:cNvSpPr txBox="1"/>
          <p:nvPr/>
        </p:nvSpPr>
        <p:spPr>
          <a:xfrm>
            <a:off x="556560" y="585604"/>
            <a:ext cx="11210400" cy="744480"/>
          </a:xfrm>
          <a:prstGeom prst="rect">
            <a:avLst/>
          </a:prstGeom>
          <a:solidFill>
            <a:schemeClr val="bg1"/>
          </a:solidFill>
          <a:ln>
            <a:solidFill>
              <a:srgbClr val="FFAB40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Tipos mais frequentes de oração sem sujeito</a:t>
            </a: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CustomShape 1"/>
          <p:cNvSpPr/>
          <p:nvPr/>
        </p:nvSpPr>
        <p:spPr>
          <a:xfrm>
            <a:off x="484200" y="470880"/>
            <a:ext cx="4380480" cy="589176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7" name="TextShape 2"/>
          <p:cNvSpPr txBox="1"/>
          <p:nvPr/>
        </p:nvSpPr>
        <p:spPr>
          <a:xfrm>
            <a:off x="862920" y="809940"/>
            <a:ext cx="3741102" cy="479520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Proparoxítonas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38" name="Group 3"/>
          <p:cNvGrpSpPr/>
          <p:nvPr/>
        </p:nvGrpSpPr>
        <p:grpSpPr>
          <a:xfrm>
            <a:off x="5178364" y="588600"/>
            <a:ext cx="6529196" cy="5617690"/>
            <a:chOff x="5178364" y="588600"/>
            <a:chExt cx="6529196" cy="5617690"/>
          </a:xfrm>
        </p:grpSpPr>
        <p:sp>
          <p:nvSpPr>
            <p:cNvPr id="239" name="CustomShape 4"/>
            <p:cNvSpPr/>
            <p:nvPr/>
          </p:nvSpPr>
          <p:spPr>
            <a:xfrm>
              <a:off x="5194440" y="588600"/>
              <a:ext cx="6513120" cy="143172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61280" tIns="161280" bIns="16128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latin typeface="RobotoBR"/>
                </a:rPr>
                <a:t>Todas as palavras </a:t>
              </a:r>
              <a:r>
                <a:rPr lang="pt-BR" sz="2400" b="1" strike="noStrike" spc="-1" dirty="0">
                  <a:latin typeface="RobotoBR"/>
                </a:rPr>
                <a:t>proparoxítonas </a:t>
              </a:r>
              <a:r>
                <a:rPr lang="pt-BR" sz="2400" b="0" strike="noStrike" spc="-1" dirty="0">
                  <a:latin typeface="RobotoBR"/>
                </a:rPr>
                <a:t>são acentuadas com acento agudo ou circunflexo.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40" name="CustomShape 5"/>
            <p:cNvSpPr/>
            <p:nvPr/>
          </p:nvSpPr>
          <p:spPr>
            <a:xfrm>
              <a:off x="5194440" y="2020680"/>
              <a:ext cx="6513120" cy="64548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6640" tIns="30600" rIns="170640" bIns="30600"/>
            <a:lstStyle/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R</a:t>
              </a:r>
              <a:r>
                <a:rPr lang="pt-BR" sz="1900" b="1" strike="noStrike" spc="-1">
                  <a:solidFill>
                    <a:srgbClr val="000000"/>
                  </a:solidFill>
                  <a:latin typeface="RobotoBR"/>
                </a:rPr>
                <a:t>á</a:t>
              </a: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pido, p</a:t>
              </a:r>
              <a:r>
                <a:rPr lang="pt-BR" sz="1900" b="1" strike="noStrike" spc="-1">
                  <a:solidFill>
                    <a:srgbClr val="000000"/>
                  </a:solidFill>
                  <a:latin typeface="RobotoBR"/>
                </a:rPr>
                <a:t>ê</a:t>
              </a: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ndulo, amaz</a:t>
              </a:r>
              <a:r>
                <a:rPr lang="pt-BR" sz="1900" b="1" strike="noStrike" spc="-1">
                  <a:solidFill>
                    <a:srgbClr val="000000"/>
                  </a:solidFill>
                  <a:latin typeface="RobotoBR"/>
                </a:rPr>
                <a:t>ô</a:t>
              </a: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nico, correr</a:t>
              </a:r>
              <a:r>
                <a:rPr lang="pt-BR" sz="1900" b="1" strike="noStrike" spc="-1">
                  <a:solidFill>
                    <a:srgbClr val="000000"/>
                  </a:solidFill>
                  <a:latin typeface="RobotoBR"/>
                </a:rPr>
                <a:t>í</a:t>
              </a: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amos, m</a:t>
              </a:r>
              <a:r>
                <a:rPr lang="pt-BR" sz="1900" b="1" strike="noStrike" spc="-1">
                  <a:solidFill>
                    <a:srgbClr val="000000"/>
                  </a:solidFill>
                  <a:latin typeface="RobotoBR"/>
                </a:rPr>
                <a:t>á</a:t>
              </a: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quina, </a:t>
              </a:r>
              <a:r>
                <a:rPr lang="pt-BR" sz="1900" b="1" strike="noStrike" spc="-1">
                  <a:solidFill>
                    <a:srgbClr val="000000"/>
                  </a:solidFill>
                  <a:latin typeface="RobotoBR"/>
                </a:rPr>
                <a:t>í</a:t>
              </a: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ntimo.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241" name="CustomShape 6"/>
            <p:cNvSpPr/>
            <p:nvPr/>
          </p:nvSpPr>
          <p:spPr>
            <a:xfrm>
              <a:off x="5194440" y="2666520"/>
              <a:ext cx="6513120" cy="1431720"/>
            </a:xfrm>
            <a:prstGeom prst="roundRect">
              <a:avLst>
                <a:gd name="adj" fmla="val 16667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61280" tIns="161280" bIns="16128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Há palavras proparoxítonas que possibilitam mais de uma pronúncia.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42" name="CustomShape 7"/>
            <p:cNvSpPr/>
            <p:nvPr/>
          </p:nvSpPr>
          <p:spPr>
            <a:xfrm>
              <a:off x="5194440" y="4098600"/>
              <a:ext cx="6513120" cy="7077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206640" tIns="30600" rIns="170640" bIns="30600"/>
            <a:lstStyle/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Hieróglifo (proparoxítona) ou hieroglifo (paroxítona).</a:t>
              </a:r>
              <a:endParaRPr lang="pt-BR" sz="1900" b="0" strike="noStrike" spc="-1">
                <a:latin typeface="Arial"/>
              </a:endParaRPr>
            </a:p>
            <a:p>
              <a:pPr marL="171360" lvl="1" indent="-171000">
                <a:lnSpc>
                  <a:spcPct val="90000"/>
                </a:lnSpc>
                <a:spcAft>
                  <a:spcPts val="380"/>
                </a:spcAft>
                <a:buClr>
                  <a:srgbClr val="000000"/>
                </a:buClr>
                <a:buFont typeface="Symbol" charset="2"/>
                <a:buChar char=""/>
              </a:pPr>
              <a:r>
                <a:rPr lang="pt-BR" sz="1900" b="0" strike="noStrike" spc="-1">
                  <a:solidFill>
                    <a:srgbClr val="000000"/>
                  </a:solidFill>
                  <a:latin typeface="RobotoBR"/>
                </a:rPr>
                <a:t>Acróbata (proparoxítona) ou acrobata (paroxítona).</a:t>
              </a:r>
              <a:endParaRPr lang="pt-BR" sz="1900" b="0" strike="noStrike" spc="-1">
                <a:latin typeface="Arial"/>
              </a:endParaRPr>
            </a:p>
          </p:txBody>
        </p:sp>
        <p:sp>
          <p:nvSpPr>
            <p:cNvPr id="243" name="CustomShape 8"/>
            <p:cNvSpPr/>
            <p:nvPr/>
          </p:nvSpPr>
          <p:spPr>
            <a:xfrm>
              <a:off x="5178364" y="4774570"/>
              <a:ext cx="6513120" cy="143172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2">
              <a:scrgbClr r="0" g="0" b="0"/>
            </a:effectRef>
            <a:fontRef idx="minor"/>
          </p:style>
          <p:txBody>
            <a:bodyPr lIns="161280" tIns="161280" bIns="161280" anchor="ctr"/>
            <a:lstStyle/>
            <a:p>
              <a:pPr>
                <a:lnSpc>
                  <a:spcPct val="90000"/>
                </a:lnSpc>
                <a:spcAft>
                  <a:spcPts val="839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Observe que essas palavras só são acentuadas se forem pronunciadas como proparoxítonas.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44" name="Group 9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1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Língua: variedade geográfica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246" name="Group 2"/>
          <p:cNvGrpSpPr/>
          <p:nvPr/>
        </p:nvGrpSpPr>
        <p:grpSpPr>
          <a:xfrm>
            <a:off x="838080" y="1868850"/>
            <a:ext cx="10515240" cy="4307670"/>
            <a:chOff x="838080" y="1868850"/>
            <a:chExt cx="10515240" cy="4307670"/>
          </a:xfrm>
        </p:grpSpPr>
        <p:sp>
          <p:nvSpPr>
            <p:cNvPr id="248" name="CustomShape 4"/>
            <p:cNvSpPr/>
            <p:nvPr/>
          </p:nvSpPr>
          <p:spPr>
            <a:xfrm>
              <a:off x="838080" y="1868850"/>
              <a:ext cx="10515240" cy="1087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/>
            <a:lstStyle/>
            <a:p>
              <a:pPr marL="342900" indent="-342900">
                <a:lnSpc>
                  <a:spcPct val="90000"/>
                </a:lnSpc>
                <a:spcAft>
                  <a:spcPts val="83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 língua muda de acordo com o tempo, o lugar, a situação socioeconômica, o grau de escolaridade, a profissão, o gênero, a faixa etária dos falantes etc.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50" name="CustomShape 6"/>
            <p:cNvSpPr/>
            <p:nvPr/>
          </p:nvSpPr>
          <p:spPr>
            <a:xfrm>
              <a:off x="838080" y="3057780"/>
              <a:ext cx="10515240" cy="1087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/>
            <a:lstStyle/>
            <a:p>
              <a:pPr marL="342900" indent="-342900">
                <a:lnSpc>
                  <a:spcPct val="90000"/>
                </a:lnSpc>
                <a:spcAft>
                  <a:spcPts val="83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No causo, que é um texto literário, representa-se uma variedade linguística relacionada ao local em que a personagem vive.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52" name="CustomShape 8"/>
            <p:cNvSpPr/>
            <p:nvPr/>
          </p:nvSpPr>
          <p:spPr>
            <a:xfrm>
              <a:off x="838080" y="4217850"/>
              <a:ext cx="10515240" cy="1087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/>
            <a:lstStyle/>
            <a:p>
              <a:pPr marL="342900" indent="-342900">
                <a:lnSpc>
                  <a:spcPct val="90000"/>
                </a:lnSpc>
                <a:spcAft>
                  <a:spcPts val="83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Trata-se da representação de uma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variedade geográfica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2400" b="0" strike="noStrike" spc="-1" dirty="0">
                <a:latin typeface="Arial"/>
              </a:endParaRPr>
            </a:p>
          </p:txBody>
        </p:sp>
        <p:sp>
          <p:nvSpPr>
            <p:cNvPr id="254" name="CustomShape 10"/>
            <p:cNvSpPr/>
            <p:nvPr/>
          </p:nvSpPr>
          <p:spPr>
            <a:xfrm>
              <a:off x="838080" y="5088960"/>
              <a:ext cx="10515240" cy="108756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/>
            <a:lstStyle/>
            <a:p>
              <a:pPr marL="342900" indent="-342900">
                <a:lnSpc>
                  <a:spcPct val="90000"/>
                </a:lnSpc>
                <a:spcAft>
                  <a:spcPts val="839"/>
                </a:spcAft>
                <a:buFont typeface="Arial"/>
                <a:buChar char="•"/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É comum utilizar esse recurso em textos literários, com a intenção de aproximar a fala da personagem à de um falante de determinada variedade.</a:t>
              </a:r>
              <a:endParaRPr lang="pt-BR" sz="2400" b="0" strike="noStrike" spc="-1" dirty="0">
                <a:latin typeface="Arial"/>
              </a:endParaRPr>
            </a:p>
          </p:txBody>
        </p:sp>
      </p:grpSp>
      <p:grpSp>
        <p:nvGrpSpPr>
          <p:cNvPr id="255" name="Group 11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1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extShape 1"/>
          <p:cNvSpPr txBox="1"/>
          <p:nvPr/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É comum que, ao escrever, sejam utilizadas </a:t>
            </a:r>
            <a:r>
              <a:rPr lang="pt-BR" sz="2800" b="1" strike="noStrike" spc="-1" dirty="0">
                <a:solidFill>
                  <a:srgbClr val="000000"/>
                </a:solidFill>
                <a:latin typeface="Calibri"/>
              </a:rPr>
              <a:t>cadeias referenciais </a:t>
            </a: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para retomar elementos já citados no texto.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800" b="0" strike="noStrike" spc="-1" dirty="0">
                <a:solidFill>
                  <a:srgbClr val="000000"/>
                </a:solidFill>
                <a:latin typeface="Calibri"/>
              </a:rPr>
              <a:t>Em narrativas, retomam-se informações referentes ao espaço, ao tempo, aos objetos, às personagens envolvidas na trama.</a:t>
            </a: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7" name="TextShape 2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Encadeamento textual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grpSp>
        <p:nvGrpSpPr>
          <p:cNvPr id="258" name="Group 3"/>
          <p:cNvGrpSpPr/>
          <p:nvPr/>
        </p:nvGrpSpPr>
        <p:grpSpPr>
          <a:xfrm>
            <a:off x="2034360" y="4549680"/>
            <a:ext cx="8123040" cy="1160280"/>
            <a:chOff x="2034360" y="4549680"/>
            <a:chExt cx="8123040" cy="1160280"/>
          </a:xfrm>
        </p:grpSpPr>
        <p:sp>
          <p:nvSpPr>
            <p:cNvPr id="259" name="CustomShape 4"/>
            <p:cNvSpPr/>
            <p:nvPr/>
          </p:nvSpPr>
          <p:spPr>
            <a:xfrm>
              <a:off x="2034360" y="4549680"/>
              <a:ext cx="2900880" cy="1160280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2">
                    <a:hueOff val="0"/>
                    <a:satOff val="0"/>
                    <a:lumOff val="0"/>
                    <a:alphaOff val="0"/>
                    <a:lumMod val="110000"/>
                    <a:satMod val="105000"/>
                    <a:tint val="67000"/>
                  </a:schemeClr>
                </a:gs>
                <a:gs pos="50000">
                  <a:schemeClr val="accent2">
                    <a:hueOff val="0"/>
                    <a:satOff val="0"/>
                    <a:lumOff val="0"/>
                    <a:alphaOff val="0"/>
                    <a:lumMod val="105000"/>
                    <a:satMod val="103000"/>
                    <a:tint val="73000"/>
                  </a:schemeClr>
                </a:gs>
                <a:gs pos="100000">
                  <a:schemeClr val="accent2">
                    <a:hueOff val="0"/>
                    <a:satOff val="0"/>
                    <a:lumOff val="0"/>
                    <a:alphaOff val="0"/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15920" tIns="38520" rIns="38520" bIns="38520" anchor="ctr"/>
            <a:lstStyle/>
            <a:p>
              <a:pPr algn="ctr">
                <a:lnSpc>
                  <a:spcPct val="90000"/>
                </a:lnSpc>
                <a:spcAft>
                  <a:spcPts val="1015"/>
                </a:spcAft>
              </a:pPr>
              <a:r>
                <a:rPr lang="pt-BR" sz="2900" b="1" strike="noStrike" spc="-1">
                  <a:solidFill>
                    <a:srgbClr val="000000"/>
                  </a:solidFill>
                  <a:latin typeface="Calibri"/>
                </a:rPr>
                <a:t>A velha </a:t>
              </a:r>
              <a:r>
                <a:rPr lang="pt-BR" sz="2900" b="0" strike="noStrike" spc="-1">
                  <a:solidFill>
                    <a:srgbClr val="000000"/>
                  </a:solidFill>
                  <a:latin typeface="Calibri"/>
                </a:rPr>
                <a:t>foi buscar</a:t>
              </a:r>
              <a:endParaRPr lang="pt-BR" sz="2900" b="0" strike="noStrike" spc="-1">
                <a:latin typeface="Arial"/>
              </a:endParaRPr>
            </a:p>
          </p:txBody>
        </p:sp>
        <p:sp>
          <p:nvSpPr>
            <p:cNvPr id="260" name="CustomShape 5"/>
            <p:cNvSpPr/>
            <p:nvPr/>
          </p:nvSpPr>
          <p:spPr>
            <a:xfrm>
              <a:off x="4645440" y="4549680"/>
              <a:ext cx="2900880" cy="1160280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3">
                    <a:hueOff val="0"/>
                    <a:satOff val="0"/>
                    <a:lumOff val="0"/>
                    <a:alphaOff val="0"/>
                    <a:lumMod val="110000"/>
                    <a:satMod val="105000"/>
                    <a:tint val="67000"/>
                  </a:schemeClr>
                </a:gs>
                <a:gs pos="50000">
                  <a:schemeClr val="accent3">
                    <a:hueOff val="0"/>
                    <a:satOff val="0"/>
                    <a:lumOff val="0"/>
                    <a:alphaOff val="0"/>
                    <a:lumMod val="105000"/>
                    <a:satMod val="103000"/>
                    <a:tint val="73000"/>
                  </a:schemeClr>
                </a:gs>
                <a:gs pos="100000">
                  <a:schemeClr val="accent3">
                    <a:hueOff val="0"/>
                    <a:satOff val="0"/>
                    <a:lumOff val="0"/>
                    <a:alphaOff val="0"/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15920" tIns="38520" rIns="38520" bIns="38520" anchor="ctr"/>
            <a:lstStyle/>
            <a:p>
              <a:pPr algn="ctr">
                <a:lnSpc>
                  <a:spcPct val="90000"/>
                </a:lnSpc>
                <a:spcAft>
                  <a:spcPts val="1015"/>
                </a:spcAft>
              </a:pPr>
              <a:r>
                <a:rPr lang="pt-BR" sz="2900" b="0" strike="noStrike" spc="-1">
                  <a:solidFill>
                    <a:srgbClr val="000000"/>
                  </a:solidFill>
                  <a:latin typeface="Calibri"/>
                </a:rPr>
                <a:t>disse </a:t>
              </a:r>
              <a:r>
                <a:rPr lang="pt-BR" sz="2900" b="1" strike="noStrike" spc="-1">
                  <a:solidFill>
                    <a:srgbClr val="000000"/>
                  </a:solidFill>
                  <a:latin typeface="Calibri"/>
                </a:rPr>
                <a:t>a velha</a:t>
              </a:r>
              <a:endParaRPr lang="pt-BR" sz="2900" b="0" strike="noStrike" spc="-1">
                <a:latin typeface="Arial"/>
              </a:endParaRPr>
            </a:p>
          </p:txBody>
        </p:sp>
        <p:sp>
          <p:nvSpPr>
            <p:cNvPr id="261" name="CustomShape 6"/>
            <p:cNvSpPr/>
            <p:nvPr/>
          </p:nvSpPr>
          <p:spPr>
            <a:xfrm>
              <a:off x="7256520" y="4549680"/>
              <a:ext cx="2900880" cy="1160280"/>
            </a:xfrm>
            <a:prstGeom prst="chevron">
              <a:avLst>
                <a:gd name="adj" fmla="val 50000"/>
              </a:avLst>
            </a:prstGeom>
            <a:gradFill rotWithShape="0">
              <a:gsLst>
                <a:gs pos="0">
                  <a:schemeClr val="accent4">
                    <a:hueOff val="0"/>
                    <a:satOff val="0"/>
                    <a:lumOff val="0"/>
                    <a:alphaOff val="0"/>
                    <a:lumMod val="110000"/>
                    <a:satMod val="105000"/>
                    <a:tint val="67000"/>
                  </a:schemeClr>
                </a:gs>
                <a:gs pos="50000">
                  <a:schemeClr val="accent4">
                    <a:hueOff val="0"/>
                    <a:satOff val="0"/>
                    <a:lumOff val="0"/>
                    <a:alphaOff val="0"/>
                    <a:lumMod val="105000"/>
                    <a:satMod val="103000"/>
                    <a:tint val="73000"/>
                  </a:schemeClr>
                </a:gs>
                <a:gs pos="100000">
                  <a:schemeClr val="accent4">
                    <a:hueOff val="0"/>
                    <a:satOff val="0"/>
                    <a:lumOff val="0"/>
                    <a:alphaOff val="0"/>
                    <a:lumMod val="105000"/>
                    <a:satMod val="109000"/>
                    <a:tint val="81000"/>
                  </a:schemeClr>
                </a:gs>
              </a:gsLst>
              <a:lin ang="5400000"/>
            </a:gradFill>
            <a:ln>
              <a:noFill/>
            </a:ln>
            <a:scene3d>
              <a:camera prst="orthographicFront"/>
              <a:lightRig rig="flat" dir="t"/>
            </a:scene3d>
            <a:sp3d prstMaterial="dkEdge">
              <a:bevelT w="8200" h="381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1">
              <a:scrgbClr r="0" g="0" b="0"/>
            </a:effectRef>
            <a:fontRef idx="minor"/>
          </p:style>
          <p:txBody>
            <a:bodyPr lIns="115920" tIns="38520" rIns="38520" bIns="38520" anchor="ctr"/>
            <a:lstStyle/>
            <a:p>
              <a:pPr algn="ctr">
                <a:lnSpc>
                  <a:spcPct val="90000"/>
                </a:lnSpc>
                <a:spcAft>
                  <a:spcPts val="1015"/>
                </a:spcAft>
              </a:pPr>
              <a:r>
                <a:rPr lang="pt-BR" sz="2900" b="1" strike="noStrike" spc="-1">
                  <a:solidFill>
                    <a:srgbClr val="000000"/>
                  </a:solidFill>
                  <a:latin typeface="Calibri"/>
                </a:rPr>
                <a:t>ela </a:t>
              </a:r>
              <a:r>
                <a:rPr lang="pt-BR" sz="2900" b="0" strike="noStrike" spc="-1">
                  <a:solidFill>
                    <a:srgbClr val="000000"/>
                  </a:solidFill>
                  <a:latin typeface="Calibri"/>
                </a:rPr>
                <a:t>perguntou</a:t>
              </a:r>
              <a:endParaRPr lang="pt-BR" sz="2900" b="0" strike="noStrike" spc="-1">
                <a:latin typeface="Arial"/>
              </a:endParaRPr>
            </a:p>
          </p:txBody>
        </p:sp>
      </p:grpSp>
      <p:grpSp>
        <p:nvGrpSpPr>
          <p:cNvPr id="262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CustomShape 1"/>
          <p:cNvSpPr/>
          <p:nvPr/>
        </p:nvSpPr>
        <p:spPr>
          <a:xfrm>
            <a:off x="0" y="0"/>
            <a:ext cx="121917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4" name="CustomShape 2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65" name="Espaço Reservado para Conteúdo 5"/>
          <p:cNvPicPr/>
          <p:nvPr/>
        </p:nvPicPr>
        <p:blipFill>
          <a:blip r:embed="rId2"/>
          <a:stretch/>
        </p:blipFill>
        <p:spPr>
          <a:xfrm>
            <a:off x="3492707" y="533922"/>
            <a:ext cx="8699293" cy="6324078"/>
          </a:xfrm>
          <a:prstGeom prst="rect">
            <a:avLst/>
          </a:prstGeom>
          <a:ln>
            <a:noFill/>
          </a:ln>
        </p:spPr>
      </p:pic>
      <p:sp>
        <p:nvSpPr>
          <p:cNvPr id="266" name="CustomShape 3"/>
          <p:cNvSpPr/>
          <p:nvPr/>
        </p:nvSpPr>
        <p:spPr>
          <a:xfrm>
            <a:off x="0" y="0"/>
            <a:ext cx="201312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67" name="TextShape 4"/>
          <p:cNvSpPr txBox="1"/>
          <p:nvPr/>
        </p:nvSpPr>
        <p:spPr>
          <a:xfrm>
            <a:off x="640080" y="2074320"/>
            <a:ext cx="2751840" cy="2709000"/>
          </a:xfrm>
          <a:prstGeom prst="rect">
            <a:avLst/>
          </a:prstGeom>
          <a:solidFill>
            <a:srgbClr val="262626"/>
          </a:solidFill>
          <a:ln w="174600">
            <a:solidFill>
              <a:srgbClr val="262626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Conto </a:t>
            </a:r>
          </a:p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d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sperteza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423</Words>
  <Application>Microsoft Office PowerPoint</Application>
  <PresentationFormat>Widescreen</PresentationFormat>
  <Paragraphs>42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RobotoBR</vt:lpstr>
      <vt:lpstr>Symbol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2020-04-03T02:06:55Z</dcterms:created>
  <dcterms:modified xsi:type="dcterms:W3CDTF">2020-04-03T02:09:09Z</dcterms:modified>
</cp:coreProperties>
</file>