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50" r:id="rId2"/>
    <p:sldId id="351" r:id="rId3"/>
    <p:sldId id="352" r:id="rId4"/>
    <p:sldId id="353" r:id="rId5"/>
    <p:sldId id="354" r:id="rId6"/>
    <p:sldId id="355" r:id="rId7"/>
    <p:sldId id="356" r:id="rId8"/>
    <p:sldId id="357" r:id="rId9"/>
    <p:sldId id="358" r:id="rId10"/>
    <p:sldId id="359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cilia farias" initials="cf" lastIdx="22" clrIdx="0"/>
  <p:cmAuthor id="2" name="FREELA -- Cecilia Farias de Souza" initials="F-CFdS" lastIdx="4" clrIdx="1"/>
  <p:cmAuthor id="3" name="Lilian Semenichin Nogueira" initials="LSN" lastIdx="17" clrIdx="2"/>
  <p:cmAuthor id="4" name="Marcia Takeuchi" initials="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1353"/>
    <a:srgbClr val="FFFFFF"/>
    <a:srgbClr val="6214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6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1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8AC360-31CD-344C-81BE-5E05ED850A2E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8AE7DA-E315-C241-AF9A-6E20595B075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1967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705E6-57F5-47C5-9560-CBFFEDD1809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B0311-50A4-4CC1-BF09-F1641263EB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94185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4E3470-A11F-4050-8EA5-73F8918880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45C0838-7E25-46AF-AA06-90AB21E40B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A2E287-EE76-406F-88D3-BF13BAF15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E406A-57BF-304D-9551-8FE6BB8A5849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A60DA1-E66C-41A4-9034-F03EFE856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C45089-4E9E-4C57-B323-97C476297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6629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9EFACC-B61F-4727-87EE-765F00B83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CFA8CD-2275-402C-BCA6-66B66BCA5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15D672-57A9-41DB-917D-8CD69EE4F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66BF1-807E-EC47-9AFF-F4A21A279BA8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2C0502-7EE1-4CEF-B064-F40040EC1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32C2B3-3571-4B05-8F61-4DE9EDB40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4811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922507-AAB2-47E1-99AB-6FBF9FC5A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B52884-0705-4F37-83AC-6A2F9BD41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50E5B7C-587D-4538-9843-C5AEFDDC5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80DB1-86C0-134B-9D81-AEC84A0B800A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7B6D83-D3EC-4443-A28A-C5C25617F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9D1F01-FE84-4B85-9FD9-3F90B2947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2524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4C3F62-54DB-44B2-8ADD-DEB08DE56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4B83A6-35E1-4EDB-827B-B4115EE3C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0000EA-8B1F-418D-B737-D80DEF811D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08BDFCD-2D5E-47B5-A984-51ACCEEC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9001-A9AA-E44E-A0CD-A2797AE4FBB3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59C6B6-B091-40AF-B68C-5E2243FE5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F3D6CE7-0CB9-472A-B10E-53EF5869A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259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40A42E-D508-4C46-91E6-09BC4B366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BF2509E-B975-446B-92CA-6A3B2C1B4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6ABE9A-F895-466C-9CD1-0E7AF1CB1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2301133-6997-4D92-9639-3AF077F184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DF8C39F-C268-416C-866A-5A52F7ED08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32A59A4-62A4-4199-AA8B-4C613771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DEFA-C8E9-6845-9A18-8E1D814B2F1D}" type="datetime1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907203D-81A5-4DAF-AE1F-E32C5D153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C2FA5DA-E609-4AB1-B62E-226BB6BA5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2690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9E2B42-5F8E-4041-AB6F-FFB4D10B5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6A86932-F6D6-41BB-A70E-4A2AAFADC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D8F05-55C6-F948-BB7E-E3F0C2EE4940}" type="datetime1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E91D648-76ED-447D-AF82-B98DF850F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C451FCD-F5C7-4CC7-AA04-7D2DFDB38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6511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CD06000-7AE1-4751-B456-1B4213458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7DF1-C1B3-7E41-AF55-89F54CF86645}" type="datetime1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4C5D03D-4F5A-4B6F-9F58-ED4AD6307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8E3596D-2CF9-4F06-84A5-851248BCA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0004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EFA6A7-4974-46CB-9B1F-649F00C49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68D222-4146-46F6-BC9F-A6A396B17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F778D5B-5728-4633-B893-6CB402692F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BA200D2-32A8-4E1B-87CB-B052C3F61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720BB-BF2E-0A44-886C-A831B5F43200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2276172-6CF3-4090-BE99-8E9CA5B09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BF6C42-5105-4229-A775-77B050460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3385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BE78A1-C9C9-4AE3-9517-7B83D75F0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9AA3D8D-FAD5-4531-8774-93D4E77C5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D8FEC02-2059-41E2-9FD1-D170C174AB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2204A31-11DE-4683-98F2-C2F13190D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231FE-1BE5-124C-83C7-8EAE8D1DECC4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1803212-178C-4E55-8E17-3D5B9397B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714EAE9-AED6-46C2-A534-F590325B0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275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2F8EE8-69FD-4E11-ABBA-56C79BE74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9463957-21FD-4C7F-B735-2813AC0527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AD960D-A388-4FB0-9095-0639B1579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E5AF-2FE8-2F40-BAA5-6B099B804ED0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A55C951-3564-47AC-BEEC-19873F05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649FFE-6FB1-47C1-918E-8F151444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8227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3A02574-7D42-4705-93BE-F6049E7ECC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FE2090D-402B-44C4-8F31-D69B30349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A55A48-002B-4B7C-9602-30D79F9A0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A9D78-182D-6648-8259-CC8BC131476A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BCF3BB-F7E9-47D6-B550-5BDE1C95C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9DAF90-0A8F-4928-BAFE-D28FFFFED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1243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C0AEA75-2DBF-4D24-B674-2BE54CD0D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DD573DF-742A-46ED-AD42-38B4CB356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360C0C-E957-4365-892A-8800968D13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FAED8-8B77-9645-AE96-48E8BBF940B8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8389AFE-0470-44CF-97CB-7046DFAE14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FEAA57-5B35-441E-9094-64ABEF89DE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7053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22502D-7C49-49E9-801A-11E0C0109B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18323"/>
            <a:ext cx="9144000" cy="1964964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ctr">
            <a:noAutofit/>
          </a:bodyPr>
          <a:lstStyle/>
          <a:p>
            <a:r>
              <a:rPr lang="pt-BR" sz="4800" dirty="0">
                <a:latin typeface="+mn-lt"/>
              </a:rPr>
              <a:t>Apresentação 6 –</a:t>
            </a:r>
            <a:r>
              <a:rPr lang="pt-BR" sz="4800" b="1" dirty="0">
                <a:latin typeface="+mn-lt"/>
              </a:rPr>
              <a:t> SERES VIVOS: MOVIMENTO E COORDENAÇÃO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030E5DF-4527-4E24-A515-AF60B9E29A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36375" y="3602038"/>
            <a:ext cx="10144795" cy="2807035"/>
          </a:xfrm>
        </p:spPr>
        <p:txBody>
          <a:bodyPr>
            <a:noAutofit/>
          </a:bodyPr>
          <a:lstStyle/>
          <a:p>
            <a:pPr lvl="0"/>
            <a:r>
              <a:rPr lang="pt-BR" sz="4000" b="1" dirty="0"/>
              <a:t>Locomoção (ossos e músculos)</a:t>
            </a:r>
          </a:p>
          <a:p>
            <a:pPr lvl="0"/>
            <a:r>
              <a:rPr lang="pt-BR" sz="4000" b="1" dirty="0"/>
              <a:t>Interpretação dos estímulos: sistema nervoso</a:t>
            </a:r>
          </a:p>
          <a:p>
            <a:r>
              <a:rPr lang="pt-BR" sz="4000" b="1" dirty="0"/>
              <a:t>Influência de substâncias psicoativas no funcionamento do sistema nervoso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1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1024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89A8DA7-7281-42AA-89DB-BDCEB9F6BF85}"/>
              </a:ext>
            </a:extLst>
          </p:cNvPr>
          <p:cNvSpPr txBox="1"/>
          <p:nvPr/>
        </p:nvSpPr>
        <p:spPr>
          <a:xfrm>
            <a:off x="0" y="497669"/>
            <a:ext cx="120777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Ossos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501495A-499B-47F4-AA02-9B90C4E58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797" y="1898155"/>
            <a:ext cx="7033028" cy="4846453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CA0D8C30-96ED-4E75-AB38-EB215519A5AA}"/>
              </a:ext>
            </a:extLst>
          </p:cNvPr>
          <p:cNvSpPr/>
          <p:nvPr/>
        </p:nvSpPr>
        <p:spPr>
          <a:xfrm>
            <a:off x="1868394" y="1227747"/>
            <a:ext cx="89332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/>
              <a:t>Os ossos sustentam e apoiam a fixação dos músculos, protegem órgãos internos e auxiliam na execução de movimentos.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B3A3898-2250-443A-A059-B5095C34155E}"/>
              </a:ext>
            </a:extLst>
          </p:cNvPr>
          <p:cNvSpPr/>
          <p:nvPr/>
        </p:nvSpPr>
        <p:spPr>
          <a:xfrm>
            <a:off x="9553575" y="4804597"/>
            <a:ext cx="2266950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pt-BR" dirty="0"/>
              <a:t>Um humano adulto é formado por 206 ossos.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2</a:t>
            </a:fld>
            <a:endParaRPr lang="pt-BR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420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7FAC186-353D-487F-B4B7-725BDEC7247F}"/>
              </a:ext>
            </a:extLst>
          </p:cNvPr>
          <p:cNvSpPr txBox="1"/>
          <p:nvPr/>
        </p:nvSpPr>
        <p:spPr>
          <a:xfrm>
            <a:off x="0" y="439273"/>
            <a:ext cx="120777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Formação e estrutura dos ossos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135A609-880C-4B7C-9633-E23CBACAF065}"/>
              </a:ext>
            </a:extLst>
          </p:cNvPr>
          <p:cNvSpPr/>
          <p:nvPr/>
        </p:nvSpPr>
        <p:spPr>
          <a:xfrm>
            <a:off x="295274" y="1324601"/>
            <a:ext cx="2943226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pt-BR" dirty="0"/>
              <a:t>A formação dos ossos no ser humano ocorre durante o desenvolvimento do feto e</a:t>
            </a:r>
          </a:p>
          <a:p>
            <a:r>
              <a:rPr lang="pt-BR" dirty="0"/>
              <a:t>continua após o nascimento.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7163F869-54E3-431B-ABD3-645530A9DB2D}"/>
              </a:ext>
            </a:extLst>
          </p:cNvPr>
          <p:cNvGrpSpPr/>
          <p:nvPr/>
        </p:nvGrpSpPr>
        <p:grpSpPr>
          <a:xfrm>
            <a:off x="1143001" y="1324601"/>
            <a:ext cx="9477374" cy="5533399"/>
            <a:chOff x="314326" y="1415088"/>
            <a:chExt cx="9477374" cy="5533399"/>
          </a:xfrm>
        </p:grpSpPr>
        <p:grpSp>
          <p:nvGrpSpPr>
            <p:cNvPr id="10" name="Agrupar 9">
              <a:extLst>
                <a:ext uri="{FF2B5EF4-FFF2-40B4-BE49-F238E27FC236}">
                  <a16:creationId xmlns:a16="http://schemas.microsoft.com/office/drawing/2014/main" id="{EC9C14BF-E734-467B-ADF5-8AE59FC8DD8F}"/>
                </a:ext>
              </a:extLst>
            </p:cNvPr>
            <p:cNvGrpSpPr/>
            <p:nvPr/>
          </p:nvGrpSpPr>
          <p:grpSpPr>
            <a:xfrm>
              <a:off x="314326" y="1415088"/>
              <a:ext cx="9477374" cy="5533399"/>
              <a:chOff x="2305051" y="662613"/>
              <a:chExt cx="9477374" cy="5533399"/>
            </a:xfrm>
          </p:grpSpPr>
          <p:pic>
            <p:nvPicPr>
              <p:cNvPr id="3" name="Imagem 2">
                <a:extLst>
                  <a:ext uri="{FF2B5EF4-FFF2-40B4-BE49-F238E27FC236}">
                    <a16:creationId xmlns:a16="http://schemas.microsoft.com/office/drawing/2014/main" id="{67455588-89F0-4B28-B704-E487F45817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286375" y="1385887"/>
                <a:ext cx="6496050" cy="4810125"/>
              </a:xfrm>
              <a:prstGeom prst="rect">
                <a:avLst/>
              </a:prstGeom>
            </p:spPr>
          </p:pic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0C28A301-0656-4B1D-AC47-4C7AB6EDC492}"/>
                  </a:ext>
                </a:extLst>
              </p:cNvPr>
              <p:cNvSpPr/>
              <p:nvPr/>
            </p:nvSpPr>
            <p:spPr>
              <a:xfrm>
                <a:off x="2305051" y="3042047"/>
                <a:ext cx="3543300" cy="92333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pt-BR" dirty="0"/>
                  <a:t>Um molde de cartilagem é gradativamente substituído pelo tecido ósseo. </a:t>
                </a:r>
              </a:p>
            </p:txBody>
          </p:sp>
          <p:sp>
            <p:nvSpPr>
              <p:cNvPr id="6" name="Retângulo 5">
                <a:extLst>
                  <a:ext uri="{FF2B5EF4-FFF2-40B4-BE49-F238E27FC236}">
                    <a16:creationId xmlns:a16="http://schemas.microsoft.com/office/drawing/2014/main" id="{3F7748CD-4293-4F11-9548-8149A4BEDA24}"/>
                  </a:ext>
                </a:extLst>
              </p:cNvPr>
              <p:cNvSpPr/>
              <p:nvPr/>
            </p:nvSpPr>
            <p:spPr>
              <a:xfrm>
                <a:off x="6257924" y="662613"/>
                <a:ext cx="3543302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BR" dirty="0"/>
                  <a:t>O modelo de cartilagem cresce, e o processo de ossificação se inicia no centro do molde.</a:t>
                </a:r>
              </a:p>
            </p:txBody>
          </p:sp>
          <p:cxnSp>
            <p:nvCxnSpPr>
              <p:cNvPr id="8" name="Conector de Seta Reta 7">
                <a:extLst>
                  <a:ext uri="{FF2B5EF4-FFF2-40B4-BE49-F238E27FC236}">
                    <a16:creationId xmlns:a16="http://schemas.microsoft.com/office/drawing/2014/main" id="{8EDC9E8E-2C56-48D5-A40D-E40B846E0E57}"/>
                  </a:ext>
                </a:extLst>
              </p:cNvPr>
              <p:cNvCxnSpPr>
                <a:cxnSpLocks/>
                <a:stCxn id="5" idx="3"/>
              </p:cNvCxnSpPr>
              <p:nvPr/>
            </p:nvCxnSpPr>
            <p:spPr>
              <a:xfrm>
                <a:off x="5848351" y="3503712"/>
                <a:ext cx="49530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" name="Conector de Seta Reta 11">
              <a:extLst>
                <a:ext uri="{FF2B5EF4-FFF2-40B4-BE49-F238E27FC236}">
                  <a16:creationId xmlns:a16="http://schemas.microsoft.com/office/drawing/2014/main" id="{693A067C-A64A-4CF2-BD83-CD4C92366979}"/>
                </a:ext>
              </a:extLst>
            </p:cNvPr>
            <p:cNvCxnSpPr/>
            <p:nvPr/>
          </p:nvCxnSpPr>
          <p:spPr>
            <a:xfrm>
              <a:off x="5848350" y="2238375"/>
              <a:ext cx="0" cy="10858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3</a:t>
            </a:fld>
            <a:endParaRPr lang="pt-BR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1520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29F9C37-CF71-48D5-978D-185805518E55}"/>
              </a:ext>
            </a:extLst>
          </p:cNvPr>
          <p:cNvSpPr txBox="1"/>
          <p:nvPr/>
        </p:nvSpPr>
        <p:spPr>
          <a:xfrm>
            <a:off x="0" y="424674"/>
            <a:ext cx="120777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Músculos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FCA1C2A5-3E86-454D-B13B-51F13CA4F71A}"/>
              </a:ext>
            </a:extLst>
          </p:cNvPr>
          <p:cNvGrpSpPr/>
          <p:nvPr/>
        </p:nvGrpSpPr>
        <p:grpSpPr>
          <a:xfrm>
            <a:off x="3296148" y="1226473"/>
            <a:ext cx="7695265" cy="5452443"/>
            <a:chOff x="3048000" y="1153478"/>
            <a:chExt cx="6350000" cy="5452443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0C4B042E-A4A2-4885-AAB8-194AB1CEC9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48000" y="1153478"/>
              <a:ext cx="6350000" cy="5452443"/>
            </a:xfrm>
            <a:prstGeom prst="rect">
              <a:avLst/>
            </a:prstGeom>
          </p:spPr>
        </p:pic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5C75F9C1-68FC-4E8D-ABEB-2853A17CA42B}"/>
                </a:ext>
              </a:extLst>
            </p:cNvPr>
            <p:cNvSpPr/>
            <p:nvPr/>
          </p:nvSpPr>
          <p:spPr>
            <a:xfrm>
              <a:off x="3291840" y="1153478"/>
              <a:ext cx="1137920" cy="1470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6" name="Retângulo 5">
            <a:extLst>
              <a:ext uri="{FF2B5EF4-FFF2-40B4-BE49-F238E27FC236}">
                <a16:creationId xmlns:a16="http://schemas.microsoft.com/office/drawing/2014/main" id="{D5454654-AC10-4641-8014-2410E973ECE6}"/>
              </a:ext>
            </a:extLst>
          </p:cNvPr>
          <p:cNvSpPr/>
          <p:nvPr/>
        </p:nvSpPr>
        <p:spPr>
          <a:xfrm>
            <a:off x="114300" y="1839631"/>
            <a:ext cx="2943226" cy="20313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pt-BR" dirty="0"/>
              <a:t>Os </a:t>
            </a:r>
            <a:r>
              <a:rPr lang="pt-BR" b="1" dirty="0"/>
              <a:t>músculos </a:t>
            </a:r>
            <a:r>
              <a:rPr lang="pt-BR" dirty="0"/>
              <a:t>têm capacidade de contração e relaxamento. Ao contrair, o músculo reduz</a:t>
            </a:r>
          </a:p>
          <a:p>
            <a:r>
              <a:rPr lang="pt-BR" dirty="0"/>
              <a:t>de tamanho e, ao relaxar, ele retorna ao seu tamanho. Essa propriedade é essencial para a execução dos movimentos.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4</a:t>
            </a:fld>
            <a:endParaRPr lang="pt-BR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3570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832969C-B509-4A4E-B879-B1C8C258D1EF}"/>
              </a:ext>
            </a:extLst>
          </p:cNvPr>
          <p:cNvSpPr txBox="1"/>
          <p:nvPr/>
        </p:nvSpPr>
        <p:spPr>
          <a:xfrm>
            <a:off x="0" y="570664"/>
            <a:ext cx="120777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Articulações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5978312-1AD7-408E-BD23-A295B7A64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6210" y="1590675"/>
            <a:ext cx="7832789" cy="445197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55641E6C-BFF9-42CA-B619-12FB900D59D9}"/>
              </a:ext>
            </a:extLst>
          </p:cNvPr>
          <p:cNvSpPr/>
          <p:nvPr/>
        </p:nvSpPr>
        <p:spPr>
          <a:xfrm>
            <a:off x="269874" y="999481"/>
            <a:ext cx="354330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/>
              <a:t>Articulações são pontos de encontro entre os ossos. </a:t>
            </a:r>
          </a:p>
          <a:p>
            <a:r>
              <a:rPr lang="pt-BR" sz="2000" dirty="0"/>
              <a:t>Elas podem:</a:t>
            </a:r>
          </a:p>
          <a:p>
            <a:endParaRPr lang="pt-BR" sz="2000" dirty="0">
              <a:solidFill>
                <a:srgbClr val="2F2F2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ser imóveis;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permitir movimento restrito;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permitir movimento amplo.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2A45B7B-634B-489F-831D-44B1E7B7DCAF}"/>
              </a:ext>
            </a:extLst>
          </p:cNvPr>
          <p:cNvSpPr/>
          <p:nvPr/>
        </p:nvSpPr>
        <p:spPr>
          <a:xfrm>
            <a:off x="2016124" y="3816660"/>
            <a:ext cx="2546351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t-BR" b="1" dirty="0"/>
              <a:t>Ligamentos </a:t>
            </a:r>
            <a:r>
              <a:rPr lang="pt-BR" dirty="0"/>
              <a:t>ajudam a</a:t>
            </a:r>
          </a:p>
          <a:p>
            <a:r>
              <a:rPr lang="pt-BR" dirty="0"/>
              <a:t>manter os ossos unidos e estabilizados.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962571E9-4210-40B5-9784-0A990F47D7CD}"/>
              </a:ext>
            </a:extLst>
          </p:cNvPr>
          <p:cNvCxnSpPr>
            <a:cxnSpLocks/>
          </p:cNvCxnSpPr>
          <p:nvPr/>
        </p:nvCxnSpPr>
        <p:spPr>
          <a:xfrm flipV="1">
            <a:off x="4562475" y="3699780"/>
            <a:ext cx="600075" cy="116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tângulo 9">
            <a:extLst>
              <a:ext uri="{FF2B5EF4-FFF2-40B4-BE49-F238E27FC236}">
                <a16:creationId xmlns:a16="http://schemas.microsoft.com/office/drawing/2014/main" id="{4B4346C7-961D-4AC3-94F9-E58EBD449B86}"/>
              </a:ext>
            </a:extLst>
          </p:cNvPr>
          <p:cNvSpPr/>
          <p:nvPr/>
        </p:nvSpPr>
        <p:spPr>
          <a:xfrm>
            <a:off x="4638675" y="5602599"/>
            <a:ext cx="2409825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t-BR" dirty="0"/>
              <a:t>A </a:t>
            </a:r>
            <a:r>
              <a:rPr lang="pt-BR" b="1" dirty="0"/>
              <a:t>cartilagem</a:t>
            </a:r>
            <a:r>
              <a:rPr lang="pt-BR" dirty="0"/>
              <a:t> auxilia na absorção de impactos.</a:t>
            </a:r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6CBCA046-7D63-486B-9DF0-383F613E7C03}"/>
              </a:ext>
            </a:extLst>
          </p:cNvPr>
          <p:cNvCxnSpPr/>
          <p:nvPr/>
        </p:nvCxnSpPr>
        <p:spPr>
          <a:xfrm flipV="1">
            <a:off x="7029450" y="4238625"/>
            <a:ext cx="2609850" cy="1409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5</a:t>
            </a:fld>
            <a:endParaRPr lang="pt-BR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5178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E0112E4-A458-441D-A216-0B5779F86EE8}"/>
              </a:ext>
            </a:extLst>
          </p:cNvPr>
          <p:cNvSpPr txBox="1"/>
          <p:nvPr/>
        </p:nvSpPr>
        <p:spPr>
          <a:xfrm>
            <a:off x="58388" y="488767"/>
            <a:ext cx="120777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Movimentos do corpo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ABF208E4-B58D-4D54-8035-1D231E2236A7}"/>
              </a:ext>
            </a:extLst>
          </p:cNvPr>
          <p:cNvGrpSpPr/>
          <p:nvPr/>
        </p:nvGrpSpPr>
        <p:grpSpPr>
          <a:xfrm>
            <a:off x="2662237" y="3511717"/>
            <a:ext cx="6867525" cy="3013007"/>
            <a:chOff x="2804160" y="2028825"/>
            <a:chExt cx="6610350" cy="2800350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1052860C-FC22-4214-A343-9DFBD3DF9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04160" y="2028825"/>
              <a:ext cx="6610350" cy="2800350"/>
            </a:xfrm>
            <a:prstGeom prst="rect">
              <a:avLst/>
            </a:prstGeom>
          </p:spPr>
        </p:pic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7F1F947D-F229-4EFC-9D53-87DA19B4DB61}"/>
                </a:ext>
              </a:extLst>
            </p:cNvPr>
            <p:cNvSpPr/>
            <p:nvPr/>
          </p:nvSpPr>
          <p:spPr>
            <a:xfrm>
              <a:off x="2817495" y="2064385"/>
              <a:ext cx="2275840" cy="2133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6" name="Retângulo 5">
            <a:extLst>
              <a:ext uri="{FF2B5EF4-FFF2-40B4-BE49-F238E27FC236}">
                <a16:creationId xmlns:a16="http://schemas.microsoft.com/office/drawing/2014/main" id="{A6B6655F-B43A-4341-AC3B-290F406F9871}"/>
              </a:ext>
            </a:extLst>
          </p:cNvPr>
          <p:cNvSpPr/>
          <p:nvPr/>
        </p:nvSpPr>
        <p:spPr>
          <a:xfrm>
            <a:off x="387348" y="1871181"/>
            <a:ext cx="3206751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/>
              <a:t>A ação conjunta de ossos, músculos e tendões promove os movimentos do corpo.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E4BBAB0-9150-4994-922F-76B1A5A821BA}"/>
              </a:ext>
            </a:extLst>
          </p:cNvPr>
          <p:cNvSpPr/>
          <p:nvPr/>
        </p:nvSpPr>
        <p:spPr>
          <a:xfrm>
            <a:off x="4307204" y="1857280"/>
            <a:ext cx="348742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Os músculos estão fixados nos ossos por meio de </a:t>
            </a:r>
            <a:r>
              <a:rPr lang="pt-BR" b="1" dirty="0">
                <a:solidFill>
                  <a:srgbClr val="2F2F2E"/>
                </a:solidFill>
              </a:rPr>
              <a:t>tendões</a:t>
            </a:r>
            <a:r>
              <a:rPr lang="pt-BR" dirty="0">
                <a:solidFill>
                  <a:srgbClr val="2F2F2E"/>
                </a:solidFill>
              </a:rPr>
              <a:t>, um tipo de tecido conjuntivo. </a:t>
            </a:r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8A14966-A434-4E81-AA5F-3DF0DB8EE38B}"/>
              </a:ext>
            </a:extLst>
          </p:cNvPr>
          <p:cNvSpPr/>
          <p:nvPr/>
        </p:nvSpPr>
        <p:spPr>
          <a:xfrm>
            <a:off x="8533130" y="1846485"/>
            <a:ext cx="348742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Enquanto os músculos de um lado da articulação se contraem, os do outro lado relaxam (antagonismo).</a:t>
            </a:r>
            <a:endParaRPr lang="pt-BR" dirty="0"/>
          </a:p>
        </p:txBody>
      </p:sp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367FAC62-5BC3-4CD0-89A0-76E08C2D071F}"/>
              </a:ext>
            </a:extLst>
          </p:cNvPr>
          <p:cNvSpPr/>
          <p:nvPr/>
        </p:nvSpPr>
        <p:spPr>
          <a:xfrm>
            <a:off x="3727449" y="2221741"/>
            <a:ext cx="342900" cy="2190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F7F5759C-3816-4593-AD95-0D4FA07FC2D5}"/>
              </a:ext>
            </a:extLst>
          </p:cNvPr>
          <p:cNvSpPr/>
          <p:nvPr/>
        </p:nvSpPr>
        <p:spPr>
          <a:xfrm>
            <a:off x="7993379" y="2198612"/>
            <a:ext cx="342900" cy="2190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6</a:t>
            </a:fld>
            <a:endParaRPr lang="pt-BR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599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6964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EB75E483-EE06-4292-8C35-82CEB3608D02}"/>
              </a:ext>
            </a:extLst>
          </p:cNvPr>
          <p:cNvSpPr txBox="1"/>
          <p:nvPr/>
        </p:nvSpPr>
        <p:spPr>
          <a:xfrm>
            <a:off x="102179" y="371975"/>
            <a:ext cx="120777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Organização do sistema nervoso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891C572-ECFF-4F0F-B02B-E36706028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298" y="1566326"/>
            <a:ext cx="3352096" cy="491585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FCAA9DC-CD42-4341-87F0-A498160C27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8705" y="1616101"/>
            <a:ext cx="6437295" cy="3307397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568EA64-661D-4142-8CC2-5ED2F39B4B36}"/>
              </a:ext>
            </a:extLst>
          </p:cNvPr>
          <p:cNvSpPr/>
          <p:nvPr/>
        </p:nvSpPr>
        <p:spPr>
          <a:xfrm>
            <a:off x="8151247" y="1202972"/>
            <a:ext cx="13627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Encéfalo</a:t>
            </a:r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07FA246-1876-43CA-8077-83E87E543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7550" y="4520385"/>
            <a:ext cx="2469356" cy="2053234"/>
          </a:xfrm>
          <a:prstGeom prst="rect">
            <a:avLst/>
          </a:prstGeom>
        </p:spPr>
      </p:pic>
      <p:cxnSp>
        <p:nvCxnSpPr>
          <p:cNvPr id="12" name="Conector: Angulado 11">
            <a:extLst>
              <a:ext uri="{FF2B5EF4-FFF2-40B4-BE49-F238E27FC236}">
                <a16:creationId xmlns:a16="http://schemas.microsoft.com/office/drawing/2014/main" id="{2EF60811-E93C-45EC-8A2D-9325408779A7}"/>
              </a:ext>
            </a:extLst>
          </p:cNvPr>
          <p:cNvCxnSpPr>
            <a:cxnSpLocks/>
          </p:cNvCxnSpPr>
          <p:nvPr/>
        </p:nvCxnSpPr>
        <p:spPr>
          <a:xfrm flipV="1">
            <a:off x="3257550" y="1253042"/>
            <a:ext cx="4686300" cy="604956"/>
          </a:xfrm>
          <a:prstGeom prst="bentConnector3">
            <a:avLst>
              <a:gd name="adj1" fmla="val -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3DDF0E21-6228-4B8B-A73E-7949CFCDE0C0}"/>
              </a:ext>
            </a:extLst>
          </p:cNvPr>
          <p:cNvCxnSpPr>
            <a:cxnSpLocks/>
          </p:cNvCxnSpPr>
          <p:nvPr/>
        </p:nvCxnSpPr>
        <p:spPr>
          <a:xfrm>
            <a:off x="2486025" y="3138408"/>
            <a:ext cx="1595369" cy="14716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7</a:t>
            </a:fld>
            <a:endParaRPr lang="pt-BR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-14599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9459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09EAD39-B1E1-4982-98C7-F0C7355BE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7180" y="3009900"/>
            <a:ext cx="5704820" cy="3701414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ADF6590-5CAD-4481-AC9E-53A2FBD0001C}"/>
              </a:ext>
            </a:extLst>
          </p:cNvPr>
          <p:cNvSpPr txBox="1"/>
          <p:nvPr/>
        </p:nvSpPr>
        <p:spPr>
          <a:xfrm>
            <a:off x="0" y="430371"/>
            <a:ext cx="120777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Funcionamento do sistema nervoso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72C93F1-CB97-4FC2-AE38-E5AE2FA45F44}"/>
              </a:ext>
            </a:extLst>
          </p:cNvPr>
          <p:cNvSpPr/>
          <p:nvPr/>
        </p:nvSpPr>
        <p:spPr>
          <a:xfrm>
            <a:off x="6487180" y="1115378"/>
            <a:ext cx="47673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Quando um neurônio é estimulado, acontecem mudanças de cargas elétricas em sua membrana plasmática que se propagam rapidamente, formando o que chamamos de </a:t>
            </a:r>
            <a:r>
              <a:rPr lang="pt-BR" b="1" dirty="0">
                <a:solidFill>
                  <a:srgbClr val="2F2F2E"/>
                </a:solidFill>
                <a:latin typeface="FrutigerLTStd-Bold"/>
              </a:rPr>
              <a:t>impulso nervoso</a:t>
            </a:r>
            <a:r>
              <a:rPr lang="pt-BR" dirty="0">
                <a:solidFill>
                  <a:srgbClr val="2F2F2E"/>
                </a:solidFill>
                <a:latin typeface="FrutigerLTStd-Light"/>
              </a:rPr>
              <a:t>. São liberadas entre os neurônios substâncias chamadas neurotransmissores.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BF936B3-7841-4813-91F1-851775900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5785" y="2548083"/>
            <a:ext cx="2210320" cy="3279311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D1877A0E-4420-4D53-A17A-73D773B1A420}"/>
              </a:ext>
            </a:extLst>
          </p:cNvPr>
          <p:cNvSpPr/>
          <p:nvPr/>
        </p:nvSpPr>
        <p:spPr>
          <a:xfrm>
            <a:off x="1013632" y="1231566"/>
            <a:ext cx="31146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2F2F2E"/>
                </a:solidFill>
                <a:latin typeface="FrutigerLTStd-Bold"/>
              </a:rPr>
              <a:t>Neurônios </a:t>
            </a:r>
            <a:r>
              <a:rPr lang="pt-BR" dirty="0">
                <a:solidFill>
                  <a:srgbClr val="2F2F2E"/>
                </a:solidFill>
                <a:latin typeface="FrutigerLTStd-Light"/>
              </a:rPr>
              <a:t>são células capazes de receber os estímulos e enviar respostas, ou seja, são</a:t>
            </a:r>
          </a:p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células de comunicação.</a:t>
            </a:r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74545FC-D598-44EA-9DD6-44754F8B0BEF}"/>
              </a:ext>
            </a:extLst>
          </p:cNvPr>
          <p:cNvSpPr/>
          <p:nvPr/>
        </p:nvSpPr>
        <p:spPr>
          <a:xfrm>
            <a:off x="1592146" y="6028340"/>
            <a:ext cx="17290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dirty="0">
                <a:solidFill>
                  <a:srgbClr val="2F2F2E"/>
                </a:solidFill>
              </a:rPr>
              <a:t>Neurônio</a:t>
            </a:r>
            <a:endParaRPr lang="pt-BR" sz="1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8</a:t>
            </a:fld>
            <a:endParaRPr lang="pt-BR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4728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EDF8BA6-604D-4147-831B-2783AF464AD9}"/>
              </a:ext>
            </a:extLst>
          </p:cNvPr>
          <p:cNvSpPr txBox="1"/>
          <p:nvPr/>
        </p:nvSpPr>
        <p:spPr>
          <a:xfrm>
            <a:off x="58388" y="357376"/>
            <a:ext cx="120777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Transmissão dos impulsos nervosos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F556D69-EF32-4E4D-84A8-89D8CCBC6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891" y="2291814"/>
            <a:ext cx="10146788" cy="400558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B6D820D1-A7F6-4D95-B114-68EC2D312EEC}"/>
              </a:ext>
            </a:extLst>
          </p:cNvPr>
          <p:cNvSpPr/>
          <p:nvPr/>
        </p:nvSpPr>
        <p:spPr>
          <a:xfrm>
            <a:off x="1513840" y="1150896"/>
            <a:ext cx="9387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Os receptores ou órgãos sensoriais recebem estímulos e os transformam em impulsos nervosos, que são transmitidos pelos nervos até a medula e o encéfalo. Essas informações são processadas, e uma resposta é enviada ao local de sua ação</a:t>
            </a:r>
            <a:r>
              <a:rPr lang="pt-BR" dirty="0">
                <a:solidFill>
                  <a:srgbClr val="2F2F2E"/>
                </a:solidFill>
                <a:latin typeface="FrutigerLTStd-Light"/>
              </a:rPr>
              <a:t>.</a:t>
            </a:r>
            <a:endParaRPr lang="pt-B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9</a:t>
            </a:fld>
            <a:endParaRPr lang="pt-BR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965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5629C76-6CCB-4832-8543-9F8FBF90E87C}"/>
              </a:ext>
            </a:extLst>
          </p:cNvPr>
          <p:cNvSpPr txBox="1"/>
          <p:nvPr/>
        </p:nvSpPr>
        <p:spPr>
          <a:xfrm>
            <a:off x="0" y="357376"/>
            <a:ext cx="120777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Substâncias psicoativas e sistema nervoso</a:t>
            </a:r>
            <a:endParaRPr lang="pt-BR" sz="4800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D3B7718-CDAC-4E3F-A989-1C0BA67EFD02}"/>
              </a:ext>
            </a:extLst>
          </p:cNvPr>
          <p:cNvSpPr/>
          <p:nvPr/>
        </p:nvSpPr>
        <p:spPr>
          <a:xfrm>
            <a:off x="866774" y="1202972"/>
            <a:ext cx="102203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As substâncias que atuam sobre o sistema nervoso central são chamadas </a:t>
            </a:r>
            <a:r>
              <a:rPr lang="pt-BR" b="1" dirty="0"/>
              <a:t>drogas psicoativas </a:t>
            </a:r>
            <a:r>
              <a:rPr lang="pt-BR" dirty="0"/>
              <a:t>e agem sobre os neurotransmissores.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AD19280-7D7D-4D64-9A24-3A9435396A85}"/>
              </a:ext>
            </a:extLst>
          </p:cNvPr>
          <p:cNvSpPr/>
          <p:nvPr/>
        </p:nvSpPr>
        <p:spPr>
          <a:xfrm>
            <a:off x="4471987" y="2153603"/>
            <a:ext cx="2786063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/>
              <a:t>Drogas psicoativas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153BB01-ADC8-43A2-809D-8E28E4AB588E}"/>
              </a:ext>
            </a:extLst>
          </p:cNvPr>
          <p:cNvSpPr/>
          <p:nvPr/>
        </p:nvSpPr>
        <p:spPr>
          <a:xfrm>
            <a:off x="1109662" y="2972753"/>
            <a:ext cx="2786063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/>
              <a:t>Depressoras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6657F8E-4FB7-47F7-AFFB-126F8CF91180}"/>
              </a:ext>
            </a:extLst>
          </p:cNvPr>
          <p:cNvSpPr/>
          <p:nvPr/>
        </p:nvSpPr>
        <p:spPr>
          <a:xfrm>
            <a:off x="4471987" y="2972753"/>
            <a:ext cx="2786063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/>
              <a:t>Estimulantes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FAE2501-3755-427C-A428-CCB041611FF8}"/>
              </a:ext>
            </a:extLst>
          </p:cNvPr>
          <p:cNvSpPr/>
          <p:nvPr/>
        </p:nvSpPr>
        <p:spPr>
          <a:xfrm>
            <a:off x="8134350" y="2972753"/>
            <a:ext cx="2786063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/>
              <a:t>Perturbadoras</a:t>
            </a:r>
          </a:p>
        </p:txBody>
      </p:sp>
      <p:cxnSp>
        <p:nvCxnSpPr>
          <p:cNvPr id="10" name="Conector: Angulado 9">
            <a:extLst>
              <a:ext uri="{FF2B5EF4-FFF2-40B4-BE49-F238E27FC236}">
                <a16:creationId xmlns:a16="http://schemas.microsoft.com/office/drawing/2014/main" id="{90D4D4FE-9BC7-467B-BC90-0D249E36574A}"/>
              </a:ext>
            </a:extLst>
          </p:cNvPr>
          <p:cNvCxnSpPr>
            <a:stCxn id="5" idx="1"/>
          </p:cNvCxnSpPr>
          <p:nvPr/>
        </p:nvCxnSpPr>
        <p:spPr>
          <a:xfrm rot="10800000" flipV="1">
            <a:off x="2657475" y="2338269"/>
            <a:ext cx="1814512" cy="634484"/>
          </a:xfrm>
          <a:prstGeom prst="bentConnector3">
            <a:avLst>
              <a:gd name="adj1" fmla="val 10039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: Angulado 12">
            <a:extLst>
              <a:ext uri="{FF2B5EF4-FFF2-40B4-BE49-F238E27FC236}">
                <a16:creationId xmlns:a16="http://schemas.microsoft.com/office/drawing/2014/main" id="{EE42ACE6-023F-4AB8-9166-1D8AB10C47CF}"/>
              </a:ext>
            </a:extLst>
          </p:cNvPr>
          <p:cNvCxnSpPr>
            <a:stCxn id="5" idx="3"/>
          </p:cNvCxnSpPr>
          <p:nvPr/>
        </p:nvCxnSpPr>
        <p:spPr>
          <a:xfrm>
            <a:off x="7258050" y="2338269"/>
            <a:ext cx="2419350" cy="634484"/>
          </a:xfrm>
          <a:prstGeom prst="bentConnector3">
            <a:avLst>
              <a:gd name="adj1" fmla="val 10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9670E5A1-1952-4632-ABA4-27D44DC1ACC9}"/>
              </a:ext>
            </a:extLst>
          </p:cNvPr>
          <p:cNvCxnSpPr>
            <a:stCxn id="5" idx="2"/>
            <a:endCxn id="7" idx="0"/>
          </p:cNvCxnSpPr>
          <p:nvPr/>
        </p:nvCxnSpPr>
        <p:spPr>
          <a:xfrm>
            <a:off x="5865019" y="2522935"/>
            <a:ext cx="0" cy="4498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49EFA0DB-9DAA-4B19-8696-C190CC687638}"/>
              </a:ext>
            </a:extLst>
          </p:cNvPr>
          <p:cNvCxnSpPr>
            <a:stCxn id="6" idx="2"/>
          </p:cNvCxnSpPr>
          <p:nvPr/>
        </p:nvCxnSpPr>
        <p:spPr>
          <a:xfrm flipH="1">
            <a:off x="2502693" y="3342085"/>
            <a:ext cx="1" cy="5822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>
            <a:extLst>
              <a:ext uri="{FF2B5EF4-FFF2-40B4-BE49-F238E27FC236}">
                <a16:creationId xmlns:a16="http://schemas.microsoft.com/office/drawing/2014/main" id="{82785B02-7DB3-4F94-9AC1-BA2393D363BE}"/>
              </a:ext>
            </a:extLst>
          </p:cNvPr>
          <p:cNvSpPr/>
          <p:nvPr/>
        </p:nvSpPr>
        <p:spPr>
          <a:xfrm>
            <a:off x="988218" y="3933825"/>
            <a:ext cx="302895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Diminuem a atividade do sistema nervoso central, causando uma diminuição da atividade motora, prejuízo das funções sensoriais (como visão embaralhada e menor sensibilidade à dor) e redução da ansiedade. Exemplo: álcool.</a:t>
            </a:r>
          </a:p>
        </p:txBody>
      </p: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02030A0D-1B4A-4987-881E-353BD4A65F30}"/>
              </a:ext>
            </a:extLst>
          </p:cNvPr>
          <p:cNvCxnSpPr/>
          <p:nvPr/>
        </p:nvCxnSpPr>
        <p:spPr>
          <a:xfrm flipH="1">
            <a:off x="5881685" y="3342084"/>
            <a:ext cx="1" cy="5822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tângulo 20">
            <a:extLst>
              <a:ext uri="{FF2B5EF4-FFF2-40B4-BE49-F238E27FC236}">
                <a16:creationId xmlns:a16="http://schemas.microsoft.com/office/drawing/2014/main" id="{A5DD456F-998E-4537-A147-C3F1E56B916C}"/>
              </a:ext>
            </a:extLst>
          </p:cNvPr>
          <p:cNvSpPr/>
          <p:nvPr/>
        </p:nvSpPr>
        <p:spPr>
          <a:xfrm>
            <a:off x="4510086" y="3885247"/>
            <a:ext cx="30289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Aumentam a atividade do sistema nervoso central, causando insônia e agitação. Exemplos: cocaína, </a:t>
            </a:r>
            <a:r>
              <a:rPr lang="pt-BR" i="1" dirty="0"/>
              <a:t>crack</a:t>
            </a:r>
            <a:r>
              <a:rPr lang="pt-BR" dirty="0"/>
              <a:t>, cafeína.</a:t>
            </a:r>
          </a:p>
        </p:txBody>
      </p: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187F8141-1BB8-4940-95EC-4592AFEA75B3}"/>
              </a:ext>
            </a:extLst>
          </p:cNvPr>
          <p:cNvCxnSpPr/>
          <p:nvPr/>
        </p:nvCxnSpPr>
        <p:spPr>
          <a:xfrm flipH="1">
            <a:off x="9691685" y="3311604"/>
            <a:ext cx="1" cy="5822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tângulo 24">
            <a:extLst>
              <a:ext uri="{FF2B5EF4-FFF2-40B4-BE49-F238E27FC236}">
                <a16:creationId xmlns:a16="http://schemas.microsoft.com/office/drawing/2014/main" id="{438B1587-E2DD-4B5B-B876-5DBCD4AFCC95}"/>
              </a:ext>
            </a:extLst>
          </p:cNvPr>
          <p:cNvSpPr/>
          <p:nvPr/>
        </p:nvSpPr>
        <p:spPr>
          <a:xfrm>
            <a:off x="8162925" y="3909894"/>
            <a:ext cx="302895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Provocam alterações no funcionamento do sistema</a:t>
            </a:r>
          </a:p>
          <a:p>
            <a:r>
              <a:rPr lang="pt-BR" dirty="0"/>
              <a:t>nervoso central, causando delírios e alucinações. São chamadas de alucinógenos. Exemplo: maconha.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10</a:t>
            </a:fld>
            <a:endParaRPr lang="pt-BR"/>
          </a:p>
        </p:txBody>
      </p:sp>
      <p:pic>
        <p:nvPicPr>
          <p:cNvPr id="22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83571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1589</TotalTime>
  <Words>482</Words>
  <Application>Microsoft Office PowerPoint</Application>
  <PresentationFormat>Widescreen</PresentationFormat>
  <Paragraphs>58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FrutigerLTStd-Bold</vt:lpstr>
      <vt:lpstr>FrutigerLTStd-Light</vt:lpstr>
      <vt:lpstr>Tema do Office</vt:lpstr>
      <vt:lpstr>Apresentação 6 – SERES VIVOS: MOVIMENTO E COORDENAÇÃO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1 - MATERIAIS</dc:title>
  <dc:creator>Sandra Del Carlo</dc:creator>
  <cp:lastModifiedBy>João Paulo Bortoluci</cp:lastModifiedBy>
  <cp:revision>98</cp:revision>
  <dcterms:created xsi:type="dcterms:W3CDTF">2019-02-21T17:26:32Z</dcterms:created>
  <dcterms:modified xsi:type="dcterms:W3CDTF">2020-04-02T20:36:00Z</dcterms:modified>
</cp:coreProperties>
</file>