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Preservativos feminino e masculino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Anticoncepcionais hormonais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Métodos cirúrgicos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F10F5697-BC55-43FC-96B6-78A832C940EF}">
      <dgm:prSet phldrT="[Texto]" custT="1"/>
      <dgm:spPr/>
      <dgm:t>
        <a:bodyPr/>
        <a:lstStyle/>
        <a:p>
          <a:r>
            <a:rPr lang="pt-BR" sz="1600" dirty="0"/>
            <a:t>Diafragma</a:t>
          </a:r>
        </a:p>
      </dgm:t>
    </dgm:pt>
    <dgm:pt modelId="{951A44D9-02AD-47B8-BC72-F1E9B21B9B19}" type="parTrans" cxnId="{5277A1F1-2E1B-4864-8B88-7F83E492AE71}">
      <dgm:prSet/>
      <dgm:spPr/>
      <dgm:t>
        <a:bodyPr/>
        <a:lstStyle/>
        <a:p>
          <a:endParaRPr lang="pt-BR"/>
        </a:p>
      </dgm:t>
    </dgm:pt>
    <dgm:pt modelId="{D1976038-BC8D-4B6E-A112-79A14DEE706F}" type="sibTrans" cxnId="{5277A1F1-2E1B-4864-8B88-7F83E492AE71}">
      <dgm:prSet/>
      <dgm:spPr/>
      <dgm:t>
        <a:bodyPr/>
        <a:lstStyle/>
        <a:p>
          <a:endParaRPr lang="pt-BR"/>
        </a:p>
      </dgm:t>
    </dgm:pt>
    <dgm:pt modelId="{0AEEB40E-D009-4349-9A89-854EE380AF5A}">
      <dgm:prSet phldrT="[Texto]" custT="1"/>
      <dgm:spPr/>
      <dgm:t>
        <a:bodyPr/>
        <a:lstStyle/>
        <a:p>
          <a:r>
            <a:rPr lang="pt-BR" sz="1600" dirty="0"/>
            <a:t>DIU</a:t>
          </a:r>
        </a:p>
      </dgm:t>
    </dgm:pt>
    <dgm:pt modelId="{AFC4DF78-0BC6-46DA-8902-BE0F0C1541C9}" type="parTrans" cxnId="{A8B8ECD8-BA5E-479D-B19C-B1E26474824A}">
      <dgm:prSet/>
      <dgm:spPr/>
      <dgm:t>
        <a:bodyPr/>
        <a:lstStyle/>
        <a:p>
          <a:endParaRPr lang="pt-BR"/>
        </a:p>
      </dgm:t>
    </dgm:pt>
    <dgm:pt modelId="{465FC6D2-FEF9-437C-96CD-DC24A78F0C0C}" type="sibTrans" cxnId="{A8B8ECD8-BA5E-479D-B19C-B1E26474824A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5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5" custScaleX="119220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E547EDD-5136-4813-8A4E-40A740FA3CE3}" type="pres">
      <dgm:prSet presAssocID="{8C99CF63-FD12-4F91-AFEA-3848663B6CA1}" presName="parTxOnlySpace" presStyleCnt="0"/>
      <dgm:spPr/>
    </dgm:pt>
    <dgm:pt modelId="{C2C09AC0-CDF1-4EBC-A233-27E8B81539C6}" type="pres">
      <dgm:prSet presAssocID="{F10F5697-BC55-43FC-96B6-78A832C940EF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6E6E942-0FA8-4E4E-BB73-2C565D4B6B98}" type="pres">
      <dgm:prSet presAssocID="{D1976038-BC8D-4B6E-A112-79A14DEE706F}" presName="parTxOnlySpace" presStyleCnt="0"/>
      <dgm:spPr/>
    </dgm:pt>
    <dgm:pt modelId="{22302A7C-51B3-4061-86C1-529990F339B8}" type="pres">
      <dgm:prSet presAssocID="{0AEEB40E-D009-4349-9A89-854EE380AF5A}" presName="parTxOnly" presStyleLbl="node1" presStyleIdx="4" presStyleCnt="5" custLinFactNeighborX="-1923" custLinFactNeighborY="1102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47789C39-E79C-45D0-998F-A3D3D25ADAF4}" type="presOf" srcId="{F10F5697-BC55-43FC-96B6-78A832C940EF}" destId="{C2C09AC0-CDF1-4EBC-A233-27E8B81539C6}" srcOrd="0" destOrd="0" presId="urn:microsoft.com/office/officeart/2005/8/layout/chevron1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83FDB87E-7FE0-4690-BDBF-D46F8F8356E2}" type="presOf" srcId="{0AEEB40E-D009-4349-9A89-854EE380AF5A}" destId="{22302A7C-51B3-4061-86C1-529990F339B8}" srcOrd="0" destOrd="0" presId="urn:microsoft.com/office/officeart/2005/8/layout/chevron1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A8B8ECD8-BA5E-479D-B19C-B1E26474824A}" srcId="{AD1FE867-D4B2-4297-A697-05E738880534}" destId="{0AEEB40E-D009-4349-9A89-854EE380AF5A}" srcOrd="4" destOrd="0" parTransId="{AFC4DF78-0BC6-46DA-8902-BE0F0C1541C9}" sibTransId="{465FC6D2-FEF9-437C-96CD-DC24A78F0C0C}"/>
    <dgm:cxn modelId="{5277A1F1-2E1B-4864-8B88-7F83E492AE71}" srcId="{AD1FE867-D4B2-4297-A697-05E738880534}" destId="{F10F5697-BC55-43FC-96B6-78A832C940EF}" srcOrd="3" destOrd="0" parTransId="{951A44D9-02AD-47B8-BC72-F1E9B21B9B19}" sibTransId="{D1976038-BC8D-4B6E-A112-79A14DEE706F}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  <dgm:cxn modelId="{D96B515E-67AC-454F-9ED7-BEF2498DB020}" type="presParOf" srcId="{38E1AAAB-F84B-4242-A6A9-91A909A8D876}" destId="{CE547EDD-5136-4813-8A4E-40A740FA3CE3}" srcOrd="5" destOrd="0" presId="urn:microsoft.com/office/officeart/2005/8/layout/chevron1"/>
    <dgm:cxn modelId="{4CFD0C3E-F642-4F78-A68A-BFD7CE302D84}" type="presParOf" srcId="{38E1AAAB-F84B-4242-A6A9-91A909A8D876}" destId="{C2C09AC0-CDF1-4EBC-A233-27E8B81539C6}" srcOrd="6" destOrd="0" presId="urn:microsoft.com/office/officeart/2005/8/layout/chevron1"/>
    <dgm:cxn modelId="{3DBC674E-9498-47DD-A6FA-2B0A354BFED8}" type="presParOf" srcId="{38E1AAAB-F84B-4242-A6A9-91A909A8D876}" destId="{66E6E942-0FA8-4E4E-BB73-2C565D4B6B98}" srcOrd="7" destOrd="0" presId="urn:microsoft.com/office/officeart/2005/8/layout/chevron1"/>
    <dgm:cxn modelId="{A8A64A42-4A11-4426-A148-B34038773063}" type="presParOf" srcId="{38E1AAAB-F84B-4242-A6A9-91A909A8D876}" destId="{22302A7C-51B3-4061-86C1-529990F339B8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4608" y="1028025"/>
          <a:ext cx="2233629" cy="997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Preservativos feminino e masculino</a:t>
          </a:r>
        </a:p>
      </dsp:txBody>
      <dsp:txXfrm>
        <a:off x="503203" y="1028025"/>
        <a:ext cx="1236440" cy="997189"/>
      </dsp:txXfrm>
    </dsp:sp>
    <dsp:sp modelId="{DF220957-CD9F-47F2-90C7-5BDB2D6E4415}">
      <dsp:nvSpPr>
        <dsp:cNvPr id="0" name=""/>
        <dsp:cNvSpPr/>
      </dsp:nvSpPr>
      <dsp:spPr>
        <a:xfrm>
          <a:off x="1988940" y="1028025"/>
          <a:ext cx="2972123" cy="997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Anticoncepcionais hormonais</a:t>
          </a:r>
        </a:p>
      </dsp:txBody>
      <dsp:txXfrm>
        <a:off x="2487535" y="1028025"/>
        <a:ext cx="1974934" cy="997189"/>
      </dsp:txXfrm>
    </dsp:sp>
    <dsp:sp modelId="{72FE7325-AA64-473D-ADCE-991B947BA908}">
      <dsp:nvSpPr>
        <dsp:cNvPr id="0" name=""/>
        <dsp:cNvSpPr/>
      </dsp:nvSpPr>
      <dsp:spPr>
        <a:xfrm>
          <a:off x="4711767" y="1028025"/>
          <a:ext cx="2492974" cy="997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Métodos cirúrgicos</a:t>
          </a:r>
        </a:p>
      </dsp:txBody>
      <dsp:txXfrm>
        <a:off x="5210362" y="1028025"/>
        <a:ext cx="1495785" cy="997189"/>
      </dsp:txXfrm>
    </dsp:sp>
    <dsp:sp modelId="{C2C09AC0-CDF1-4EBC-A233-27E8B81539C6}">
      <dsp:nvSpPr>
        <dsp:cNvPr id="0" name=""/>
        <dsp:cNvSpPr/>
      </dsp:nvSpPr>
      <dsp:spPr>
        <a:xfrm>
          <a:off x="6955443" y="1028025"/>
          <a:ext cx="2492974" cy="997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Diafragma</a:t>
          </a:r>
        </a:p>
      </dsp:txBody>
      <dsp:txXfrm>
        <a:off x="7454038" y="1028025"/>
        <a:ext cx="1495785" cy="997189"/>
      </dsp:txXfrm>
    </dsp:sp>
    <dsp:sp modelId="{22302A7C-51B3-4061-86C1-529990F339B8}">
      <dsp:nvSpPr>
        <dsp:cNvPr id="0" name=""/>
        <dsp:cNvSpPr/>
      </dsp:nvSpPr>
      <dsp:spPr>
        <a:xfrm>
          <a:off x="9194326" y="1039014"/>
          <a:ext cx="2492974" cy="9971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DIU</a:t>
          </a:r>
        </a:p>
      </dsp:txBody>
      <dsp:txXfrm>
        <a:off x="9692921" y="1039014"/>
        <a:ext cx="1495785" cy="997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C5A3E-5734-4904-826E-130E3C8B9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4E59DE-4EB1-4EB0-B597-12BB6D60D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DE18BA-642D-476F-B089-9A24972C2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217F94-4B48-405D-A823-44350EF7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01A10E-3DC1-4613-B2DE-52A29388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652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B945D-7DDC-4636-8922-FFCB6F2B0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B951CA-A500-4CA4-9039-1756BEADE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00BAA8-0F87-4746-9948-302822A8B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B44E01-39A2-416D-8300-51F89E3C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46B028-E8C8-444F-B02F-CC5D3C4A3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23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0BF5B-913D-4CD5-9EBC-9F1392E02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AAD55C-D53F-41F2-8A35-D206C66FF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8780E5-5F97-438C-BDFA-3BC5D495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A74969-DAB5-4426-9D30-C89874A9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EB6AD2-1867-418A-9617-C927BA4BC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056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BD314-92F4-4DE1-9E06-9616CFC0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205C9A-C746-49D6-9051-01C50CE4DC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3337C6-81B7-407A-8CB9-69017A37B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115B45-7AF5-43F3-A4EB-1C9E64A4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FF5E3F-89B0-4FBB-80B8-C7423D4A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924F57-C4A2-4AD2-8537-0E799132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02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87E21-9748-4E12-A586-E86D9A19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6C6D51-1520-47E7-BA70-414D266A8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4B084B-7E05-4ACE-822B-833C0501B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FDC5C6-FA4A-4161-BDCB-4344A1307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9137074-62A4-4D39-B534-7B11764B7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39B97D-8FA8-4756-8004-316CDB87B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9181250-122A-4E4A-B6D6-731339CF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9D4F9FC-4521-4E80-AEBD-73F4E189B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04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6B110-83AC-497F-9DD1-1D24FBD5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BAC0025-AA35-4B6B-A1D8-3119F6A4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A8644B-6C6E-4F77-AAC5-4A8326C5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C5499FB-CC9F-49BD-B807-419E031F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84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CBF8EC3-C9D3-4CD8-9BAC-5447B2D9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A94C761-FC2E-47EB-8522-3C82E356B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53F915-6A37-421C-A9AD-D95DDE89D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53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82244-3387-441F-8E86-D1F911F2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23FF3C-3500-4C01-A416-AC52DF19B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017A12-B356-4206-A381-07EA599D3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E0EFABF-1B01-414D-AD1D-D61EDDB45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BAB23C-661E-4FE5-A52E-85948E703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5732E09-ABF4-4CA9-937F-A29B5A0C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448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B0B48-D6B3-4425-B6E0-9FBCBBE42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DCAD028-D3E6-444F-9F56-81DCBF1DA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65F8A6-7777-4C51-95D7-32AE4AE73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4DC2D8-9AC6-4385-95B4-44142481C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510F81-AEDB-4A4C-A2D6-7F378AC3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F56D88-CA18-4E9A-969E-041804DA6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06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97046-F4EF-4D70-B5D7-98C02AFB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296854-8A51-4827-A02E-76F3A8E3B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BF63F6-2E41-4663-A2E2-95C1CF16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46F2C7-FEE6-45FE-A58C-253754FB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727A6B-1B9F-4792-B5C0-136561686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58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07C86F-DB3F-4643-AA15-4ED78F390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E06F05F-0737-4476-9953-AB990C570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3DCF52-664C-40EA-AB53-FA5853FF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3D00B-6B1F-4778-B676-DFC040B2F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03A94D-AB9B-46BF-9C3D-A9D091CF8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05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32184EB-4279-436F-A4A2-4C1A418E0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4B9A06-0589-41E5-9CA0-709A994D0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43B2DD-5C8B-4A09-B3F0-362DA1563D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C243C-D8DA-4897-91B5-E209341206E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B6BF43-4D3F-4FEA-A523-D33D63FC6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9766BE-C514-49B6-B677-5F60CBC8B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0C47C-4790-457A-9205-F3ABB44EF3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96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048623"/>
            <a:ext cx="9144000" cy="223147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5 – </a:t>
            </a:r>
            <a:r>
              <a:rPr lang="pt-BR" sz="4800" b="1" dirty="0">
                <a:latin typeface="+mn-lt"/>
              </a:rPr>
              <a:t>SER HUMANO: REPRODUÇÃO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840737"/>
          </a:xfrm>
        </p:spPr>
        <p:txBody>
          <a:bodyPr>
            <a:noAutofit/>
          </a:bodyPr>
          <a:lstStyle/>
          <a:p>
            <a:r>
              <a:rPr lang="pt-BR" sz="4000" b="1" dirty="0"/>
              <a:t>Vida e reprodução</a:t>
            </a:r>
          </a:p>
          <a:p>
            <a:r>
              <a:rPr lang="pt-BR" sz="4000" b="1" dirty="0"/>
              <a:t>Contracepção e prevenção</a:t>
            </a:r>
          </a:p>
          <a:p>
            <a:r>
              <a:rPr lang="pt-BR" sz="4000" b="1" dirty="0"/>
              <a:t>Gestação e nascimento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61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0" y="5106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Vida e reprodução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3CEDE7E0-2520-40A1-8782-C16A4171A6B4}"/>
              </a:ext>
            </a:extLst>
          </p:cNvPr>
          <p:cNvGrpSpPr/>
          <p:nvPr/>
        </p:nvGrpSpPr>
        <p:grpSpPr>
          <a:xfrm>
            <a:off x="1750063" y="1434120"/>
            <a:ext cx="3900139" cy="2102582"/>
            <a:chOff x="2792" y="263114"/>
            <a:chExt cx="3900139" cy="2102582"/>
          </a:xfrm>
          <a:scene3d>
            <a:camera prst="orthographicFront"/>
            <a:lightRig rig="flat" dir="t"/>
          </a:scene3d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7493E994-98F1-4C9B-BA40-43E699BF01AF}"/>
                </a:ext>
              </a:extLst>
            </p:cNvPr>
            <p:cNvSpPr/>
            <p:nvPr/>
          </p:nvSpPr>
          <p:spPr>
            <a:xfrm>
              <a:off x="2792" y="263114"/>
              <a:ext cx="3900139" cy="210258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Retângulo: Cantos Arredondados 4">
              <a:extLst>
                <a:ext uri="{FF2B5EF4-FFF2-40B4-BE49-F238E27FC236}">
                  <a16:creationId xmlns:a16="http://schemas.microsoft.com/office/drawing/2014/main" id="{D155873D-D4E4-4CEC-A964-FF138FEC412E}"/>
                </a:ext>
              </a:extLst>
            </p:cNvPr>
            <p:cNvSpPr txBox="1"/>
            <p:nvPr/>
          </p:nvSpPr>
          <p:spPr>
            <a:xfrm>
              <a:off x="64375" y="324697"/>
              <a:ext cx="3776973" cy="19794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pt-BR" dirty="0">
                  <a:solidFill>
                    <a:srgbClr val="2F2F2E"/>
                  </a:solidFill>
                  <a:latin typeface="FrutigerLTStd-Light"/>
                </a:rPr>
                <a:t>Todo ser humano tem o direito de decidir se quer ter filhos, quantos filhos deseja ter e quando é o melhor momento para tê-los. 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5EDBB80C-594D-46DA-BE06-E0F0EEF4CB8B}"/>
              </a:ext>
            </a:extLst>
          </p:cNvPr>
          <p:cNvGrpSpPr/>
          <p:nvPr/>
        </p:nvGrpSpPr>
        <p:grpSpPr>
          <a:xfrm>
            <a:off x="6557633" y="1422257"/>
            <a:ext cx="3900139" cy="2102582"/>
            <a:chOff x="2792" y="263114"/>
            <a:chExt cx="3900139" cy="2102582"/>
          </a:xfrm>
          <a:scene3d>
            <a:camera prst="orthographicFront"/>
            <a:lightRig rig="flat" dir="t"/>
          </a:scene3d>
        </p:grpSpPr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1BF6A225-4FD6-404F-B7C4-2687F61ED5CC}"/>
                </a:ext>
              </a:extLst>
            </p:cNvPr>
            <p:cNvSpPr/>
            <p:nvPr/>
          </p:nvSpPr>
          <p:spPr>
            <a:xfrm>
              <a:off x="2792" y="263114"/>
              <a:ext cx="3900139" cy="210258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Retângulo: Cantos Arredondados 4">
              <a:extLst>
                <a:ext uri="{FF2B5EF4-FFF2-40B4-BE49-F238E27FC236}">
                  <a16:creationId xmlns:a16="http://schemas.microsoft.com/office/drawing/2014/main" id="{68BEEC2D-88FB-4614-B2F7-050B8D05517E}"/>
                </a:ext>
              </a:extLst>
            </p:cNvPr>
            <p:cNvSpPr txBox="1"/>
            <p:nvPr/>
          </p:nvSpPr>
          <p:spPr>
            <a:xfrm>
              <a:off x="64375" y="324697"/>
              <a:ext cx="3776973" cy="19794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pt-BR" dirty="0">
                  <a:solidFill>
                    <a:srgbClr val="2F2F2E"/>
                  </a:solidFill>
                  <a:latin typeface="FrutigerLTStd-Light"/>
                </a:rPr>
                <a:t>Isso faz parte do que se conhece como </a:t>
              </a:r>
              <a:r>
                <a:rPr lang="pt-BR" b="1" dirty="0">
                  <a:solidFill>
                    <a:srgbClr val="2F2F2E"/>
                  </a:solidFill>
                  <a:latin typeface="FrutigerLTStd-Bold"/>
                </a:rPr>
                <a:t>planejamento familiar</a:t>
              </a:r>
              <a:r>
                <a:rPr lang="pt-BR" dirty="0">
                  <a:solidFill>
                    <a:srgbClr val="2F2F2E"/>
                  </a:solidFill>
                  <a:latin typeface="FrutigerLTStd-Light"/>
                </a:rPr>
                <a:t>, um direito garantido por lei, que está na Constituição Brasileira.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4422811-2834-46F1-9F3A-BE973B550CA9}"/>
              </a:ext>
            </a:extLst>
          </p:cNvPr>
          <p:cNvGrpSpPr/>
          <p:nvPr/>
        </p:nvGrpSpPr>
        <p:grpSpPr>
          <a:xfrm>
            <a:off x="1750063" y="4070938"/>
            <a:ext cx="3900139" cy="2102582"/>
            <a:chOff x="2792" y="263114"/>
            <a:chExt cx="3900139" cy="2102582"/>
          </a:xfrm>
          <a:scene3d>
            <a:camera prst="orthographicFront"/>
            <a:lightRig rig="flat" dir="t"/>
          </a:scene3d>
        </p:grpSpPr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EFA86BD1-DB41-4E5B-87EA-4872002BECDF}"/>
                </a:ext>
              </a:extLst>
            </p:cNvPr>
            <p:cNvSpPr/>
            <p:nvPr/>
          </p:nvSpPr>
          <p:spPr>
            <a:xfrm>
              <a:off x="2792" y="263114"/>
              <a:ext cx="3900139" cy="210258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6" name="Retângulo: Cantos Arredondados 4">
              <a:extLst>
                <a:ext uri="{FF2B5EF4-FFF2-40B4-BE49-F238E27FC236}">
                  <a16:creationId xmlns:a16="http://schemas.microsoft.com/office/drawing/2014/main" id="{B5A7DEFC-0A7D-4A50-9239-90AEC26E9445}"/>
                </a:ext>
              </a:extLst>
            </p:cNvPr>
            <p:cNvSpPr txBox="1"/>
            <p:nvPr/>
          </p:nvSpPr>
          <p:spPr>
            <a:xfrm>
              <a:off x="64375" y="324697"/>
              <a:ext cx="3776973" cy="19794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pt-BR" dirty="0">
                  <a:solidFill>
                    <a:srgbClr val="2F2F2E"/>
                  </a:solidFill>
                  <a:latin typeface="FrutigerLTStd-Light"/>
                </a:rPr>
                <a:t>Quando não se deseja uma gravidez, podem-se usar </a:t>
              </a:r>
              <a:r>
                <a:rPr lang="pt-BR" b="1" dirty="0">
                  <a:solidFill>
                    <a:srgbClr val="2F2F2E"/>
                  </a:solidFill>
                  <a:latin typeface="FrutigerLTStd-Bold"/>
                </a:rPr>
                <a:t>métodos contraceptivos</a:t>
              </a:r>
              <a:r>
                <a:rPr lang="pt-BR" dirty="0">
                  <a:solidFill>
                    <a:srgbClr val="2F2F2E"/>
                  </a:solidFill>
                  <a:latin typeface="FrutigerLTStd-Light"/>
                </a:rPr>
                <a:t>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A98DCDA-CACB-4FAF-84FB-1190339917C9}"/>
              </a:ext>
            </a:extLst>
          </p:cNvPr>
          <p:cNvGrpSpPr/>
          <p:nvPr/>
        </p:nvGrpSpPr>
        <p:grpSpPr>
          <a:xfrm>
            <a:off x="6496050" y="4017441"/>
            <a:ext cx="3900139" cy="2102582"/>
            <a:chOff x="2792" y="313250"/>
            <a:chExt cx="3900139" cy="2102582"/>
          </a:xfrm>
          <a:scene3d>
            <a:camera prst="orthographicFront"/>
            <a:lightRig rig="flat" dir="t"/>
          </a:scene3d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03781BA2-FA0B-449B-A804-C5BA950F57FE}"/>
                </a:ext>
              </a:extLst>
            </p:cNvPr>
            <p:cNvSpPr/>
            <p:nvPr/>
          </p:nvSpPr>
          <p:spPr>
            <a:xfrm>
              <a:off x="2792" y="313250"/>
              <a:ext cx="3900139" cy="210258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Retângulo: Cantos Arredondados 4">
              <a:extLst>
                <a:ext uri="{FF2B5EF4-FFF2-40B4-BE49-F238E27FC236}">
                  <a16:creationId xmlns:a16="http://schemas.microsoft.com/office/drawing/2014/main" id="{BFFE113D-7010-404D-8918-1F87C61D7B7A}"/>
                </a:ext>
              </a:extLst>
            </p:cNvPr>
            <p:cNvSpPr txBox="1"/>
            <p:nvPr/>
          </p:nvSpPr>
          <p:spPr>
            <a:xfrm>
              <a:off x="64375" y="324697"/>
              <a:ext cx="3776973" cy="197941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pt-BR" dirty="0"/>
                <a:t>A decisão do melhor contraceptivo deve ser feita pelo casal, pois o sexo seguro é de </a:t>
              </a:r>
              <a:r>
                <a:rPr lang="pt-BR" b="1" dirty="0"/>
                <a:t>responsabilidade compartilhada</a:t>
              </a:r>
              <a:r>
                <a:rPr lang="pt-BR" dirty="0"/>
                <a:t>.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8392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0" y="74460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Contracepção e prevenção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8F89207-4DCA-4CC4-97BE-652048E19739}"/>
              </a:ext>
            </a:extLst>
          </p:cNvPr>
          <p:cNvSpPr/>
          <p:nvPr/>
        </p:nvSpPr>
        <p:spPr>
          <a:xfrm>
            <a:off x="2238375" y="1594180"/>
            <a:ext cx="7781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métodos contraceptivos e de prevenção ajudam as pessoas a evitar uma gravidez não planejada ou indesejada e o contágio de muitas doenças, além de cooperarem para o planejamento familiar.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4752F8B-9F27-468A-AC98-B1ADDC1024A2}"/>
              </a:ext>
            </a:extLst>
          </p:cNvPr>
          <p:cNvGraphicFramePr/>
          <p:nvPr/>
        </p:nvGraphicFramePr>
        <p:xfrm>
          <a:off x="280985" y="1762124"/>
          <a:ext cx="11696703" cy="3053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C699C4CF-D036-41B9-B7E6-F71A844812BC}"/>
              </a:ext>
            </a:extLst>
          </p:cNvPr>
          <p:cNvSpPr/>
          <p:nvPr/>
        </p:nvSpPr>
        <p:spPr>
          <a:xfrm>
            <a:off x="2990850" y="5080693"/>
            <a:ext cx="732358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Cada um dos métodos contraceptivos e de prevenção apresenta vantagens e desvantagens. Por isso, é recomendável que as pessoas consultem um médico para terem mais informações e escolherem, de forma consciente, o método mais adequado para seu estilo de vida.</a:t>
            </a:r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4E762B-F066-48A7-BA7D-F7C17122697D}"/>
              </a:ext>
            </a:extLst>
          </p:cNvPr>
          <p:cNvSpPr/>
          <p:nvPr/>
        </p:nvSpPr>
        <p:spPr>
          <a:xfrm>
            <a:off x="280986" y="3892033"/>
            <a:ext cx="18573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Previnem gravidez e infecções sexualmente transmissíveis (IST)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2A7D3FC-0F35-41ED-AE9F-52E655C942D9}"/>
              </a:ext>
            </a:extLst>
          </p:cNvPr>
          <p:cNvSpPr/>
          <p:nvPr/>
        </p:nvSpPr>
        <p:spPr>
          <a:xfrm>
            <a:off x="2614612" y="3892033"/>
            <a:ext cx="1814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Previnem apenas gravidez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9115125-ABF6-49C9-A3D6-03F923A304B2}"/>
              </a:ext>
            </a:extLst>
          </p:cNvPr>
          <p:cNvSpPr/>
          <p:nvPr/>
        </p:nvSpPr>
        <p:spPr>
          <a:xfrm>
            <a:off x="5272087" y="3892032"/>
            <a:ext cx="1671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Previnem apenas gravidez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5A68BB3-D136-465D-B9AF-1C271910DE68}"/>
              </a:ext>
            </a:extLst>
          </p:cNvPr>
          <p:cNvSpPr/>
          <p:nvPr/>
        </p:nvSpPr>
        <p:spPr>
          <a:xfrm>
            <a:off x="7548562" y="3892031"/>
            <a:ext cx="1490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Previne apenas gravidez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FDC69CC-855E-4A6C-95B1-3FF46CB20175}"/>
              </a:ext>
            </a:extLst>
          </p:cNvPr>
          <p:cNvSpPr/>
          <p:nvPr/>
        </p:nvSpPr>
        <p:spPr>
          <a:xfrm>
            <a:off x="9882187" y="3936086"/>
            <a:ext cx="1490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Previne apenas gravidez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03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0" y="56078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Métodos cirúrgicos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90A1528-90F3-4B78-AD27-5C242A836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83" y="2677160"/>
            <a:ext cx="5355256" cy="364744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CF7BFC8-4134-48F7-A0B1-D76C5162823F}"/>
              </a:ext>
            </a:extLst>
          </p:cNvPr>
          <p:cNvSpPr/>
          <p:nvPr/>
        </p:nvSpPr>
        <p:spPr>
          <a:xfrm>
            <a:off x="1387853" y="1522091"/>
            <a:ext cx="2803147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dirty="0"/>
              <a:t>Laqueadura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ABC432E-28C1-4518-A6F9-F27FB30FBBBB}"/>
              </a:ext>
            </a:extLst>
          </p:cNvPr>
          <p:cNvSpPr/>
          <p:nvPr/>
        </p:nvSpPr>
        <p:spPr>
          <a:xfrm>
            <a:off x="7817228" y="1522090"/>
            <a:ext cx="2803147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200" dirty="0"/>
              <a:t>Vasectomia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782765-CA89-4AA2-AABB-30B4B6288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551" y="3141833"/>
            <a:ext cx="5686691" cy="28589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8F2E49D-BF21-4DE7-A28F-C152989A825E}"/>
              </a:ext>
            </a:extLst>
          </p:cNvPr>
          <p:cNvSpPr/>
          <p:nvPr/>
        </p:nvSpPr>
        <p:spPr>
          <a:xfrm>
            <a:off x="1045651" y="1939540"/>
            <a:ext cx="3688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Ocorre na mulher. As tubas uterinas são cortadas e fechadas.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4EBBD3B-D716-4930-8CB6-E3CDA97EE0F5}"/>
              </a:ext>
            </a:extLst>
          </p:cNvPr>
          <p:cNvSpPr/>
          <p:nvPr/>
        </p:nvSpPr>
        <p:spPr>
          <a:xfrm>
            <a:off x="7374664" y="1956252"/>
            <a:ext cx="3688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Ocorre no homem. Os ductos deferentes são cortados e fechados.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2507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67328-ED7B-4012-A407-43B846F42C97}"/>
              </a:ext>
            </a:extLst>
          </p:cNvPr>
          <p:cNvSpPr txBox="1">
            <a:spLocks/>
          </p:cNvSpPr>
          <p:nvPr/>
        </p:nvSpPr>
        <p:spPr>
          <a:xfrm>
            <a:off x="0" y="57750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Dispositivo intrauterino (DIU)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E5B4445-779E-45F3-93D0-87260F961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7" y="1366524"/>
            <a:ext cx="5689458" cy="518667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7B4E7A5-4286-4B5E-8619-226FB7B727D7}"/>
              </a:ext>
            </a:extLst>
          </p:cNvPr>
          <p:cNvSpPr/>
          <p:nvPr/>
        </p:nvSpPr>
        <p:spPr>
          <a:xfrm>
            <a:off x="142875" y="1759497"/>
            <a:ext cx="29527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DIU é um dispositivo de metal ou plástico implantado pelo médico no interior do útero. Impede a implantação do embrião no endométrio.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E8B914A-4B66-4B51-94BC-57B86DAFADB8}"/>
              </a:ext>
            </a:extLst>
          </p:cNvPr>
          <p:cNvSpPr/>
          <p:nvPr/>
        </p:nvSpPr>
        <p:spPr>
          <a:xfrm>
            <a:off x="8924924" y="5066347"/>
            <a:ext cx="28860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Em algumas mulheres, esse dispositivo causa o aumento do fluxo menstrual e pode provocar cólicas.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sp>
        <p:nvSpPr>
          <p:cNvPr id="7" name="Snip Diagonal Corner Rectangle 6"/>
          <p:cNvSpPr/>
          <p:nvPr/>
        </p:nvSpPr>
        <p:spPr>
          <a:xfrm>
            <a:off x="3275150" y="2306193"/>
            <a:ext cx="217229" cy="601616"/>
          </a:xfrm>
          <a:prstGeom prst="snip2Diag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08311" y="5832327"/>
            <a:ext cx="902338" cy="23396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30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0" y="47722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Fecundação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F138B38-4F7C-48FC-8D10-90FD1DCFFFB7}"/>
              </a:ext>
            </a:extLst>
          </p:cNvPr>
          <p:cNvSpPr/>
          <p:nvPr/>
        </p:nvSpPr>
        <p:spPr>
          <a:xfrm>
            <a:off x="551428" y="1240978"/>
            <a:ext cx="10209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 ocorrência da gestação depende do encontro entre os gametas masculino e feminino na fecundação.</a:t>
            </a:r>
            <a:endParaRPr lang="pt-BR" dirty="0"/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B0A078F-801E-4FBB-8DB4-4410F4D44BD5}"/>
              </a:ext>
            </a:extLst>
          </p:cNvPr>
          <p:cNvGrpSpPr/>
          <p:nvPr/>
        </p:nvGrpSpPr>
        <p:grpSpPr>
          <a:xfrm>
            <a:off x="985887" y="1704864"/>
            <a:ext cx="5781644" cy="4798372"/>
            <a:chOff x="2805908" y="1688152"/>
            <a:chExt cx="5253877" cy="4798372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DEA00488-F7D7-4860-A574-3C8E23E0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65537" y="2133600"/>
              <a:ext cx="2986690" cy="4352924"/>
            </a:xfrm>
            <a:prstGeom prst="rect">
              <a:avLst/>
            </a:prstGeom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3A5413A3-14E4-41EF-AA8B-CE9CFF4CF9C6}"/>
                </a:ext>
              </a:extLst>
            </p:cNvPr>
            <p:cNvSpPr/>
            <p:nvPr/>
          </p:nvSpPr>
          <p:spPr>
            <a:xfrm>
              <a:off x="2805908" y="3029806"/>
              <a:ext cx="2264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Tuba uterina</a:t>
              </a:r>
              <a:endParaRPr lang="pt-BR" dirty="0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152F3FD-99D0-4FDA-BC1D-DD116638017B}"/>
                </a:ext>
              </a:extLst>
            </p:cNvPr>
            <p:cNvSpPr/>
            <p:nvPr/>
          </p:nvSpPr>
          <p:spPr>
            <a:xfrm>
              <a:off x="4956286" y="1688152"/>
              <a:ext cx="2264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Espermatozoides</a:t>
              </a:r>
              <a:endParaRPr lang="pt-BR" dirty="0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0B2969B4-FC8A-48DE-82C9-B334B44498A2}"/>
                </a:ext>
              </a:extLst>
            </p:cNvPr>
            <p:cNvSpPr/>
            <p:nvPr/>
          </p:nvSpPr>
          <p:spPr>
            <a:xfrm>
              <a:off x="5795518" y="3714657"/>
              <a:ext cx="22642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Ovócito</a:t>
              </a:r>
              <a:endParaRPr lang="pt-BR" dirty="0"/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B52FB939-7FDB-4EFA-B09A-EB9C8F8D5F13}"/>
                </a:ext>
              </a:extLst>
            </p:cNvPr>
            <p:cNvCxnSpPr/>
            <p:nvPr/>
          </p:nvCxnSpPr>
          <p:spPr>
            <a:xfrm flipV="1">
              <a:off x="4051046" y="2640936"/>
              <a:ext cx="1607836" cy="6512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AB654918-A2F0-4250-86B0-159941239D14}"/>
                </a:ext>
              </a:extLst>
            </p:cNvPr>
            <p:cNvCxnSpPr>
              <a:cxnSpLocks/>
            </p:cNvCxnSpPr>
            <p:nvPr/>
          </p:nvCxnSpPr>
          <p:spPr>
            <a:xfrm>
              <a:off x="5909644" y="1981368"/>
              <a:ext cx="295892" cy="4712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D0FC9843-8AAF-49AE-B7E5-84B4DC7B130D}"/>
                </a:ext>
              </a:extLst>
            </p:cNvPr>
            <p:cNvCxnSpPr>
              <a:cxnSpLocks/>
            </p:cNvCxnSpPr>
            <p:nvPr/>
          </p:nvCxnSpPr>
          <p:spPr>
            <a:xfrm>
              <a:off x="5909644" y="2025303"/>
              <a:ext cx="0" cy="5292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053E8AFC-441F-4035-9C18-7A986095CD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0173" y="2933501"/>
              <a:ext cx="425427" cy="7643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Retângulo 18">
            <a:extLst>
              <a:ext uri="{FF2B5EF4-FFF2-40B4-BE49-F238E27FC236}">
                <a16:creationId xmlns:a16="http://schemas.microsoft.com/office/drawing/2014/main" id="{4504F52C-5C91-4E68-A455-35259F4801C4}"/>
              </a:ext>
            </a:extLst>
          </p:cNvPr>
          <p:cNvSpPr/>
          <p:nvPr/>
        </p:nvSpPr>
        <p:spPr>
          <a:xfrm>
            <a:off x="7086600" y="2141917"/>
            <a:ext cx="419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Com a ejaculação, milhões de espermatozoides são depositados no interior do órgão genital feminino. Eles então se locomovem até as tubas uterinas, ao encontro do ovócito.</a:t>
            </a:r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FAA9617-E01C-4E71-9BE6-321F9DFF7ECD}"/>
              </a:ext>
            </a:extLst>
          </p:cNvPr>
          <p:cNvSpPr/>
          <p:nvPr/>
        </p:nvSpPr>
        <p:spPr>
          <a:xfrm>
            <a:off x="9677401" y="5778500"/>
            <a:ext cx="20574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fecundação ocorre na tuba uterina.</a:t>
            </a:r>
            <a:endParaRPr lang="pt-BR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C3D987F-AAF7-4EF1-A3E8-4242CDEB8750}"/>
              </a:ext>
            </a:extLst>
          </p:cNvPr>
          <p:cNvSpPr/>
          <p:nvPr/>
        </p:nvSpPr>
        <p:spPr>
          <a:xfrm>
            <a:off x="7167562" y="4501789"/>
            <a:ext cx="397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Da união dos gametas, forma-se um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zigoto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, que será levado ao útero.</a:t>
            </a:r>
            <a:endParaRPr lang="pt-BR" dirty="0"/>
          </a:p>
        </p:txBody>
      </p:sp>
      <p:sp>
        <p:nvSpPr>
          <p:cNvPr id="22" name="Seta: para Baixo 21">
            <a:extLst>
              <a:ext uri="{FF2B5EF4-FFF2-40B4-BE49-F238E27FC236}">
                <a16:creationId xmlns:a16="http://schemas.microsoft.com/office/drawing/2014/main" id="{C86293E0-8586-4DB4-97C4-3F023A185D90}"/>
              </a:ext>
            </a:extLst>
          </p:cNvPr>
          <p:cNvSpPr/>
          <p:nvPr/>
        </p:nvSpPr>
        <p:spPr>
          <a:xfrm>
            <a:off x="8953499" y="3819658"/>
            <a:ext cx="400050" cy="5810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9608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7703290" y="577500"/>
            <a:ext cx="4227618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Gestação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4A7DE5-E3D2-48AD-B0A6-AA5C75376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12" y="2190150"/>
            <a:ext cx="7327787" cy="423931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25E2DF0-34C6-4D78-9213-127071E22B68}"/>
              </a:ext>
            </a:extLst>
          </p:cNvPr>
          <p:cNvSpPr/>
          <p:nvPr/>
        </p:nvSpPr>
        <p:spPr>
          <a:xfrm>
            <a:off x="401040" y="984578"/>
            <a:ext cx="7085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Gestação é o nome dado à condição em que um, ou mais de um, </a:t>
            </a:r>
            <a:r>
              <a:rPr lang="pt-BR" b="1" dirty="0">
                <a:solidFill>
                  <a:srgbClr val="2F2F2E"/>
                </a:solidFill>
              </a:rPr>
              <a:t>embrião</a:t>
            </a:r>
            <a:r>
              <a:rPr lang="pt-BR" dirty="0">
                <a:solidFill>
                  <a:srgbClr val="2F2F2E"/>
                </a:solidFill>
              </a:rPr>
              <a:t>, abrigado no útero, desenvolve-se até a formação de um novo indivíduo.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08FF302-2311-4C36-B370-F0DC3F0BFEDD}"/>
              </a:ext>
            </a:extLst>
          </p:cNvPr>
          <p:cNvSpPr/>
          <p:nvPr/>
        </p:nvSpPr>
        <p:spPr>
          <a:xfrm>
            <a:off x="124300" y="1821789"/>
            <a:ext cx="277434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gestação humana dura em média 38 semanas.</a:t>
            </a:r>
            <a:endParaRPr lang="pt-BR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940D6C6-2C10-4DC8-B25A-E607F6AAE665}"/>
              </a:ext>
            </a:extLst>
          </p:cNvPr>
          <p:cNvGrpSpPr/>
          <p:nvPr/>
        </p:nvGrpSpPr>
        <p:grpSpPr>
          <a:xfrm>
            <a:off x="8948737" y="1820818"/>
            <a:ext cx="1914525" cy="4572114"/>
            <a:chOff x="8628225" y="1854981"/>
            <a:chExt cx="1914525" cy="4572114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A9D9B42F-29ED-4BC6-8FD1-EF2A95D4ECE9}"/>
                </a:ext>
              </a:extLst>
            </p:cNvPr>
            <p:cNvSpPr/>
            <p:nvPr/>
          </p:nvSpPr>
          <p:spPr>
            <a:xfrm>
              <a:off x="8664900" y="1854981"/>
              <a:ext cx="175355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Fecundação</a:t>
              </a:r>
              <a:endParaRPr lang="pt-BR" dirty="0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4D2B460E-0EEF-47E1-AE13-27FAF0C0B40E}"/>
                </a:ext>
              </a:extLst>
            </p:cNvPr>
            <p:cNvSpPr/>
            <p:nvPr/>
          </p:nvSpPr>
          <p:spPr>
            <a:xfrm>
              <a:off x="8628225" y="2781788"/>
              <a:ext cx="175355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Zigoto</a:t>
              </a:r>
              <a:endParaRPr lang="pt-BR" dirty="0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1FB1025A-21E6-44A5-8123-835C68E0C14A}"/>
                </a:ext>
              </a:extLst>
            </p:cNvPr>
            <p:cNvSpPr/>
            <p:nvPr/>
          </p:nvSpPr>
          <p:spPr>
            <a:xfrm>
              <a:off x="8742525" y="3705167"/>
              <a:ext cx="175355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Mórula</a:t>
              </a:r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D948F248-5DC5-4CE4-8B2E-2F666576BFB9}"/>
                </a:ext>
              </a:extLst>
            </p:cNvPr>
            <p:cNvSpPr/>
            <p:nvPr/>
          </p:nvSpPr>
          <p:spPr>
            <a:xfrm>
              <a:off x="8789200" y="4550921"/>
              <a:ext cx="175355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Blastocisto</a:t>
              </a:r>
              <a:endParaRPr lang="pt-BR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C9948B2-B9BD-41DC-9921-F9552E95BCE0}"/>
                </a:ext>
              </a:extLst>
            </p:cNvPr>
            <p:cNvSpPr/>
            <p:nvPr/>
          </p:nvSpPr>
          <p:spPr>
            <a:xfrm>
              <a:off x="8789200" y="5503765"/>
              <a:ext cx="1753550" cy="9233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Implantação no endométrio (útero)</a:t>
              </a:r>
              <a:endParaRPr lang="pt-BR" dirty="0"/>
            </a:p>
          </p:txBody>
        </p:sp>
        <p:sp>
          <p:nvSpPr>
            <p:cNvPr id="12" name="Seta: para Baixo 11">
              <a:extLst>
                <a:ext uri="{FF2B5EF4-FFF2-40B4-BE49-F238E27FC236}">
                  <a16:creationId xmlns:a16="http://schemas.microsoft.com/office/drawing/2014/main" id="{E5BF4511-CC91-41A0-806F-4D7EE224C896}"/>
                </a:ext>
              </a:extLst>
            </p:cNvPr>
            <p:cNvSpPr/>
            <p:nvPr/>
          </p:nvSpPr>
          <p:spPr>
            <a:xfrm>
              <a:off x="9505000" y="2301739"/>
              <a:ext cx="248600" cy="3693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Seta: para Baixo 12">
              <a:extLst>
                <a:ext uri="{FF2B5EF4-FFF2-40B4-BE49-F238E27FC236}">
                  <a16:creationId xmlns:a16="http://schemas.microsoft.com/office/drawing/2014/main" id="{3079B5B0-753B-47DA-9E8A-83BC5DE13B73}"/>
                </a:ext>
              </a:extLst>
            </p:cNvPr>
            <p:cNvSpPr/>
            <p:nvPr/>
          </p:nvSpPr>
          <p:spPr>
            <a:xfrm>
              <a:off x="9495000" y="3261837"/>
              <a:ext cx="248600" cy="3693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09E14EB8-74C6-4A56-89DA-112CB77340F9}"/>
                </a:ext>
              </a:extLst>
            </p:cNvPr>
            <p:cNvSpPr/>
            <p:nvPr/>
          </p:nvSpPr>
          <p:spPr>
            <a:xfrm>
              <a:off x="9541675" y="4106168"/>
              <a:ext cx="248600" cy="3693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5" name="Seta: para Baixo 14">
              <a:extLst>
                <a:ext uri="{FF2B5EF4-FFF2-40B4-BE49-F238E27FC236}">
                  <a16:creationId xmlns:a16="http://schemas.microsoft.com/office/drawing/2014/main" id="{AB06B73F-9C7D-4032-AC41-1C5F92B835A3}"/>
                </a:ext>
              </a:extLst>
            </p:cNvPr>
            <p:cNvSpPr/>
            <p:nvPr/>
          </p:nvSpPr>
          <p:spPr>
            <a:xfrm>
              <a:off x="9541675" y="5027343"/>
              <a:ext cx="248600" cy="3693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472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F9D29-76C1-488A-94DC-986DAF5EBDCC}"/>
              </a:ext>
            </a:extLst>
          </p:cNvPr>
          <p:cNvSpPr txBox="1">
            <a:spLocks/>
          </p:cNvSpPr>
          <p:nvPr/>
        </p:nvSpPr>
        <p:spPr>
          <a:xfrm>
            <a:off x="0" y="47722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Gestação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BB1211A-51C2-45AB-9AD0-7A3BD5E1FECE}"/>
              </a:ext>
            </a:extLst>
          </p:cNvPr>
          <p:cNvGrpSpPr/>
          <p:nvPr/>
        </p:nvGrpSpPr>
        <p:grpSpPr>
          <a:xfrm>
            <a:off x="18972" y="1577578"/>
            <a:ext cx="3847683" cy="4822031"/>
            <a:chOff x="242887" y="1414462"/>
            <a:chExt cx="4563428" cy="5172075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62B04A38-BBB6-4370-97C2-3A8307777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887" y="1414462"/>
              <a:ext cx="2886075" cy="5172075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3C3FDA8B-31FE-4682-8EAD-818109237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1765" y="3177540"/>
              <a:ext cx="2114550" cy="2819400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3850A73F-E9C5-45B6-B3CD-0943E21F2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660" y="1320221"/>
            <a:ext cx="2271631" cy="2819400"/>
          </a:xfrm>
          <a:prstGeom prst="rect">
            <a:avLst/>
          </a:prstGeom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5166E07B-7E28-44D5-AFB7-5CA6EBADD63A}"/>
              </a:ext>
            </a:extLst>
          </p:cNvPr>
          <p:cNvSpPr/>
          <p:nvPr/>
        </p:nvSpPr>
        <p:spPr>
          <a:xfrm rot="19632501">
            <a:off x="3492913" y="2814843"/>
            <a:ext cx="638175" cy="37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193B4A3-2CAC-45B5-A09E-0E8BC99F7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407" y="1079500"/>
            <a:ext cx="2014252" cy="25336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F87A867-8285-4532-B262-CF7576DE1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9979" y="3221332"/>
            <a:ext cx="2562483" cy="3435486"/>
          </a:xfrm>
          <a:prstGeom prst="rect">
            <a:avLst/>
          </a:prstGeom>
        </p:spPr>
      </p:pic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5DB7C4AB-8300-4B60-B18A-7AEF449B31C9}"/>
              </a:ext>
            </a:extLst>
          </p:cNvPr>
          <p:cNvSpPr/>
          <p:nvPr/>
        </p:nvSpPr>
        <p:spPr>
          <a:xfrm>
            <a:off x="6375761" y="2080624"/>
            <a:ext cx="638175" cy="37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D923E28B-CFB2-43F4-BE68-1EB1E4A4FEA4}"/>
              </a:ext>
            </a:extLst>
          </p:cNvPr>
          <p:cNvSpPr/>
          <p:nvPr/>
        </p:nvSpPr>
        <p:spPr>
          <a:xfrm rot="2237133">
            <a:off x="9148674" y="2694396"/>
            <a:ext cx="638175" cy="37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84DCF82-73E6-4FA6-ADDA-6A95B6500E9A}"/>
              </a:ext>
            </a:extLst>
          </p:cNvPr>
          <p:cNvSpPr/>
          <p:nvPr/>
        </p:nvSpPr>
        <p:spPr>
          <a:xfrm>
            <a:off x="4180870" y="4244942"/>
            <a:ext cx="52679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2F2F2E"/>
                </a:solidFill>
                <a:latin typeface="FrutigerLTStd-Light"/>
              </a:rPr>
              <a:t>O </a:t>
            </a:r>
            <a:r>
              <a:rPr lang="pt-BR" sz="1400" b="1" dirty="0">
                <a:solidFill>
                  <a:srgbClr val="2F2F2E"/>
                </a:solidFill>
                <a:latin typeface="FrutigerLTStd-Bold"/>
              </a:rPr>
              <a:t>saco vitelínico </a:t>
            </a:r>
            <a:r>
              <a:rPr lang="pt-BR" sz="1400" dirty="0">
                <a:solidFill>
                  <a:srgbClr val="2F2F2E"/>
                </a:solidFill>
                <a:latin typeface="FrutigerLTStd-Light"/>
              </a:rPr>
              <a:t>fornece nutrientes ao embrião nas primeiras semanas de desenvolvimento.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rgbClr val="2F2F2E"/>
                </a:solidFill>
                <a:latin typeface="FrutigerLTStd-Light"/>
              </a:rPr>
              <a:t>O </a:t>
            </a:r>
            <a:r>
              <a:rPr lang="pt-BR" sz="1400" b="1" dirty="0">
                <a:solidFill>
                  <a:srgbClr val="2F2F2E"/>
                </a:solidFill>
                <a:latin typeface="FrutigerLTStd-Light"/>
              </a:rPr>
              <a:t>cório </a:t>
            </a:r>
            <a:r>
              <a:rPr lang="pt-BR" sz="1400" dirty="0">
                <a:solidFill>
                  <a:srgbClr val="2F2F2E"/>
                </a:solidFill>
                <a:latin typeface="FrutigerLTStd-Light"/>
              </a:rPr>
              <a:t>circunda o embrião (ocorrem as trocas gasosas entre mãe e embrião).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/>
              <a:t>O </a:t>
            </a:r>
            <a:r>
              <a:rPr lang="pt-BR" sz="1400" b="1" dirty="0"/>
              <a:t>âmnio</a:t>
            </a:r>
            <a:r>
              <a:rPr lang="pt-BR" sz="1400" dirty="0"/>
              <a:t> é uma membrana que envolve o embrião e contém o líquido amniótico.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/>
              <a:t>A </a:t>
            </a:r>
            <a:r>
              <a:rPr lang="pt-BR" sz="1400" b="1" dirty="0"/>
              <a:t>placenta</a:t>
            </a:r>
            <a:r>
              <a:rPr lang="pt-BR" sz="1400" dirty="0"/>
              <a:t> permite as trocas de nutrientes e gases entre o embrião (futuro feto) e o organismo materno.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/>
              <a:t>O </a:t>
            </a:r>
            <a:r>
              <a:rPr lang="pt-BR" sz="1400" b="1" dirty="0"/>
              <a:t>cordão umbilical </a:t>
            </a:r>
            <a:r>
              <a:rPr lang="pt-BR" sz="1400" dirty="0"/>
              <a:t>conecta o embrião (futuro feto) à placenta.</a:t>
            </a:r>
          </a:p>
          <a:p>
            <a:endParaRPr lang="pt-BR" sz="14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sp>
        <p:nvSpPr>
          <p:cNvPr id="14" name="Parallelogram 13"/>
          <p:cNvSpPr/>
          <p:nvPr/>
        </p:nvSpPr>
        <p:spPr>
          <a:xfrm>
            <a:off x="8872984" y="985981"/>
            <a:ext cx="434459" cy="518058"/>
          </a:xfrm>
          <a:prstGeom prst="parallelogram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270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CB7F599-D196-4BDF-959A-D806917EB8E5}"/>
              </a:ext>
            </a:extLst>
          </p:cNvPr>
          <p:cNvSpPr txBox="1">
            <a:spLocks/>
          </p:cNvSpPr>
          <p:nvPr/>
        </p:nvSpPr>
        <p:spPr>
          <a:xfrm>
            <a:off x="0" y="59421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Nascimento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572A18B-802F-454F-9EA6-48EADF57B598}"/>
              </a:ext>
            </a:extLst>
          </p:cNvPr>
          <p:cNvGrpSpPr/>
          <p:nvPr/>
        </p:nvGrpSpPr>
        <p:grpSpPr>
          <a:xfrm>
            <a:off x="137160" y="2081212"/>
            <a:ext cx="11465560" cy="2695575"/>
            <a:chOff x="146685" y="1634168"/>
            <a:chExt cx="11465560" cy="2695575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08EDE901-8BC7-4B61-8415-EE749BE0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685" y="1634168"/>
              <a:ext cx="3486150" cy="2695575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3EAC910F-8A11-404A-AC88-9B59ADEEB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5095" y="1757995"/>
              <a:ext cx="3752850" cy="210502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13139AA-517A-4F0E-9247-B790952E7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0395" y="1821313"/>
              <a:ext cx="3371850" cy="1762125"/>
            </a:xfrm>
            <a:prstGeom prst="rect">
              <a:avLst/>
            </a:prstGeom>
          </p:spPr>
        </p:pic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601D5CA0-2238-4168-B128-FF4EEC6817C0}"/>
              </a:ext>
            </a:extLst>
          </p:cNvPr>
          <p:cNvSpPr/>
          <p:nvPr/>
        </p:nvSpPr>
        <p:spPr>
          <a:xfrm>
            <a:off x="1965959" y="1460285"/>
            <a:ext cx="8482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O parto pode ocorrer de maneira normal ou natural, ou mesmo ser realizado por meio de uma cirurgia, denominada parto cesárea.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CB09C7A-E655-4F15-970A-96332F9596DF}"/>
              </a:ext>
            </a:extLst>
          </p:cNvPr>
          <p:cNvSpPr/>
          <p:nvPr/>
        </p:nvSpPr>
        <p:spPr>
          <a:xfrm>
            <a:off x="434975" y="5024735"/>
            <a:ext cx="2927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</a:rPr>
              <a:t>A. </a:t>
            </a:r>
            <a:r>
              <a:rPr lang="pt-BR" dirty="0">
                <a:solidFill>
                  <a:srgbClr val="2F2F2E"/>
                </a:solidFill>
              </a:rPr>
              <a:t>No parto normal, ocorrem inicialmente contrações uterinas que promovem a abertura do colo do útero.</a:t>
            </a:r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DF50F76-FDF2-4CD9-B1BA-D68A93B131DF}"/>
              </a:ext>
            </a:extLst>
          </p:cNvPr>
          <p:cNvSpPr/>
          <p:nvPr/>
        </p:nvSpPr>
        <p:spPr>
          <a:xfrm>
            <a:off x="4508500" y="4924017"/>
            <a:ext cx="2927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B. </a:t>
            </a:r>
            <a:r>
              <a:rPr lang="pt-BR" dirty="0"/>
              <a:t>O bebê desce pelo canal da vagina, e sua cabeça emerge do corpo materno.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8F39DF7-A146-4585-850B-6FCEAFA92312}"/>
              </a:ext>
            </a:extLst>
          </p:cNvPr>
          <p:cNvSpPr/>
          <p:nvPr/>
        </p:nvSpPr>
        <p:spPr>
          <a:xfrm>
            <a:off x="8582025" y="4776787"/>
            <a:ext cx="30206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C. </a:t>
            </a:r>
            <a:r>
              <a:rPr lang="pt-BR" dirty="0"/>
              <a:t>Após o nascimento do bebê, a placenta se separa do útero; retira-se o cordão umbilical e a placenta do organismo materno.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944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586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5 – SER HUMANO: REPRODUÇÃO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5 – SER HUMANO: REPRODUÇÃO</dc:title>
  <dc:creator>João Paulo Bortoluci</dc:creator>
  <cp:lastModifiedBy>João Paulo Bortoluci</cp:lastModifiedBy>
  <cp:revision>1</cp:revision>
  <dcterms:created xsi:type="dcterms:W3CDTF">2020-04-03T12:58:15Z</dcterms:created>
  <dcterms:modified xsi:type="dcterms:W3CDTF">2020-04-03T13:03:01Z</dcterms:modified>
</cp:coreProperties>
</file>