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3" r:id="rId2"/>
    <p:sldId id="344" r:id="rId3"/>
    <p:sldId id="369" r:id="rId4"/>
    <p:sldId id="345" r:id="rId5"/>
    <p:sldId id="370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EED361-D726-433B-A1E7-291EE3A9D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CED123-032C-4E36-81C2-5FB4731C2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F5CC3A-CB50-44BD-934A-8EB74EE41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5377E2-4B94-4CBE-B511-95775519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033E8A-2538-45F0-BCE7-68E1D4FB9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205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FAF2B-8406-4948-8783-2179D8D2A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56CC23-DBE3-411B-80A3-41F108986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DCB8A1-2D52-4860-9552-B8263B081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ABF6A7-E3F9-4245-93DF-BA7048C5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C5FD5D-C325-4B43-9089-5E2406C7C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091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7F282D-4D92-4581-B480-EBCD5C7A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9B4D9C-5BCE-4989-95F6-355489CB1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2C9000-3806-49C6-992F-1B3B95378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37DCB0-31BF-4F4D-9414-EE77820D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D53BB2-0A50-4103-AC41-C39E897E1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516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F85F49-3A0C-485A-9A10-43F17C25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6E4184-B0EC-42D3-BF2E-125E09263B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7DB502-62A8-4F6E-8D5A-8F34869BB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F88D5A-5F87-4C73-A76D-8B3EDCA04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8927AB-EF21-4D10-B1A7-C39E98C9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6CF71C-D148-4619-AA13-8A8E3F369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99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20F568-7B43-4E4F-A270-9AC19A78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188026-AAC6-4656-8229-7E1E4755B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82B6B5-2DA2-4923-9B20-73BF65457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0E0BC44-136A-4361-962D-EBCB76A96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31CDAC9-1E48-4050-8CED-58BAB1ECA8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573DDDD-930A-4A82-B4F2-45877B6E5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05080E7-FE1B-466F-AE9A-C0D97A8DD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D61BA7E-0F93-492D-B820-B78D2AA6E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093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2CC29-ED6D-41A8-B762-9ECD3247D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C87489E-8B6A-4A68-895C-B6CFD3B4B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182D0D-38D1-49C9-8A94-FFD03A782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D1C46A5-58E7-4732-9C5C-7CD70E66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00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7CF0661-5180-4D55-9C4F-1A3C06FC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F1603F-0359-4AC2-9C40-FF0F11DF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08860E-EC3E-44EA-ABF2-BF5B05127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543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2125B4-12CF-4064-B5CC-D3310618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CA7912-9C78-41B0-8B5E-86402C4B8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45748E-3C22-44F0-B0CE-770691DEB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B663A7-E8E2-4998-9B52-D1A24564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D40E00-6725-40AD-BAF6-8B8BF0709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5CFEBE-5C3B-4828-82E9-8A273D009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27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1CB12-6101-419E-B5DF-72F115AE3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A299E63-5DA4-464C-942F-9FE215D3AE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637A6-9B31-4686-88CD-0A3D7AE00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DCCEE2-E33C-42E5-8AF2-D7D884E46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85AC5D-4697-4B0D-865B-B95D1E46A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D6B17E6-3036-4E4D-BBBF-68A648DE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4643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FC87A-1D4A-48E8-B505-0BECAB667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7F3201C-AA72-428D-838A-9C7991392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4C3534-542F-4328-AB3E-66F2A3930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B90E86-86B0-487A-BE78-42C3844E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CE50DB-1EEA-465A-AF3C-DCD087A55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22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0A2436-DDBB-423B-9C67-494277B277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1F0568-BD28-4F86-BD1D-FE77B38FE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C45643-6E76-4305-9CD6-8C94368E2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052F45-9BDC-446F-BB98-CF3AA03DD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B34367-6766-4905-B205-C015707B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681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89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5920137-5CB2-48CF-9B30-D74835B10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B7622A-1660-4957-A7CE-3083FCFCC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A2D5DA-87EF-4318-97ED-EE8E828193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27F55-3B84-489A-826F-9B2C480D0DF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7FC4EE-C964-43BB-AD6D-F100077648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CCDC2B-F888-4EF8-A1DF-B66407D23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BE310-B8E0-4AEC-8B9F-9695C9AC0B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29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7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TextShape 1"/>
          <p:cNvSpPr txBox="1"/>
          <p:nvPr/>
        </p:nvSpPr>
        <p:spPr>
          <a:xfrm>
            <a:off x="838080" y="1637966"/>
            <a:ext cx="10515240" cy="393213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dígrafos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lh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ch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nh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gu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qu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não se separam.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Ex.: bo-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lh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a;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ch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u-va; ni-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nh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o;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gu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in-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ch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o;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qu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ei-jo.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dígrafos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rr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sc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sç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xc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xs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se separam.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	Ex.: ba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r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r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o; pa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s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s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o; cre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s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c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er; na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s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ç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o; e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x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c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e-to; e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x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s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u-dar.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ditongos e tritongos não se separam.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	Ex.: p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ei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-xe;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ou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-ro; pa-ra-g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uai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; q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uai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s-quer.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8" name="TextShape 2"/>
          <p:cNvSpPr txBox="1"/>
          <p:nvPr/>
        </p:nvSpPr>
        <p:spPr>
          <a:xfrm>
            <a:off x="809214" y="191877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Separação de sílabas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ED7D31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Separação de sílabas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84206" y="1896851"/>
            <a:ext cx="10401482" cy="481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dirty="0">
                <a:solidFill>
                  <a:srgbClr val="000000"/>
                </a:solidFill>
                <a:latin typeface="RobotoBR"/>
              </a:rPr>
              <a:t>Os hiatos se separam.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Ex.: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c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a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í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-da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m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o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e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-da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p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o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e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-ta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b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a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ú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.</a:t>
            </a:r>
          </a:p>
          <a:p>
            <a:pPr>
              <a:spcBef>
                <a:spcPts val="1001"/>
              </a:spcBef>
            </a:pP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dirty="0">
                <a:solidFill>
                  <a:srgbClr val="000000"/>
                </a:solidFill>
                <a:latin typeface="RobotoBR"/>
              </a:rPr>
              <a:t>Os encontros consonantais que ocorrem em sílabas internas se separam, exceto aqueles em que a segunda consoante é </a:t>
            </a: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l 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r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Ex.: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cí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r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c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u-lo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re-fo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r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ç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o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ra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p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t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o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de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s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m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o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n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t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ar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.</a:t>
            </a:r>
          </a:p>
          <a:p>
            <a:pPr>
              <a:spcBef>
                <a:spcPts val="1001"/>
              </a:spcBef>
            </a:pP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dirty="0">
                <a:solidFill>
                  <a:srgbClr val="000000"/>
                </a:solidFill>
                <a:latin typeface="RobotoBR"/>
              </a:rPr>
              <a:t>Alguns grupos consonantais que iniciam palavras não se separam.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Ex.: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pn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eu-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mo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ni-a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ps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i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có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lo-go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mn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e-mô-ni-ca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; </a:t>
            </a:r>
            <a:r>
              <a:rPr lang="pt-BR" sz="2400" b="1" spc="-1" dirty="0" err="1">
                <a:solidFill>
                  <a:srgbClr val="808080"/>
                </a:solidFill>
                <a:latin typeface="RobotoBR"/>
              </a:rPr>
              <a:t>gn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o-se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.</a:t>
            </a:r>
          </a:p>
          <a:p>
            <a:pPr>
              <a:spcBef>
                <a:spcPts val="1001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302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Há palavras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homônimas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que, com significados diferentes, apresentam relações de igualdade ou de diferença de pronúncia e/ou grafia. Elas podem ser divididas em: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H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omófonas: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que têm a mesma pronúncia, mas apresentam grafia diferente.</a:t>
            </a:r>
          </a:p>
          <a:p>
            <a:pPr marL="457560" lvl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Ideia é uma palavra que não tem mais </a:t>
            </a:r>
            <a:r>
              <a:rPr lang="pt-BR" sz="2200" b="1" strike="noStrike" spc="-1" dirty="0">
                <a:solidFill>
                  <a:srgbClr val="808080"/>
                </a:solidFill>
                <a:latin typeface="RobotoBR"/>
              </a:rPr>
              <a:t>acento</a:t>
            </a: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.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 (sinal gráfico)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Entrei no ônibus, mas não tinha mais </a:t>
            </a:r>
            <a:r>
              <a:rPr lang="pt-BR" sz="2200" b="1" strike="noStrike" spc="-1" dirty="0">
                <a:solidFill>
                  <a:srgbClr val="808080"/>
                </a:solidFill>
                <a:latin typeface="RobotoBR"/>
              </a:rPr>
              <a:t>assento</a:t>
            </a: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.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(lugar para se assentar/sentar)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0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Palavras homônimas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ED7D31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rgbClr val="ED7D31"/>
                </a:solidFill>
                <a:latin typeface="Calibri"/>
                <a:cs typeface="Calibri"/>
              </a:rPr>
              <a:t>Palavras homônimas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71670" y="2137976"/>
            <a:ext cx="10353253" cy="343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Homógrafas: 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que têm a mesma grafia, mas apresentam pronúncias diferentes.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0">
              <a:spcBef>
                <a:spcPts val="499"/>
              </a:spcBef>
              <a:buNone/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O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começo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do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mangá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 é interessante. 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(substantivo)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0">
              <a:spcBef>
                <a:spcPts val="499"/>
              </a:spcBef>
              <a:buNone/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Eu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começo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a ler o livro sobre HQ hoje mesmo. 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(verbo)</a:t>
            </a:r>
          </a:p>
          <a:p>
            <a:pPr indent="0">
              <a:spcBef>
                <a:spcPts val="499"/>
              </a:spcBef>
              <a:buNone/>
            </a:pP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Homônimas perfeitas: 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que têm a mesma grafia e a mesma pronúncia.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0">
              <a:spcBef>
                <a:spcPts val="499"/>
              </a:spcBef>
              <a:buNone/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Ainda é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cedo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para ir à escola.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 (advérbio)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0">
              <a:spcBef>
                <a:spcPts val="499"/>
              </a:spcBef>
              <a:buNone/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Eu sempre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cedo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meus gibis para as crianças lerem.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448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CustomShape 1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2" name="CustomShape 2"/>
          <p:cNvSpPr/>
          <p:nvPr/>
        </p:nvSpPr>
        <p:spPr>
          <a:xfrm>
            <a:off x="4654440" y="0"/>
            <a:ext cx="141840" cy="685764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603" name="Group 3"/>
          <p:cNvGrpSpPr/>
          <p:nvPr/>
        </p:nvGrpSpPr>
        <p:grpSpPr>
          <a:xfrm>
            <a:off x="4792048" y="389619"/>
            <a:ext cx="7229964" cy="6468381"/>
            <a:chOff x="5264345" y="745896"/>
            <a:chExt cx="6458695" cy="5761104"/>
          </a:xfrm>
        </p:grpSpPr>
        <p:sp>
          <p:nvSpPr>
            <p:cNvPr id="604" name="CustomShape 4"/>
            <p:cNvSpPr/>
            <p:nvPr/>
          </p:nvSpPr>
          <p:spPr>
            <a:xfrm>
              <a:off x="5276880" y="2912760"/>
              <a:ext cx="6446160" cy="3594240"/>
            </a:xfrm>
            <a:prstGeom prst="rect">
              <a:avLst/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6600" tIns="156600" rIns="156600" bIns="1810080" anchor="ctr"/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FFFFFF"/>
                  </a:solidFill>
                  <a:latin typeface="RobotoBR"/>
                </a:rPr>
                <a:t>Elas têm sentidos distintos, mas a diferenciação gráfica e fonética se faz ligeiramente.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605" name="CustomShape 5"/>
            <p:cNvSpPr/>
            <p:nvPr/>
          </p:nvSpPr>
          <p:spPr>
            <a:xfrm>
              <a:off x="5276880" y="4781880"/>
              <a:ext cx="1611360" cy="1653120"/>
            </a:xfrm>
            <a:prstGeom prst="rect">
              <a:avLst/>
            </a:prstGeom>
            <a:solidFill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3760" tIns="20160" rIns="113760" bIns="2016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Os alunos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ratificaram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as hipóteses que fizeram. (confirmaram)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06" name="CustomShape 6"/>
            <p:cNvSpPr/>
            <p:nvPr/>
          </p:nvSpPr>
          <p:spPr>
            <a:xfrm>
              <a:off x="6888600" y="4781880"/>
              <a:ext cx="1611360" cy="1653120"/>
            </a:xfrm>
            <a:prstGeom prst="rect">
              <a:avLst/>
            </a:prstGeom>
            <a:solidFill>
              <a:schemeClr val="accent2">
                <a:tint val="40000"/>
                <a:alpha val="90000"/>
                <a:hueOff val="-283075"/>
                <a:satOff val="-25115"/>
                <a:lumOff val="-256"/>
                <a:alphaOff val="0"/>
              </a:schemeClr>
            </a:solidFill>
            <a:ln>
              <a:solidFill>
                <a:schemeClr val="accent2">
                  <a:tint val="40000"/>
                  <a:alpha val="90000"/>
                  <a:hueOff val="-283075"/>
                  <a:satOff val="-25115"/>
                  <a:lumOff val="-256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3760" tIns="20160" rIns="113760" bIns="2016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Os alunos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retificaram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 trabalho antes de entregá-lo. (corrigiram</a:t>
              </a:r>
              <a:r>
                <a:rPr lang="pt-BR" b="0" strike="noStrike" spc="-1" dirty="0">
                  <a:solidFill>
                    <a:srgbClr val="000000"/>
                  </a:solidFill>
                  <a:latin typeface="RobotoBR"/>
                </a:rPr>
                <a:t>)</a:t>
              </a:r>
              <a:endParaRPr lang="pt-BR" b="0" strike="noStrike" spc="-1" dirty="0">
                <a:latin typeface="Arial"/>
              </a:endParaRPr>
            </a:p>
          </p:txBody>
        </p:sp>
        <p:sp>
          <p:nvSpPr>
            <p:cNvPr id="607" name="CustomShape 7"/>
            <p:cNvSpPr/>
            <p:nvPr/>
          </p:nvSpPr>
          <p:spPr>
            <a:xfrm>
              <a:off x="8500320" y="4781880"/>
              <a:ext cx="1611360" cy="1653120"/>
            </a:xfrm>
            <a:prstGeom prst="rect">
              <a:avLst/>
            </a:prstGeom>
            <a:solidFill>
              <a:schemeClr val="accent2">
                <a:tint val="40000"/>
                <a:alpha val="90000"/>
                <a:hueOff val="-566151"/>
                <a:satOff val="-50231"/>
                <a:lumOff val="-513"/>
                <a:alphaOff val="0"/>
              </a:schemeClr>
            </a:solidFill>
            <a:ln>
              <a:solidFill>
                <a:schemeClr val="accent2">
                  <a:tint val="40000"/>
                  <a:alpha val="90000"/>
                  <a:hueOff val="-566151"/>
                  <a:satOff val="-50231"/>
                  <a:lumOff val="-513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3760" tIns="20160" rIns="113760" bIns="2016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 autor fez a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descrição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da cena. (ação de expor, contar em detalhes)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08" name="CustomShape 8"/>
            <p:cNvSpPr/>
            <p:nvPr/>
          </p:nvSpPr>
          <p:spPr>
            <a:xfrm>
              <a:off x="10111680" y="4781880"/>
              <a:ext cx="1611360" cy="1653120"/>
            </a:xfrm>
            <a:prstGeom prst="rect">
              <a:avLst/>
            </a:prstGeom>
            <a:solidFill>
              <a:schemeClr val="accent2">
                <a:tint val="40000"/>
                <a:alpha val="90000"/>
                <a:hueOff val="-849226"/>
                <a:satOff val="-75346"/>
                <a:lumOff val="-769"/>
                <a:alphaOff val="0"/>
              </a:schemeClr>
            </a:solidFill>
            <a:ln>
              <a:solidFill>
                <a:schemeClr val="accent2">
                  <a:tint val="40000"/>
                  <a:alpha val="90000"/>
                  <a:hueOff val="-849226"/>
                  <a:satOff val="-75346"/>
                  <a:lumOff val="-769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3760" tIns="20160" rIns="113760" bIns="2016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pt-BR" b="0" strike="noStrike" spc="-1" dirty="0">
                  <a:solidFill>
                    <a:srgbClr val="000000"/>
                  </a:solidFill>
                  <a:latin typeface="RobotoBR"/>
                </a:rPr>
                <a:t>O autor chegou ao evento com </a:t>
              </a:r>
              <a:r>
                <a:rPr lang="pt-BR" b="1" strike="noStrike" spc="-1" dirty="0">
                  <a:solidFill>
                    <a:srgbClr val="000000"/>
                  </a:solidFill>
                  <a:latin typeface="RobotoBR"/>
                </a:rPr>
                <a:t>discrição</a:t>
              </a:r>
              <a:r>
                <a:rPr lang="pt-BR" b="0" strike="noStrike" spc="-1" dirty="0">
                  <a:solidFill>
                    <a:srgbClr val="000000"/>
                  </a:solidFill>
                  <a:latin typeface="RobotoBR"/>
                </a:rPr>
                <a:t>. (sem chamar atenção; comedimento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)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09" name="CustomShape 9"/>
            <p:cNvSpPr/>
            <p:nvPr/>
          </p:nvSpPr>
          <p:spPr>
            <a:xfrm rot="10800000">
              <a:off x="5264345" y="745896"/>
              <a:ext cx="6446160" cy="2632142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chemeClr val="accent2">
                <a:hueOff val="-1455363"/>
                <a:satOff val="-83928"/>
                <a:lumOff val="8628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56600" tIns="156600" rIns="156600" bIns="156600" anchor="ctr"/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FFFFFF"/>
                  </a:solidFill>
                  <a:latin typeface="RobotoBR"/>
                </a:rPr>
                <a:t>Há também as palavras </a:t>
              </a:r>
              <a:r>
                <a:rPr lang="pt-BR" sz="2200" b="1" strike="noStrike" spc="-1" dirty="0">
                  <a:solidFill>
                    <a:srgbClr val="FFFFFF"/>
                  </a:solidFill>
                  <a:latin typeface="RobotoBR"/>
                </a:rPr>
                <a:t>parônimas</a:t>
              </a:r>
              <a:r>
                <a:rPr lang="pt-BR" sz="2200" b="0" strike="noStrike" spc="-1" dirty="0">
                  <a:solidFill>
                    <a:srgbClr val="FFFFFF"/>
                  </a:solidFill>
                  <a:latin typeface="RobotoBR"/>
                </a:rPr>
                <a:t>, que são parecidas na escrita e na pronúncia e precisam de atenção na hora de usá-las para não dar um sentido equivocado ao texto.</a:t>
              </a:r>
              <a:endParaRPr lang="pt-BR" sz="2200" b="0" strike="noStrike" spc="-1" dirty="0">
                <a:latin typeface="Arial"/>
              </a:endParaRPr>
            </a:p>
          </p:txBody>
        </p:sp>
      </p:grpSp>
      <p:grpSp>
        <p:nvGrpSpPr>
          <p:cNvPr id="610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611" name="CustomShape 11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2" name="TextShape 12"/>
          <p:cNvSpPr txBox="1"/>
          <p:nvPr/>
        </p:nvSpPr>
        <p:spPr>
          <a:xfrm>
            <a:off x="838080" y="811080"/>
            <a:ext cx="3335400" cy="5402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Palavras 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parônimas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CustomShape 1"/>
          <p:cNvSpPr/>
          <p:nvPr/>
        </p:nvSpPr>
        <p:spPr>
          <a:xfrm>
            <a:off x="469767" y="937969"/>
            <a:ext cx="4380480" cy="494847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4" name="TextShape 2"/>
          <p:cNvSpPr txBox="1"/>
          <p:nvPr/>
        </p:nvSpPr>
        <p:spPr>
          <a:xfrm>
            <a:off x="862919" y="1197714"/>
            <a:ext cx="3784401" cy="4609445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Onomatopeia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615" name="Group 3"/>
          <p:cNvGrpSpPr/>
          <p:nvPr/>
        </p:nvGrpSpPr>
        <p:grpSpPr>
          <a:xfrm>
            <a:off x="4865040" y="1164240"/>
            <a:ext cx="7117200" cy="5098511"/>
            <a:chOff x="4865040" y="1164240"/>
            <a:chExt cx="7117200" cy="5098511"/>
          </a:xfrm>
        </p:grpSpPr>
        <p:sp>
          <p:nvSpPr>
            <p:cNvPr id="616" name="CustomShape 4"/>
            <p:cNvSpPr/>
            <p:nvPr/>
          </p:nvSpPr>
          <p:spPr>
            <a:xfrm>
              <a:off x="4865040" y="1164240"/>
              <a:ext cx="7117200" cy="1803600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7" name="CustomShape 5"/>
            <p:cNvSpPr/>
            <p:nvPr/>
          </p:nvSpPr>
          <p:spPr>
            <a:xfrm>
              <a:off x="5410800" y="1570320"/>
              <a:ext cx="991800" cy="991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8" name="CustomShape 6"/>
            <p:cNvSpPr/>
            <p:nvPr/>
          </p:nvSpPr>
          <p:spPr>
            <a:xfrm>
              <a:off x="6645634" y="1178670"/>
              <a:ext cx="5031360" cy="1803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0800" tIns="190800" rIns="190800" bIns="19080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É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 palavra que representa de forma aproximada um som natural que a ela é associado e pode ser relacionado à ação de um ser ou objeto, fenômeno da natureza etc.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19" name="CustomShape 7"/>
            <p:cNvSpPr/>
            <p:nvPr/>
          </p:nvSpPr>
          <p:spPr>
            <a:xfrm>
              <a:off x="4865040" y="3429000"/>
              <a:ext cx="7117200" cy="238284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0" name="CustomShape 8"/>
            <p:cNvSpPr/>
            <p:nvPr/>
          </p:nvSpPr>
          <p:spPr>
            <a:xfrm>
              <a:off x="5410800" y="4115160"/>
              <a:ext cx="991800" cy="9918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1" name="CustomShape 9"/>
            <p:cNvSpPr/>
            <p:nvPr/>
          </p:nvSpPr>
          <p:spPr>
            <a:xfrm>
              <a:off x="6746663" y="3709080"/>
              <a:ext cx="3202560" cy="1803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0800" tIns="190800" rIns="190800" bIns="19080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As onomatopeias são muito usadas nas histórias em quadrinhos. Veja alguns exemplos: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22" name="CustomShape 10"/>
            <p:cNvSpPr/>
            <p:nvPr/>
          </p:nvSpPr>
          <p:spPr>
            <a:xfrm>
              <a:off x="9727621" y="2842769"/>
              <a:ext cx="2238027" cy="341998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0800" tIns="190800" rIns="190800" bIns="190800" anchor="ctr"/>
            <a:lstStyle/>
            <a:p>
              <a:pPr>
                <a:lnSpc>
                  <a:spcPct val="100000"/>
                </a:lnSpc>
                <a:spcAft>
                  <a:spcPts val="490"/>
                </a:spcAft>
              </a:pPr>
              <a:r>
                <a:rPr lang="pt-BR" sz="1600" b="0" strike="noStrike" spc="-1" dirty="0" err="1">
                  <a:solidFill>
                    <a:srgbClr val="595959"/>
                  </a:solidFill>
                  <a:latin typeface="RobotoBR"/>
                </a:rPr>
                <a:t>atchim</a:t>
              </a: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! (espirro)</a:t>
              </a:r>
              <a:endParaRPr lang="pt-BR" sz="16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490"/>
                </a:spcAft>
              </a:pP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rá! rá! rá! (riso)</a:t>
              </a:r>
              <a:endParaRPr lang="pt-BR" sz="16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490"/>
                </a:spcAft>
              </a:pP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tique-taque (relógio)</a:t>
              </a:r>
              <a:endParaRPr lang="pt-BR" sz="16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490"/>
                </a:spcAft>
              </a:pP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cabrum (trovão)</a:t>
              </a:r>
              <a:endParaRPr lang="pt-BR" sz="16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490"/>
                </a:spcAft>
              </a:pPr>
              <a:r>
                <a:rPr lang="pt-BR" sz="1600" b="0" strike="noStrike" spc="-1" dirty="0" err="1">
                  <a:solidFill>
                    <a:srgbClr val="595959"/>
                  </a:solidFill>
                  <a:latin typeface="RobotoBR"/>
                </a:rPr>
                <a:t>buá</a:t>
              </a: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 (choro)</a:t>
              </a:r>
              <a:endParaRPr lang="pt-BR" sz="16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490"/>
                </a:spcAft>
              </a:pPr>
              <a:r>
                <a:rPr lang="pt-BR" sz="1600" b="0" strike="noStrike" spc="-1" dirty="0" err="1">
                  <a:solidFill>
                    <a:srgbClr val="595959"/>
                  </a:solidFill>
                  <a:latin typeface="RobotoBR"/>
                </a:rPr>
                <a:t>cof</a:t>
              </a: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! </a:t>
              </a:r>
              <a:r>
                <a:rPr lang="pt-BR" sz="1600" b="0" strike="noStrike" spc="-1" dirty="0" err="1">
                  <a:solidFill>
                    <a:srgbClr val="595959"/>
                  </a:solidFill>
                  <a:latin typeface="RobotoBR"/>
                </a:rPr>
                <a:t>cof</a:t>
              </a: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! </a:t>
              </a:r>
              <a:r>
                <a:rPr lang="pt-BR" sz="1600" b="0" strike="noStrike" spc="-1" dirty="0" err="1">
                  <a:solidFill>
                    <a:srgbClr val="595959"/>
                  </a:solidFill>
                  <a:latin typeface="RobotoBR"/>
                </a:rPr>
                <a:t>cof</a:t>
              </a:r>
              <a:r>
                <a:rPr lang="pt-BR" sz="1600" b="0" strike="noStrike" spc="-1" dirty="0">
                  <a:solidFill>
                    <a:srgbClr val="595959"/>
                  </a:solidFill>
                  <a:latin typeface="RobotoBR"/>
                </a:rPr>
                <a:t>! (tosse)</a:t>
              </a:r>
              <a:endParaRPr lang="pt-BR" sz="1600" b="0" strike="noStrike" spc="-1" dirty="0">
                <a:latin typeface="Arial"/>
              </a:endParaRPr>
            </a:p>
          </p:txBody>
        </p:sp>
      </p:grpSp>
      <p:grpSp>
        <p:nvGrpSpPr>
          <p:cNvPr id="623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TextShape 1"/>
          <p:cNvSpPr txBox="1"/>
          <p:nvPr/>
        </p:nvSpPr>
        <p:spPr>
          <a:xfrm>
            <a:off x="808230" y="513720"/>
            <a:ext cx="10599810" cy="1030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Interjeição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625" name="Imagem 5"/>
          <p:cNvPicPr/>
          <p:nvPr/>
        </p:nvPicPr>
        <p:blipFill>
          <a:blip r:embed="rId2"/>
          <a:stretch/>
        </p:blipFill>
        <p:spPr>
          <a:xfrm>
            <a:off x="2078306" y="3881751"/>
            <a:ext cx="7360662" cy="2655175"/>
          </a:xfrm>
          <a:prstGeom prst="rect">
            <a:avLst/>
          </a:prstGeom>
          <a:ln>
            <a:noFill/>
          </a:ln>
        </p:spPr>
      </p:pic>
      <p:sp>
        <p:nvSpPr>
          <p:cNvPr id="628" name="TextShape 4"/>
          <p:cNvSpPr txBox="1"/>
          <p:nvPr/>
        </p:nvSpPr>
        <p:spPr>
          <a:xfrm>
            <a:off x="995855" y="1529613"/>
            <a:ext cx="10383320" cy="2063532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2500" lnSpcReduction="2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6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interjeições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exprimem, em tom expressivo, diversas sensações e estados emotivos.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Na escrita, vêm geralmente com o ponto de exclamação; na oralidade, podem apresentar entonação, expressão facial ou gesticulação do falante.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TextShape 1"/>
          <p:cNvSpPr txBox="1"/>
          <p:nvPr/>
        </p:nvSpPr>
        <p:spPr>
          <a:xfrm>
            <a:off x="793797" y="243315"/>
            <a:ext cx="10174127" cy="101232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Locuções interjetivas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31" name="TextShape 3"/>
          <p:cNvSpPr txBox="1"/>
          <p:nvPr/>
        </p:nvSpPr>
        <p:spPr>
          <a:xfrm>
            <a:off x="903079" y="1558638"/>
            <a:ext cx="9603000" cy="1278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Há também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locuções interjetivas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expressões formadas por mais de uma palavra com o mesmo sentido de interjeições. Veja os exemplos: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32" name="Imagem 5"/>
          <p:cNvPicPr/>
          <p:nvPr/>
        </p:nvPicPr>
        <p:blipFill>
          <a:blip r:embed="rId2"/>
          <a:stretch/>
        </p:blipFill>
        <p:spPr>
          <a:xfrm>
            <a:off x="1212344" y="2813908"/>
            <a:ext cx="9842176" cy="287163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TextShape 1"/>
          <p:cNvSpPr txBox="1"/>
          <p:nvPr/>
        </p:nvSpPr>
        <p:spPr>
          <a:xfrm>
            <a:off x="303086" y="375188"/>
            <a:ext cx="11719330" cy="125857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Pontuação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635" name="Gráfico 5"/>
          <p:cNvPicPr/>
          <p:nvPr/>
        </p:nvPicPr>
        <p:blipFill>
          <a:blip r:embed="rId2"/>
          <a:stretch/>
        </p:blipFill>
        <p:spPr>
          <a:xfrm>
            <a:off x="1333080" y="2811240"/>
            <a:ext cx="2448280" cy="2499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</p:pic>
      <p:sp>
        <p:nvSpPr>
          <p:cNvPr id="636" name="TextShape 3"/>
          <p:cNvSpPr txBox="1"/>
          <p:nvPr/>
        </p:nvSpPr>
        <p:spPr>
          <a:xfrm>
            <a:off x="4955400" y="2307173"/>
            <a:ext cx="5955700" cy="36236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pontuação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tem um papel importante nos textos.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Ela pode dar mais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expressividade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ao que se comunica por escrito, em especial nas histórias em quadrinhos.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TextShape 1"/>
          <p:cNvSpPr txBox="1"/>
          <p:nvPr/>
        </p:nvSpPr>
        <p:spPr>
          <a:xfrm>
            <a:off x="0" y="0"/>
            <a:ext cx="4676496" cy="23343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Arte sequencial: HQ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638" name="TextShape 2"/>
          <p:cNvSpPr txBox="1"/>
          <p:nvPr/>
        </p:nvSpPr>
        <p:spPr>
          <a:xfrm>
            <a:off x="129894" y="2438280"/>
            <a:ext cx="4474128" cy="415636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origem da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arte sequencial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da qual a HQ faz parte, é remota. Um exemplo é um manuscrito pictórico pré-colombiano feito no século XIV e identificado pela primeira vez em 1854, na Espanha.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9" name="CustomShape 3"/>
          <p:cNvSpPr/>
          <p:nvPr/>
        </p:nvSpPr>
        <p:spPr>
          <a:xfrm>
            <a:off x="4638960" y="0"/>
            <a:ext cx="7552440" cy="685764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0" name="CustomShape 4"/>
          <p:cNvSpPr/>
          <p:nvPr/>
        </p:nvSpPr>
        <p:spPr>
          <a:xfrm>
            <a:off x="5118120" y="559440"/>
            <a:ext cx="6594120" cy="57387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360">
            <a:solidFill>
              <a:srgbClr val="C8CACA"/>
            </a:solidFill>
          </a:ln>
          <a:effectLst>
            <a:outerShdw blurRad="57150" dist="19050" dir="5400000" algn="t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41" name="Imagem 7"/>
          <p:cNvPicPr/>
          <p:nvPr/>
        </p:nvPicPr>
        <p:blipFill>
          <a:blip r:embed="rId2"/>
          <a:srcRect l="4811" r="7543"/>
          <a:stretch/>
        </p:blipFill>
        <p:spPr>
          <a:xfrm>
            <a:off x="5080304" y="389617"/>
            <a:ext cx="6625459" cy="5959715"/>
          </a:xfrm>
          <a:prstGeom prst="rect">
            <a:avLst/>
          </a:prstGeom>
          <a:ln>
            <a:noFill/>
          </a:ln>
        </p:spPr>
      </p:pic>
      <p:sp>
        <p:nvSpPr>
          <p:cNvPr id="642" name="CustomShape 5"/>
          <p:cNvSpPr/>
          <p:nvPr/>
        </p:nvSpPr>
        <p:spPr>
          <a:xfrm>
            <a:off x="8516160" y="5847120"/>
            <a:ext cx="3026520" cy="225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3" name="CustomShape 6"/>
          <p:cNvSpPr/>
          <p:nvPr/>
        </p:nvSpPr>
        <p:spPr>
          <a:xfrm>
            <a:off x="5636520" y="2975040"/>
            <a:ext cx="91404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7"/>
          <p:cNvSpPr/>
          <p:nvPr/>
        </p:nvSpPr>
        <p:spPr>
          <a:xfrm>
            <a:off x="6783346" y="5974144"/>
            <a:ext cx="4946798" cy="375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200" b="0" strike="noStrike" spc="-1" dirty="0">
                <a:solidFill>
                  <a:srgbClr val="000000"/>
                </a:solidFill>
                <a:latin typeface="RobotoBR"/>
              </a:rPr>
              <a:t>CÓDICE </a:t>
            </a:r>
            <a:r>
              <a:rPr lang="pt-BR" sz="1200" b="0" strike="noStrike" spc="-1" dirty="0" err="1">
                <a:solidFill>
                  <a:srgbClr val="000000"/>
                </a:solidFill>
                <a:latin typeface="RobotoBR"/>
              </a:rPr>
              <a:t>ZoucheNuttall</a:t>
            </a:r>
            <a:r>
              <a:rPr lang="pt-BR" sz="1200" b="0" strike="noStrike" spc="-1" dirty="0">
                <a:solidFill>
                  <a:srgbClr val="000000"/>
                </a:solidFill>
                <a:latin typeface="RobotoBR"/>
              </a:rPr>
              <a:t>. Século XIV. The British </a:t>
            </a:r>
            <a:r>
              <a:rPr lang="pt-BR" sz="1200" b="0" strike="noStrike" spc="-1" dirty="0" err="1">
                <a:solidFill>
                  <a:srgbClr val="000000"/>
                </a:solidFill>
                <a:latin typeface="RobotoBR"/>
              </a:rPr>
              <a:t>Museum</a:t>
            </a:r>
            <a:r>
              <a:rPr lang="pt-BR" sz="12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200" b="0" strike="noStrike" spc="-1" dirty="0">
                <a:latin typeface="Arial"/>
              </a:rPr>
              <a:t>\</a:t>
            </a:r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Trabalhar com esboços e buscar estratégias para a </a:t>
            </a:r>
            <a:r>
              <a:rPr lang="pt-BR" sz="2800" b="1" strike="noStrike" spc="-1">
                <a:solidFill>
                  <a:srgbClr val="000000"/>
                </a:solidFill>
                <a:latin typeface="RobotoBR"/>
              </a:rPr>
              <a:t>coesão da arte sequencial </a:t>
            </a: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são recursos importantes para quem produz gêneros como história em quadrinhos, animações e outros que exigem </a:t>
            </a:r>
            <a:r>
              <a:rPr lang="pt-BR" sz="2800" b="1" strike="noStrike" spc="-1">
                <a:solidFill>
                  <a:srgbClr val="000000"/>
                </a:solidFill>
                <a:latin typeface="RobotoBR"/>
              </a:rPr>
              <a:t>continuidade e progressão da narrativa</a:t>
            </a: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Entre os aspectos que envolvem uma preparação de HQ estão, ainda, a possibilidade de separação de quadrinhos por calha e o uso dos tipos diferentes de balões para diferenciar fala, pensamento, som proveniente de aparelhos eletrônicos, além de: fontes maiores para representar um tom de voz mais alto, recursos gráficos diversos, uso de onomatopeias, entre outros.</a:t>
            </a: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6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Arte sequencial: HQ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8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6549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49" name="Espaço Reservado para Conteúdo 5"/>
          <p:cNvPicPr/>
          <p:nvPr/>
        </p:nvPicPr>
        <p:blipFill>
          <a:blip r:embed="rId2"/>
          <a:stretch/>
        </p:blipFill>
        <p:spPr>
          <a:xfrm>
            <a:off x="3594240" y="461770"/>
            <a:ext cx="8597760" cy="5699968"/>
          </a:xfrm>
          <a:prstGeom prst="rect">
            <a:avLst/>
          </a:prstGeom>
          <a:ln>
            <a:noFill/>
          </a:ln>
        </p:spPr>
      </p:pic>
      <p:sp>
        <p:nvSpPr>
          <p:cNvPr id="650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1" name="TextShape 4"/>
          <p:cNvSpPr txBox="1"/>
          <p:nvPr/>
        </p:nvSpPr>
        <p:spPr>
          <a:xfrm>
            <a:off x="640079" y="2074320"/>
            <a:ext cx="2982521" cy="2709000"/>
          </a:xfrm>
          <a:prstGeom prst="rect">
            <a:avLst/>
          </a:prstGeom>
          <a:solidFill>
            <a:srgbClr val="404040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Arte sequencial: HQ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TextShape 1"/>
          <p:cNvSpPr txBox="1"/>
          <p:nvPr/>
        </p:nvSpPr>
        <p:spPr>
          <a:xfrm>
            <a:off x="346392" y="365040"/>
            <a:ext cx="1135332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HQ e variedades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l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inguísticas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653" name="Group 2"/>
          <p:cNvGrpSpPr/>
          <p:nvPr/>
        </p:nvGrpSpPr>
        <p:grpSpPr>
          <a:xfrm>
            <a:off x="838080" y="1827720"/>
            <a:ext cx="10515600" cy="4346640"/>
            <a:chOff x="838080" y="1827720"/>
            <a:chExt cx="10515600" cy="4346640"/>
          </a:xfrm>
        </p:grpSpPr>
        <p:sp>
          <p:nvSpPr>
            <p:cNvPr id="655" name="CustomShape 4"/>
            <p:cNvSpPr/>
            <p:nvPr/>
          </p:nvSpPr>
          <p:spPr>
            <a:xfrm>
              <a:off x="838080" y="1827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000" tIns="99000" rIns="99000" bIns="99000"/>
            <a:lstStyle/>
            <a:p>
              <a:pPr marL="457200" indent="-457200">
                <a:lnSpc>
                  <a:spcPct val="90000"/>
                </a:lnSpc>
                <a:spcAft>
                  <a:spcPts val="910"/>
                </a:spcAft>
                <a:buFont typeface="Arial"/>
                <a:buChar char="•"/>
              </a:pPr>
              <a:r>
                <a:rPr lang="pt-BR" sz="2600" b="0" strike="noStrike" spc="-1" dirty="0">
                  <a:solidFill>
                    <a:srgbClr val="000000"/>
                  </a:solidFill>
                  <a:latin typeface="RobotoBR"/>
                </a:rPr>
                <a:t>Nas histórias em quadrinhos é possível encontrar marcas de variedade linguística na fala das personagens.</a:t>
              </a:r>
              <a:endParaRPr lang="pt-BR" sz="2600" b="0" strike="noStrike" spc="-1" dirty="0">
                <a:latin typeface="Arial"/>
              </a:endParaRPr>
            </a:p>
          </p:txBody>
        </p:sp>
        <p:sp>
          <p:nvSpPr>
            <p:cNvPr id="656" name="Line 5"/>
            <p:cNvSpPr/>
            <p:nvPr/>
          </p:nvSpPr>
          <p:spPr>
            <a:xfrm>
              <a:off x="838080" y="3276720"/>
              <a:ext cx="10515600" cy="360"/>
            </a:xfrm>
            <a:prstGeom prst="line">
              <a:avLst/>
            </a:prstGeom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7" name="CustomShape 6"/>
            <p:cNvSpPr/>
            <p:nvPr/>
          </p:nvSpPr>
          <p:spPr>
            <a:xfrm>
              <a:off x="838080" y="3276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000" tIns="99000" rIns="99000" bIns="99000"/>
            <a:lstStyle/>
            <a:p>
              <a:pPr marL="457200" indent="-457200">
                <a:lnSpc>
                  <a:spcPct val="90000"/>
                </a:lnSpc>
                <a:spcAft>
                  <a:spcPts val="910"/>
                </a:spcAft>
                <a:buFont typeface="Arial"/>
                <a:buChar char="•"/>
              </a:pPr>
              <a:r>
                <a:rPr lang="pt-BR" sz="2600" b="0" strike="noStrike" spc="-1" dirty="0">
                  <a:solidFill>
                    <a:srgbClr val="000000"/>
                  </a:solidFill>
                  <a:latin typeface="RobotoBR"/>
                </a:rPr>
                <a:t>No entanto, não é possível reproduzir variedades linguísticas reais nessas falas, mas apenas representá-las de alguma maneira.</a:t>
              </a:r>
              <a:endParaRPr lang="pt-BR" sz="2600" b="0" strike="noStrike" spc="-1" dirty="0">
                <a:latin typeface="Arial"/>
              </a:endParaRPr>
            </a:p>
          </p:txBody>
        </p:sp>
        <p:sp>
          <p:nvSpPr>
            <p:cNvPr id="658" name="Line 7"/>
            <p:cNvSpPr/>
            <p:nvPr/>
          </p:nvSpPr>
          <p:spPr>
            <a:xfrm>
              <a:off x="838080" y="4725720"/>
              <a:ext cx="10515600" cy="360"/>
            </a:xfrm>
            <a:prstGeom prst="line">
              <a:avLst/>
            </a:prstGeom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9" name="CustomShape 8"/>
            <p:cNvSpPr/>
            <p:nvPr/>
          </p:nvSpPr>
          <p:spPr>
            <a:xfrm>
              <a:off x="838080" y="4725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9000" tIns="99000" rIns="99000" bIns="99000"/>
            <a:lstStyle/>
            <a:p>
              <a:pPr marL="457200" indent="-457200">
                <a:lnSpc>
                  <a:spcPct val="90000"/>
                </a:lnSpc>
                <a:spcAft>
                  <a:spcPts val="910"/>
                </a:spcAft>
                <a:buFont typeface="Arial"/>
                <a:buChar char="•"/>
              </a:pPr>
              <a:r>
                <a:rPr lang="pt-BR" sz="2600" b="0" strike="noStrike" spc="-1" dirty="0">
                  <a:solidFill>
                    <a:srgbClr val="000000"/>
                  </a:solidFill>
                  <a:latin typeface="RobotoBR"/>
                </a:rPr>
                <a:t>Os diferentes falares presentes em uma HQ podem revelar que dentro de uma mesma comunidade linguística há diferenças no modo de falar de seus habitantes, assim como também acontece na realidade.</a:t>
              </a:r>
              <a:endParaRPr lang="pt-BR" sz="2600" b="0" strike="noStrike" spc="-1" dirty="0">
                <a:latin typeface="Arial"/>
              </a:endParaRPr>
            </a:p>
          </p:txBody>
        </p:sp>
      </p:grpSp>
      <p:grpSp>
        <p:nvGrpSpPr>
          <p:cNvPr id="660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827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Separação de sílabas</vt:lpstr>
      <vt:lpstr>Apresentação do PowerPoint</vt:lpstr>
      <vt:lpstr>Palavras homônimas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2020-04-03T02:06:57Z</dcterms:created>
  <dcterms:modified xsi:type="dcterms:W3CDTF">2020-04-03T02:08:25Z</dcterms:modified>
</cp:coreProperties>
</file>