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05" r:id="rId3"/>
    <p:sldId id="306" r:id="rId4"/>
    <p:sldId id="307" r:id="rId5"/>
    <p:sldId id="308" r:id="rId6"/>
    <p:sldId id="309" r:id="rId7"/>
    <p:sldId id="310" r:id="rId8"/>
    <p:sldId id="311" r:id="rId9"/>
    <p:sldId id="312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16524E-FAAC-4049-8CD1-EFE9354DCD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077FA1-F5D5-4305-A4BF-BFDAE79388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398A64-9501-425D-8561-BD2BAB7C3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D0B7FC-25E1-4588-9678-01C876EC4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3629DC4-E158-4236-85AC-93D1014FA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16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6BD530-C193-4810-9A97-4ADB47F21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4D0FD4-57CE-44C2-B977-D2E17114F9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C7C5F5-323A-4872-82E4-30676892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AC37F7-B707-46AD-8B69-9986D1165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76F99F-6B85-40F5-B23B-027CF666F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161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336D1C-5707-43B9-AABC-E86C13B5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D97F6CF-A598-49B0-8CE8-C4E010E0A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4C0C8D-A8F2-4156-BC9A-9CC602E7A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1B0382-C260-426D-915C-5030FD997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93C8E0-569D-4400-AD0C-82A75E3C9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26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A0C395-249C-4657-A403-6FC87D3CA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B0D4F6-9658-4433-AE84-6026DDB79B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954C665-92DD-45A9-97F1-0955CB4545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ABFA51C-5EC8-40DA-BFCE-9D03993FD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2BD3CF1-36E1-4C3A-A7F8-AA5D8598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E718F2E-FDF1-415C-987C-026C89D76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36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439AB2-5109-4AF7-992B-CA269B07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AAAD462-91A1-4294-845D-2B48634FB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F5023D8-25CD-40B1-9CDD-E9BBF3788B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9E9EF32-BC14-4173-8C35-65E5ED7500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5FEDDD-2EA7-4A6D-9670-0501FB60EC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85A3D2C-E112-42C5-8019-51694B96A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945A24C-CCDA-4024-8A26-5D331E8E2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9A98339-1340-4A46-9B58-66328E67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901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FD6F8E-D921-444A-9E84-1AA1E36E5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2247056-A19A-4110-A122-2BDA2DB0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257B33B-10A8-4DF7-86EB-D8B1AE26F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EA7329-8A59-41A3-B2AA-0A872255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0065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136287-D84D-4B57-A700-4E3F3ACF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21DAE0D-5A84-41AF-9563-E069960F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A44F53-1CB1-4759-8F98-F646B1502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726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A11436-FE36-44C3-9F88-1F5F359B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F1874D8-2D18-40E7-ADD0-F85C6E243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58609C6-AA5D-48AA-A467-482470AFBD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C477672-EB69-4C0D-B8D7-315B4A837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D95AAEC-6F02-43EA-99A6-AF73E2B28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56C3148-51AF-4AD3-A59B-0349B67BB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3025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A4FE00-397E-42D6-8791-0347997C0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5A75A27-7A64-4ACC-A93E-519754CA2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DB5115B-ADC3-4B69-9D82-2631AE65D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C9FFE9C-0F39-4E76-982B-92696F6077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D25587A-9894-44EA-8656-B3B32BF4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863539-471E-49C1-8FC4-0B151D706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1067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FCFCC3-F646-4039-93FF-246DDA43C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85FE089-655A-4470-AD17-56FCEA9C7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1DD342-8B61-4CE8-B56E-22FD11EAA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C04D0E6-425B-4589-B723-BBBE68992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A8C0C06-DC0E-4056-9AB6-C26580C0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66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8EB3FB9-55E8-48D9-A512-726A3E0B83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18B970F-DC0A-4F86-A121-ABE34CA19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19AAC5-A053-4884-91C8-661868EE1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3DB1856-200A-4300-B055-FEA499893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86DDF9-BE00-40CB-A10F-B1542EDBD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9443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218EF6A-66CB-4194-93D2-13CE08192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E5A88C-1B42-4CEA-A656-1DE089F8E7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E825E3-0F57-4224-83E9-B6F01088C0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2FE79-E58D-4834-8FDA-AFAEC56E5537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DDABF72-4FE4-4498-837C-72B4D9DFA9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DBA978-21E0-4DF5-85A3-504E1B2130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3B7D83-ABA2-44D0-B4FD-F45107E9C5A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2893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5600" y="2015067"/>
            <a:ext cx="9144000" cy="1265027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>
            <a:noAutofit/>
          </a:bodyPr>
          <a:lstStyle/>
          <a:p>
            <a:r>
              <a:rPr lang="pt-BR" sz="4800" dirty="0">
                <a:latin typeface="+mn-lt"/>
              </a:rPr>
              <a:t>Apresentação 6 – </a:t>
            </a:r>
            <a:r>
              <a:rPr lang="pt-BR" sz="4800" b="1" dirty="0">
                <a:latin typeface="+mn-lt"/>
              </a:rPr>
              <a:t>SAÚDE PÚBLICA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8640"/>
            <a:ext cx="9144000" cy="1484203"/>
          </a:xfrm>
        </p:spPr>
        <p:txBody>
          <a:bodyPr>
            <a:noAutofit/>
          </a:bodyPr>
          <a:lstStyle/>
          <a:p>
            <a:pPr lvl="0"/>
            <a:r>
              <a:rPr lang="pt-BR" sz="3600" b="1" dirty="0"/>
              <a:t>O corpo e as doenças transmissíveis</a:t>
            </a:r>
          </a:p>
          <a:p>
            <a:r>
              <a:rPr lang="pt-BR" sz="3600" b="1" dirty="0"/>
              <a:t>A saúde da população (indicadores, vacinação, etc.)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6367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76A7E-190E-471F-87A9-E9FE7A7AA369}"/>
              </a:ext>
            </a:extLst>
          </p:cNvPr>
          <p:cNvSpPr txBox="1">
            <a:spLocks/>
          </p:cNvSpPr>
          <p:nvPr/>
        </p:nvSpPr>
        <p:spPr>
          <a:xfrm>
            <a:off x="0" y="482311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Saúde pública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93CDB21-1A81-4406-A40E-12D9AD6550D3}"/>
              </a:ext>
            </a:extLst>
          </p:cNvPr>
          <p:cNvSpPr/>
          <p:nvPr/>
        </p:nvSpPr>
        <p:spPr>
          <a:xfrm>
            <a:off x="3457694" y="1191926"/>
            <a:ext cx="472892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600" dirty="0"/>
              <a:t>Condições de saúde da população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1D964FD-465E-4B91-AC96-57EF7BE53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612" y="1659748"/>
            <a:ext cx="8834438" cy="3538503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749E88C-85A6-471D-8CB3-181DCE22D5A2}"/>
              </a:ext>
            </a:extLst>
          </p:cNvPr>
          <p:cNvSpPr/>
          <p:nvPr/>
        </p:nvSpPr>
        <p:spPr>
          <a:xfrm>
            <a:off x="1838325" y="5557361"/>
            <a:ext cx="82391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Além das ações descritas nos cartazes acima, outras intervenções estão relacionadas à saúde pública, como a coleta de resíduos sólidos, o tratamento de água e esgoto e a manutenção dos bancos de sangue.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40767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619A0-AEFA-439B-8F31-C40458585CFA}"/>
              </a:ext>
            </a:extLst>
          </p:cNvPr>
          <p:cNvSpPr txBox="1">
            <a:spLocks/>
          </p:cNvSpPr>
          <p:nvPr/>
        </p:nvSpPr>
        <p:spPr>
          <a:xfrm>
            <a:off x="-575722" y="804038"/>
            <a:ext cx="7907867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O corpo e as doenças transmissíveis</a:t>
            </a:r>
          </a:p>
        </p:txBody>
      </p: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8B4FA64F-3557-4C0D-AAE5-DCEDD927E7FA}"/>
              </a:ext>
            </a:extLst>
          </p:cNvPr>
          <p:cNvGrpSpPr/>
          <p:nvPr/>
        </p:nvGrpSpPr>
        <p:grpSpPr>
          <a:xfrm>
            <a:off x="346765" y="2620939"/>
            <a:ext cx="5253319" cy="3556258"/>
            <a:chOff x="3109630" y="1358383"/>
            <a:chExt cx="5253319" cy="3556258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157EA105-A9B9-4543-B650-2B68FC62FD9A}"/>
                </a:ext>
              </a:extLst>
            </p:cNvPr>
            <p:cNvSpPr/>
            <p:nvPr/>
          </p:nvSpPr>
          <p:spPr>
            <a:xfrm>
              <a:off x="4709830" y="1358383"/>
              <a:ext cx="2071969" cy="92333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pt-BR" dirty="0"/>
                <a:t>Agentes infecciosos: vírus, bactérias, protozoários, etc.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CAC8364C-4DA4-48C4-914A-B08829BE0166}"/>
                </a:ext>
              </a:extLst>
            </p:cNvPr>
            <p:cNvSpPr/>
            <p:nvPr/>
          </p:nvSpPr>
          <p:spPr>
            <a:xfrm>
              <a:off x="4709830" y="3033236"/>
              <a:ext cx="207196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/>
                <a:t>Imunidade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992263F7-C7CA-4CE0-9EF7-03D16C42600A}"/>
                </a:ext>
              </a:extLst>
            </p:cNvPr>
            <p:cNvSpPr/>
            <p:nvPr/>
          </p:nvSpPr>
          <p:spPr>
            <a:xfrm>
              <a:off x="3109630" y="4022289"/>
              <a:ext cx="207196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/>
                <a:t>Inata</a:t>
              </a:r>
            </a:p>
          </p:txBody>
        </p:sp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6A748255-3001-4561-9837-07A8B69979FF}"/>
                </a:ext>
              </a:extLst>
            </p:cNvPr>
            <p:cNvSpPr/>
            <p:nvPr/>
          </p:nvSpPr>
          <p:spPr>
            <a:xfrm>
              <a:off x="6290980" y="4022289"/>
              <a:ext cx="2071969" cy="36933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pt-BR" dirty="0"/>
                <a:t>Adquirida</a:t>
              </a:r>
            </a:p>
          </p:txBody>
        </p:sp>
        <p:cxnSp>
          <p:nvCxnSpPr>
            <p:cNvPr id="8" name="Conector reto 7">
              <a:extLst>
                <a:ext uri="{FF2B5EF4-FFF2-40B4-BE49-F238E27FC236}">
                  <a16:creationId xmlns:a16="http://schemas.microsoft.com/office/drawing/2014/main" id="{1A82FDEE-D6F3-4166-B7BA-AF1A4A580BA5}"/>
                </a:ext>
              </a:extLst>
            </p:cNvPr>
            <p:cNvCxnSpPr>
              <a:cxnSpLocks/>
              <a:stCxn id="3" idx="2"/>
              <a:endCxn id="4" idx="0"/>
            </p:cNvCxnSpPr>
            <p:nvPr/>
          </p:nvCxnSpPr>
          <p:spPr>
            <a:xfrm>
              <a:off x="5745815" y="2281713"/>
              <a:ext cx="0" cy="75152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" name="Conector: Angulado 10">
              <a:extLst>
                <a:ext uri="{FF2B5EF4-FFF2-40B4-BE49-F238E27FC236}">
                  <a16:creationId xmlns:a16="http://schemas.microsoft.com/office/drawing/2014/main" id="{A20FE07A-C9BD-4E76-9423-2F1DBF95743F}"/>
                </a:ext>
              </a:extLst>
            </p:cNvPr>
            <p:cNvCxnSpPr>
              <a:stCxn id="4" idx="2"/>
              <a:endCxn id="5" idx="0"/>
            </p:cNvCxnSpPr>
            <p:nvPr/>
          </p:nvCxnSpPr>
          <p:spPr>
            <a:xfrm rot="5400000">
              <a:off x="4635855" y="2912328"/>
              <a:ext cx="619721" cy="1600200"/>
            </a:xfrm>
            <a:prstGeom prst="bentConnector3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Conector: Angulado 14">
              <a:extLst>
                <a:ext uri="{FF2B5EF4-FFF2-40B4-BE49-F238E27FC236}">
                  <a16:creationId xmlns:a16="http://schemas.microsoft.com/office/drawing/2014/main" id="{A18836BC-ED00-4225-8B9F-83DC322E5A4C}"/>
                </a:ext>
              </a:extLst>
            </p:cNvPr>
            <p:cNvCxnSpPr>
              <a:cxnSpLocks/>
              <a:endCxn id="6" idx="0"/>
            </p:cNvCxnSpPr>
            <p:nvPr/>
          </p:nvCxnSpPr>
          <p:spPr>
            <a:xfrm>
              <a:off x="5745814" y="3712428"/>
              <a:ext cx="1581151" cy="309861"/>
            </a:xfrm>
            <a:prstGeom prst="bentConnector2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EA0D4A39-F4DC-4ED9-9F4D-47B609AEA5E0}"/>
                </a:ext>
              </a:extLst>
            </p:cNvPr>
            <p:cNvSpPr/>
            <p:nvPr/>
          </p:nvSpPr>
          <p:spPr>
            <a:xfrm>
              <a:off x="4361465" y="4545309"/>
              <a:ext cx="27686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dirty="0"/>
                <a:t>Pele, mucosa, leucócitos</a:t>
              </a:r>
            </a:p>
          </p:txBody>
        </p:sp>
      </p:grpSp>
      <p:pic>
        <p:nvPicPr>
          <p:cNvPr id="20" name="Imagem 19">
            <a:extLst>
              <a:ext uri="{FF2B5EF4-FFF2-40B4-BE49-F238E27FC236}">
                <a16:creationId xmlns:a16="http://schemas.microsoft.com/office/drawing/2014/main" id="{05243823-2EF5-4735-9461-2BCD3A256B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4751" y="2612311"/>
            <a:ext cx="4762499" cy="4245689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10FC5E00-AED5-42A5-AD3A-B587F31B6342}"/>
              </a:ext>
            </a:extLst>
          </p:cNvPr>
          <p:cNvSpPr/>
          <p:nvPr/>
        </p:nvSpPr>
        <p:spPr>
          <a:xfrm>
            <a:off x="6644751" y="928527"/>
            <a:ext cx="49695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Esquema da defesa do corpo feita por certos tipos de leucócito. Essas células saem do vaso sanguíneo e atacam microrganismos que penetraram no corpo após romperem a barreira da pele.</a:t>
            </a:r>
          </a:p>
        </p:txBody>
      </p:sp>
      <p:sp>
        <p:nvSpPr>
          <p:cNvPr id="23" name="Seta: para Baixo 22">
            <a:extLst>
              <a:ext uri="{FF2B5EF4-FFF2-40B4-BE49-F238E27FC236}">
                <a16:creationId xmlns:a16="http://schemas.microsoft.com/office/drawing/2014/main" id="{DBFE35C0-E33E-467C-8D69-581A4558FD56}"/>
              </a:ext>
            </a:extLst>
          </p:cNvPr>
          <p:cNvSpPr/>
          <p:nvPr/>
        </p:nvSpPr>
        <p:spPr>
          <a:xfrm>
            <a:off x="9186623" y="2205071"/>
            <a:ext cx="334285" cy="4432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511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846B35A-580D-4B0C-98CA-027C5C49E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581" y="2540490"/>
            <a:ext cx="7255735" cy="3724511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F6C450C2-03AB-4D8B-8F85-DCE7C07BC8F4}"/>
              </a:ext>
            </a:extLst>
          </p:cNvPr>
          <p:cNvSpPr txBox="1">
            <a:spLocks/>
          </p:cNvSpPr>
          <p:nvPr/>
        </p:nvSpPr>
        <p:spPr>
          <a:xfrm>
            <a:off x="389466" y="550051"/>
            <a:ext cx="7433734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Ligação antígeno-anticorpo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2C95448-7BAF-42B2-BA05-FECA243C1E3B}"/>
              </a:ext>
            </a:extLst>
          </p:cNvPr>
          <p:cNvSpPr/>
          <p:nvPr/>
        </p:nvSpPr>
        <p:spPr>
          <a:xfrm>
            <a:off x="2725305" y="6265001"/>
            <a:ext cx="70842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Esquema mostrando a ligação entre anticorpos e substâncias na superfície do microrganismo invasor. Note que as substâncias na superfície de cada agente invasor são diferentes. Os anticorpos são específicos para cada agente invasor.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61C3623-587A-429D-8D16-CD3AF1571EBD}"/>
              </a:ext>
            </a:extLst>
          </p:cNvPr>
          <p:cNvSpPr/>
          <p:nvPr/>
        </p:nvSpPr>
        <p:spPr>
          <a:xfrm>
            <a:off x="76200" y="3212152"/>
            <a:ext cx="24395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Antígeno </a:t>
            </a:r>
            <a:r>
              <a:rPr lang="pt-BR" dirty="0"/>
              <a:t>é qualquer substância ou microrganismo estranho ao corpo.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C3E47BA-F714-4243-B22F-7E73DCD8F8E8}"/>
              </a:ext>
            </a:extLst>
          </p:cNvPr>
          <p:cNvSpPr/>
          <p:nvPr/>
        </p:nvSpPr>
        <p:spPr>
          <a:xfrm>
            <a:off x="8100787" y="1040499"/>
            <a:ext cx="33813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Anticorpos</a:t>
            </a:r>
            <a:r>
              <a:rPr lang="pt-BR" dirty="0"/>
              <a:t> são substâncias que neutralizam e destroem tipos específicos de antígeno.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4169672-CD20-4243-8F5C-D3123807B486}"/>
              </a:ext>
            </a:extLst>
          </p:cNvPr>
          <p:cNvCxnSpPr>
            <a:cxnSpLocks/>
          </p:cNvCxnSpPr>
          <p:nvPr/>
        </p:nvCxnSpPr>
        <p:spPr>
          <a:xfrm flipH="1">
            <a:off x="8266640" y="2065867"/>
            <a:ext cx="115360" cy="639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AF689DA2-60F5-4586-BC9F-40559856A9C3}"/>
              </a:ext>
            </a:extLst>
          </p:cNvPr>
          <p:cNvCxnSpPr/>
          <p:nvPr/>
        </p:nvCxnSpPr>
        <p:spPr>
          <a:xfrm>
            <a:off x="2019300" y="4181475"/>
            <a:ext cx="1257300" cy="7126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7552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372F21-7C1B-4961-90A8-EC8AB7B17AD1}"/>
              </a:ext>
            </a:extLst>
          </p:cNvPr>
          <p:cNvSpPr txBox="1">
            <a:spLocks/>
          </p:cNvSpPr>
          <p:nvPr/>
        </p:nvSpPr>
        <p:spPr>
          <a:xfrm>
            <a:off x="0" y="533110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Vacinas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3094E94-8352-462A-A14E-7BBE0E4F762B}"/>
              </a:ext>
            </a:extLst>
          </p:cNvPr>
          <p:cNvSpPr/>
          <p:nvPr/>
        </p:nvSpPr>
        <p:spPr>
          <a:xfrm>
            <a:off x="0" y="2480786"/>
            <a:ext cx="30352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As vacinas são compostas com os antígenos mortos ou enfraquecidos para estimular o organismo a produzir anticorpos (</a:t>
            </a:r>
            <a:r>
              <a:rPr lang="pt-BR" b="1" dirty="0"/>
              <a:t>resposta primária</a:t>
            </a:r>
            <a:r>
              <a:rPr lang="pt-BR" dirty="0"/>
              <a:t>).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D774550-53D2-42A6-A287-BC8FB252F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572" y="1447798"/>
            <a:ext cx="5668925" cy="4698405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557D3FB-3972-4CCC-8F1E-C5BF5190B4CB}"/>
              </a:ext>
            </a:extLst>
          </p:cNvPr>
          <p:cNvSpPr/>
          <p:nvPr/>
        </p:nvSpPr>
        <p:spPr>
          <a:xfrm>
            <a:off x="8942429" y="2480786"/>
            <a:ext cx="32495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Caso o organismo entre em contato com o agente</a:t>
            </a:r>
          </a:p>
          <a:p>
            <a:r>
              <a:rPr lang="pt-BR" dirty="0"/>
              <a:t>causador de doença, a resposta das células de memória é rápida (</a:t>
            </a:r>
            <a:r>
              <a:rPr lang="pt-BR" b="1" dirty="0"/>
              <a:t>resposta secundária</a:t>
            </a:r>
            <a:r>
              <a:rPr lang="pt-BR" dirty="0"/>
              <a:t>), destruindo os invasores e impedindo o avanço da doença.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BDD0087-FBF4-44D2-A816-E977B2ABE98D}"/>
              </a:ext>
            </a:extLst>
          </p:cNvPr>
          <p:cNvCxnSpPr>
            <a:cxnSpLocks/>
          </p:cNvCxnSpPr>
          <p:nvPr/>
        </p:nvCxnSpPr>
        <p:spPr>
          <a:xfrm flipV="1">
            <a:off x="3035263" y="2724150"/>
            <a:ext cx="1670087" cy="11906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68E1716C-B1A0-4C50-B213-1D7EB561DF49}"/>
              </a:ext>
            </a:extLst>
          </p:cNvPr>
          <p:cNvCxnSpPr>
            <a:cxnSpLocks/>
          </p:cNvCxnSpPr>
          <p:nvPr/>
        </p:nvCxnSpPr>
        <p:spPr>
          <a:xfrm flipH="1">
            <a:off x="8300919" y="2724150"/>
            <a:ext cx="641510" cy="15597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027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739B3-D17C-4966-8758-CF27029B35BE}"/>
              </a:ext>
            </a:extLst>
          </p:cNvPr>
          <p:cNvSpPr txBox="1">
            <a:spLocks/>
          </p:cNvSpPr>
          <p:nvPr/>
        </p:nvSpPr>
        <p:spPr>
          <a:xfrm>
            <a:off x="575732" y="465378"/>
            <a:ext cx="5063067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Soros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0743571-C9FB-45DE-8D96-7248278A9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2176" y="676681"/>
            <a:ext cx="5974876" cy="608846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5CCB92F2-56AE-4E92-824E-1989520C4140}"/>
              </a:ext>
            </a:extLst>
          </p:cNvPr>
          <p:cNvSpPr/>
          <p:nvPr/>
        </p:nvSpPr>
        <p:spPr>
          <a:xfrm>
            <a:off x="454498" y="1276712"/>
            <a:ext cx="43556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soros são preparações feitas para serem introduzidas no organismo e ajudá-lo a combater substâncias estranhas ou agentes causadores de doenças.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74696D91-802D-41EE-AABD-31AF7F1C37BC}"/>
              </a:ext>
            </a:extLst>
          </p:cNvPr>
          <p:cNvSpPr/>
          <p:nvPr/>
        </p:nvSpPr>
        <p:spPr>
          <a:xfrm>
            <a:off x="464022" y="3847920"/>
            <a:ext cx="43365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Quando uma pessoa é picada por uma serpente peçonhenta, é dado a ela o soro antiofídico. É preciso receber urgentemente o soro com anticorpos específicos.</a:t>
            </a:r>
          </a:p>
        </p:txBody>
      </p:sp>
      <p:sp>
        <p:nvSpPr>
          <p:cNvPr id="6" name="Seta: para Baixo 5">
            <a:extLst>
              <a:ext uri="{FF2B5EF4-FFF2-40B4-BE49-F238E27FC236}">
                <a16:creationId xmlns:a16="http://schemas.microsoft.com/office/drawing/2014/main" id="{B1280867-1073-468E-8CC1-4AC9E3FB1C8C}"/>
              </a:ext>
            </a:extLst>
          </p:cNvPr>
          <p:cNvSpPr/>
          <p:nvPr/>
        </p:nvSpPr>
        <p:spPr>
          <a:xfrm>
            <a:off x="2357438" y="2781301"/>
            <a:ext cx="419100" cy="7623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8FD81E9-2260-4023-9BB9-5CF43D249F1D}"/>
              </a:ext>
            </a:extLst>
          </p:cNvPr>
          <p:cNvSpPr/>
          <p:nvPr/>
        </p:nvSpPr>
        <p:spPr>
          <a:xfrm>
            <a:off x="464022" y="6049796"/>
            <a:ext cx="3612677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Os soros não induzem à produção de células de memória.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21220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40C10134-A8A7-4B61-A419-C9E61EACCA6F}"/>
              </a:ext>
            </a:extLst>
          </p:cNvPr>
          <p:cNvSpPr txBox="1">
            <a:spLocks/>
          </p:cNvSpPr>
          <p:nvPr/>
        </p:nvSpPr>
        <p:spPr>
          <a:xfrm>
            <a:off x="0" y="516177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Surtos, epidemias e pandemias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0C217C5-3B48-4B09-B908-B2164FC2EA80}"/>
              </a:ext>
            </a:extLst>
          </p:cNvPr>
          <p:cNvSpPr/>
          <p:nvPr/>
        </p:nvSpPr>
        <p:spPr>
          <a:xfrm>
            <a:off x="390525" y="1654164"/>
            <a:ext cx="3162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Surto</a:t>
            </a:r>
            <a:r>
              <a:rPr lang="pt-BR" dirty="0"/>
              <a:t>: em locais restritos, como escolas, bairros e comunidades.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0259E25-E550-4A6F-9F1A-9A3BD9769F38}"/>
              </a:ext>
            </a:extLst>
          </p:cNvPr>
          <p:cNvSpPr/>
          <p:nvPr/>
        </p:nvSpPr>
        <p:spPr>
          <a:xfrm>
            <a:off x="3943350" y="1452025"/>
            <a:ext cx="3524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Epidemia: </a:t>
            </a:r>
            <a:r>
              <a:rPr lang="pt-BR" dirty="0"/>
              <a:t>quando aumenta o número de casos de pessoas infectadas em uma região.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8569802-54D6-4362-9C53-7ACB632E122B}"/>
              </a:ext>
            </a:extLst>
          </p:cNvPr>
          <p:cNvSpPr/>
          <p:nvPr/>
        </p:nvSpPr>
        <p:spPr>
          <a:xfrm>
            <a:off x="7886700" y="1536690"/>
            <a:ext cx="3524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Pandemia: </a:t>
            </a:r>
            <a:r>
              <a:rPr lang="pt-BR" dirty="0"/>
              <a:t>atinge a população de uma grande região geográfica (como continentes).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DD2B776-E014-4DBC-B8CB-1FBB8305E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2351789"/>
            <a:ext cx="7915275" cy="4272848"/>
          </a:xfrm>
          <a:prstGeom prst="rect">
            <a:avLst/>
          </a:prstGeom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BE714572-3E2C-4DC1-8190-7099B9508A5A}"/>
              </a:ext>
            </a:extLst>
          </p:cNvPr>
          <p:cNvSpPr/>
          <p:nvPr/>
        </p:nvSpPr>
        <p:spPr>
          <a:xfrm>
            <a:off x="7886700" y="3654843"/>
            <a:ext cx="3905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cólera é uma doença que, nos últimos 200 anos, apresentou sete pandemias, as quais, juntas, foram responsáveis por milhões de mortes.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47DC01EF-AE85-4CE3-B50C-DE37F7404202}"/>
              </a:ext>
            </a:extLst>
          </p:cNvPr>
          <p:cNvSpPr/>
          <p:nvPr/>
        </p:nvSpPr>
        <p:spPr>
          <a:xfrm rot="10800000">
            <a:off x="7096125" y="3914775"/>
            <a:ext cx="561975" cy="3619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2813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FCE645-EB2C-4D05-91C3-6C0BD6F99314}"/>
              </a:ext>
            </a:extLst>
          </p:cNvPr>
          <p:cNvSpPr txBox="1">
            <a:spLocks/>
          </p:cNvSpPr>
          <p:nvPr/>
        </p:nvSpPr>
        <p:spPr>
          <a:xfrm>
            <a:off x="287868" y="474124"/>
            <a:ext cx="56388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4800" dirty="0">
                <a:latin typeface="+mn-lt"/>
              </a:rPr>
              <a:t>Saneamento básico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19A3213-FAEB-48BB-A3C7-1C300F0117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1"/>
          <a:stretch/>
        </p:blipFill>
        <p:spPr>
          <a:xfrm>
            <a:off x="5831840" y="1033735"/>
            <a:ext cx="6187439" cy="5866877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FD6A840E-7328-4FD3-8704-B84017F7B365}"/>
              </a:ext>
            </a:extLst>
          </p:cNvPr>
          <p:cNvSpPr/>
          <p:nvPr/>
        </p:nvSpPr>
        <p:spPr>
          <a:xfrm>
            <a:off x="354329" y="4026607"/>
            <a:ext cx="394144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b="1" dirty="0"/>
              <a:t>saneamento básico </a:t>
            </a:r>
            <a:r>
              <a:rPr lang="pt-BR" dirty="0"/>
              <a:t>é um conjunto de medidas que visa à proteção do ambiente e à promoção da saúde, como o tratamento de água, o esgoto sanitário e o manejo de resíduos sólidos.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7E628A-711E-4193-9DB8-46821F8AB781}"/>
              </a:ext>
            </a:extLst>
          </p:cNvPr>
          <p:cNvSpPr/>
          <p:nvPr/>
        </p:nvSpPr>
        <p:spPr>
          <a:xfrm>
            <a:off x="1650999" y="1508060"/>
            <a:ext cx="3139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falta de saneamento básico aumenta o risco de doenças.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E4BCB3A7-C3DA-4128-A999-CA185B1612B9}"/>
              </a:ext>
            </a:extLst>
          </p:cNvPr>
          <p:cNvSpPr/>
          <p:nvPr/>
        </p:nvSpPr>
        <p:spPr>
          <a:xfrm rot="20608879">
            <a:off x="4886959" y="1480392"/>
            <a:ext cx="772160" cy="396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302638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930F2E2-BCA9-4DF7-AD17-8F80C54D2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2" y="1736044"/>
            <a:ext cx="6800850" cy="472666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7657F833-878E-43AB-A181-E869F5E54172}"/>
              </a:ext>
            </a:extLst>
          </p:cNvPr>
          <p:cNvSpPr txBox="1">
            <a:spLocks/>
          </p:cNvSpPr>
          <p:nvPr/>
        </p:nvSpPr>
        <p:spPr>
          <a:xfrm>
            <a:off x="0" y="719373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Taxa de mortalidade na infância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114E8E6-0B1C-49D1-A8C1-B0D06DFFEDEB}"/>
              </a:ext>
            </a:extLst>
          </p:cNvPr>
          <p:cNvSpPr/>
          <p:nvPr/>
        </p:nvSpPr>
        <p:spPr>
          <a:xfrm>
            <a:off x="742947" y="2038524"/>
            <a:ext cx="371051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/>
              <a:t>A </a:t>
            </a:r>
            <a:r>
              <a:rPr lang="pt-BR" sz="2000" b="1" dirty="0"/>
              <a:t>taxa de mortalidade na infância</a:t>
            </a:r>
            <a:r>
              <a:rPr lang="pt-BR" sz="2000" dirty="0"/>
              <a:t> considera o número de óbitos de menores de 5 anos a cada 1 000 nascidos vivos.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F141BAB-7D89-40B6-8CC3-39A8B5CAFF43}"/>
              </a:ext>
            </a:extLst>
          </p:cNvPr>
          <p:cNvSpPr/>
          <p:nvPr/>
        </p:nvSpPr>
        <p:spPr>
          <a:xfrm>
            <a:off x="742948" y="5398207"/>
            <a:ext cx="2807971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A falta de saneamento básico aumenta a taxa de mortalidade na infância.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9</a:t>
            </a:fld>
            <a:endParaRPr lang="pt-BR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9024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476</Words>
  <Application>Microsoft Office PowerPoint</Application>
  <PresentationFormat>Widescreen</PresentationFormat>
  <Paragraphs>45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6 – SAÚDE PÚBLICA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6 – SAÚDE PÚBLICA</dc:title>
  <dc:creator>João Paulo Bortoluci</dc:creator>
  <cp:lastModifiedBy>João Paulo Bortoluci</cp:lastModifiedBy>
  <cp:revision>2</cp:revision>
  <dcterms:created xsi:type="dcterms:W3CDTF">2020-04-03T00:20:43Z</dcterms:created>
  <dcterms:modified xsi:type="dcterms:W3CDTF">2020-04-03T01:35:08Z</dcterms:modified>
</cp:coreProperties>
</file>