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12192000"/>
  <p:notesSz cx="6858000" cy="9144000"/>
  <p:embeddedFontLst>
    <p:embeddedFont>
      <p:font typeface="Roboto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8" roundtripDataSignature="AMtx7miahkJUMMcvPHya8WuV94DiN1Wk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Roboto-bold.fntdata"/><Relationship Id="rId14" Type="http://schemas.openxmlformats.org/officeDocument/2006/relationships/font" Target="fonts/Roboto-regular.fntdata"/><Relationship Id="rId17" Type="http://schemas.openxmlformats.org/officeDocument/2006/relationships/font" Target="fonts/Roboto-boldItalic.fntdata"/><Relationship Id="rId16" Type="http://schemas.openxmlformats.org/officeDocument/2006/relationships/font" Target="fonts/Roboto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nteúdo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 com Legenda" type="objTx">
  <p:cSld name="OBJECT_WITH_CAPTIO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4" name="Google Shape;34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5" name="Google Shape;3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uas Partes de Conteúdo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beçalho da Seção" type="secHead">
  <p:cSld name="SECTION_HEAD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8" name="Google Shape;4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ção" type="twoTxTwoObj">
  <p:cSld name="TWO_OBJECTS_WITH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6" name="Google Shape;56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omente Título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m com Legenda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exto e Título Vertical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4800"/>
              <a:buFont typeface="Roboto"/>
              <a:buNone/>
            </a:pPr>
            <a:r>
              <a:rPr lang="pt-BR" sz="480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Unidade 4</a:t>
            </a:r>
            <a:endParaRPr/>
          </a:p>
        </p:txBody>
      </p:sp>
      <p:sp>
        <p:nvSpPr>
          <p:cNvPr id="89" name="Google Shape;89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/>
          <p:nvPr/>
        </p:nvSpPr>
        <p:spPr>
          <a:xfrm>
            <a:off x="6687046" y="810860"/>
            <a:ext cx="4605952" cy="3182876"/>
          </a:xfrm>
          <a:custGeom>
            <a:rect b="b" l="l" r="r" t="t"/>
            <a:pathLst>
              <a:path extrusionOk="0" h="2980266" w="2980266">
                <a:moveTo>
                  <a:pt x="2115406" y="475169"/>
                </a:moveTo>
                <a:lnTo>
                  <a:pt x="2347223" y="280641"/>
                </a:lnTo>
                <a:lnTo>
                  <a:pt x="2532418" y="436038"/>
                </a:lnTo>
                <a:lnTo>
                  <a:pt x="2381100" y="698113"/>
                </a:lnTo>
                <a:cubicBezTo>
                  <a:pt x="2488696" y="819151"/>
                  <a:pt x="2570502" y="960843"/>
                  <a:pt x="2621526" y="1114543"/>
                </a:cubicBezTo>
                <a:lnTo>
                  <a:pt x="2924149" y="1114535"/>
                </a:lnTo>
                <a:lnTo>
                  <a:pt x="2966129" y="1352617"/>
                </a:lnTo>
                <a:lnTo>
                  <a:pt x="2681754" y="1456113"/>
                </a:lnTo>
                <a:cubicBezTo>
                  <a:pt x="2686376" y="1617995"/>
                  <a:pt x="2657965" y="1779121"/>
                  <a:pt x="2598255" y="1929659"/>
                </a:cubicBezTo>
                <a:lnTo>
                  <a:pt x="2830082" y="2124176"/>
                </a:lnTo>
                <a:lnTo>
                  <a:pt x="2709205" y="2333542"/>
                </a:lnTo>
                <a:lnTo>
                  <a:pt x="2424835" y="2230031"/>
                </a:lnTo>
                <a:cubicBezTo>
                  <a:pt x="2324320" y="2357010"/>
                  <a:pt x="2198986" y="2462178"/>
                  <a:pt x="2056481" y="2539116"/>
                </a:cubicBezTo>
                <a:lnTo>
                  <a:pt x="2109039" y="2837141"/>
                </a:lnTo>
                <a:lnTo>
                  <a:pt x="1881863" y="2919826"/>
                </a:lnTo>
                <a:lnTo>
                  <a:pt x="1730559" y="2657743"/>
                </a:lnTo>
                <a:cubicBezTo>
                  <a:pt x="1571939" y="2690405"/>
                  <a:pt x="1408327" y="2690405"/>
                  <a:pt x="1249707" y="2657743"/>
                </a:cubicBezTo>
                <a:lnTo>
                  <a:pt x="1098403" y="2919826"/>
                </a:lnTo>
                <a:lnTo>
                  <a:pt x="871227" y="2837141"/>
                </a:lnTo>
                <a:lnTo>
                  <a:pt x="923785" y="2539117"/>
                </a:lnTo>
                <a:cubicBezTo>
                  <a:pt x="781280" y="2462179"/>
                  <a:pt x="655947" y="2357011"/>
                  <a:pt x="555431" y="2230032"/>
                </a:cubicBezTo>
                <a:lnTo>
                  <a:pt x="271061" y="2333542"/>
                </a:lnTo>
                <a:lnTo>
                  <a:pt x="150184" y="2124176"/>
                </a:lnTo>
                <a:lnTo>
                  <a:pt x="382011" y="1929660"/>
                </a:lnTo>
                <a:cubicBezTo>
                  <a:pt x="322301" y="1779122"/>
                  <a:pt x="293890" y="1617995"/>
                  <a:pt x="298512" y="1456114"/>
                </a:cubicBezTo>
                <a:lnTo>
                  <a:pt x="14137" y="1352617"/>
                </a:lnTo>
                <a:lnTo>
                  <a:pt x="56117" y="1114535"/>
                </a:lnTo>
                <a:lnTo>
                  <a:pt x="358740" y="1114543"/>
                </a:lnTo>
                <a:cubicBezTo>
                  <a:pt x="409764" y="960843"/>
                  <a:pt x="491570" y="819151"/>
                  <a:pt x="599166" y="698113"/>
                </a:cubicBezTo>
                <a:lnTo>
                  <a:pt x="447848" y="436038"/>
                </a:lnTo>
                <a:lnTo>
                  <a:pt x="633043" y="280641"/>
                </a:lnTo>
                <a:lnTo>
                  <a:pt x="864860" y="475169"/>
                </a:lnTo>
                <a:cubicBezTo>
                  <a:pt x="1002743" y="390226"/>
                  <a:pt x="1156488" y="334267"/>
                  <a:pt x="1316713" y="310708"/>
                </a:cubicBezTo>
                <a:lnTo>
                  <a:pt x="1369255" y="12681"/>
                </a:lnTo>
                <a:lnTo>
                  <a:pt x="1611011" y="12681"/>
                </a:lnTo>
                <a:lnTo>
                  <a:pt x="1663553" y="310708"/>
                </a:lnTo>
                <a:cubicBezTo>
                  <a:pt x="1823778" y="334267"/>
                  <a:pt x="1977523" y="390226"/>
                  <a:pt x="2115406" y="475169"/>
                </a:cubicBezTo>
                <a:close/>
              </a:path>
            </a:pathLst>
          </a:custGeom>
          <a:solidFill>
            <a:srgbClr val="4997FF"/>
          </a:soli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784525" lIns="633450" spcFirstLastPara="1" rIns="633450" wrap="square" tIns="7324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oboto"/>
              <a:buNone/>
            </a:pPr>
            <a:r>
              <a:rPr b="1" i="0" lang="pt-BR" sz="44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Reportagem</a:t>
            </a:r>
            <a:endParaRPr/>
          </a:p>
        </p:txBody>
      </p:sp>
      <p:sp>
        <p:nvSpPr>
          <p:cNvPr id="96" name="Google Shape;96;p2"/>
          <p:cNvSpPr/>
          <p:nvPr/>
        </p:nvSpPr>
        <p:spPr>
          <a:xfrm>
            <a:off x="7146105" y="555934"/>
            <a:ext cx="4757189" cy="3814741"/>
          </a:xfrm>
          <a:custGeom>
            <a:rect b="b" l="l" r="r" t="t"/>
            <a:pathLst>
              <a:path extrusionOk="0" h="120000" w="120000">
                <a:moveTo>
                  <a:pt x="54912" y="3975"/>
                </a:moveTo>
                <a:lnTo>
                  <a:pt x="54912" y="3975"/>
                </a:lnTo>
                <a:cubicBezTo>
                  <a:pt x="79568" y="1793"/>
                  <a:pt x="102831" y="15570"/>
                  <a:pt x="112483" y="38069"/>
                </a:cubicBezTo>
                <a:cubicBezTo>
                  <a:pt x="122134" y="60568"/>
                  <a:pt x="115967" y="86643"/>
                  <a:pt x="97220" y="102598"/>
                </a:cubicBezTo>
                <a:lnTo>
                  <a:pt x="99252" y="105345"/>
                </a:lnTo>
                <a:lnTo>
                  <a:pt x="92049" y="103320"/>
                </a:lnTo>
                <a:lnTo>
                  <a:pt x="92115" y="95698"/>
                </a:lnTo>
                <a:lnTo>
                  <a:pt x="94146" y="98444"/>
                </a:lnTo>
                <a:lnTo>
                  <a:pt x="94146" y="98444"/>
                </a:lnTo>
                <a:cubicBezTo>
                  <a:pt x="111466" y="84130"/>
                  <a:pt x="117219" y="60665"/>
                  <a:pt x="108382" y="40384"/>
                </a:cubicBezTo>
                <a:cubicBezTo>
                  <a:pt x="99545" y="20103"/>
                  <a:pt x="78140" y="7649"/>
                  <a:pt x="55420" y="9569"/>
                </a:cubicBezTo>
                <a:close/>
              </a:path>
            </a:pathLst>
          </a:custGeom>
          <a:gradFill>
            <a:gsLst>
              <a:gs pos="0">
                <a:srgbClr val="B5C2E2"/>
              </a:gs>
              <a:gs pos="50000">
                <a:srgbClr val="A8B8DF"/>
              </a:gs>
              <a:gs pos="100000">
                <a:srgbClr val="90A0C8"/>
              </a:gs>
            </a:gsLst>
            <a:lin ang="5400000" scaled="0"/>
          </a:gra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"/>
          <p:cNvSpPr txBox="1"/>
          <p:nvPr/>
        </p:nvSpPr>
        <p:spPr>
          <a:xfrm>
            <a:off x="7263020" y="4125891"/>
            <a:ext cx="492898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400" u="none" cap="none" strike="noStrike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Texto que apresenta informações mais aprofundadas de um tema de interesse social.</a:t>
            </a:r>
            <a:endParaRPr/>
          </a:p>
        </p:txBody>
      </p:sp>
      <p:sp>
        <p:nvSpPr>
          <p:cNvPr id="98" name="Google Shape;98;p2"/>
          <p:cNvSpPr txBox="1"/>
          <p:nvPr/>
        </p:nvSpPr>
        <p:spPr>
          <a:xfrm>
            <a:off x="850723" y="5440181"/>
            <a:ext cx="6718852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Fotografia</a:t>
            </a:r>
            <a:r>
              <a:rPr lang="pt-BR" sz="24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e </a:t>
            </a:r>
            <a:r>
              <a:rPr b="1" lang="pt-BR" sz="24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legenda</a:t>
            </a:r>
            <a:r>
              <a:rPr lang="pt-BR" sz="24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são utilizadas na reportagem para atrair o leitor sobre o assunto principal ou para detalhar informações do texto.</a:t>
            </a:r>
            <a:endParaRPr/>
          </a:p>
        </p:txBody>
      </p:sp>
      <p:pic>
        <p:nvPicPr>
          <p:cNvPr id="99" name="Google Shape;9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58986"/>
            <a:ext cx="5552661" cy="4589444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"/>
          <p:cNvSpPr/>
          <p:nvPr/>
        </p:nvSpPr>
        <p:spPr>
          <a:xfrm rot="-8397784">
            <a:off x="6075378" y="3095248"/>
            <a:ext cx="2988394" cy="2988394"/>
          </a:xfrm>
          <a:custGeom>
            <a:rect b="b" l="l" r="r" t="t"/>
            <a:pathLst>
              <a:path extrusionOk="0" h="120000" w="120000">
                <a:moveTo>
                  <a:pt x="4986" y="64681"/>
                </a:moveTo>
                <a:lnTo>
                  <a:pt x="4986" y="64681"/>
                </a:lnTo>
                <a:cubicBezTo>
                  <a:pt x="3682" y="49360"/>
                  <a:pt x="8826" y="34190"/>
                  <a:pt x="19179" y="22822"/>
                </a:cubicBezTo>
                <a:lnTo>
                  <a:pt x="16020" y="19256"/>
                </a:lnTo>
                <a:lnTo>
                  <a:pt x="25771" y="21357"/>
                </a:lnTo>
                <a:lnTo>
                  <a:pt x="27129" y="31797"/>
                </a:lnTo>
                <a:lnTo>
                  <a:pt x="23972" y="28233"/>
                </a:lnTo>
                <a:lnTo>
                  <a:pt x="23972" y="28233"/>
                </a:lnTo>
                <a:cubicBezTo>
                  <a:pt x="15304" y="38065"/>
                  <a:pt x="11029" y="51012"/>
                  <a:pt x="12141" y="64072"/>
                </a:cubicBezTo>
                <a:close/>
              </a:path>
            </a:pathLst>
          </a:custGeom>
          <a:gradFill>
            <a:gsLst>
              <a:gs pos="0">
                <a:srgbClr val="B5C2E2"/>
              </a:gs>
              <a:gs pos="50000">
                <a:srgbClr val="A8B8DF"/>
              </a:gs>
              <a:gs pos="100000">
                <a:srgbClr val="90A0C8"/>
              </a:gs>
            </a:gsLst>
            <a:lin ang="5400000" scaled="0"/>
          </a:gra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"/>
          <p:cNvSpPr/>
          <p:nvPr/>
        </p:nvSpPr>
        <p:spPr>
          <a:xfrm rot="-2365050">
            <a:off x="156737" y="3663734"/>
            <a:ext cx="2988394" cy="2988394"/>
          </a:xfrm>
          <a:custGeom>
            <a:rect b="b" l="l" r="r" t="t"/>
            <a:pathLst>
              <a:path extrusionOk="0" h="120000" w="120000">
                <a:moveTo>
                  <a:pt x="4986" y="64681"/>
                </a:moveTo>
                <a:lnTo>
                  <a:pt x="4986" y="64681"/>
                </a:lnTo>
                <a:cubicBezTo>
                  <a:pt x="3682" y="49360"/>
                  <a:pt x="8826" y="34190"/>
                  <a:pt x="19179" y="22822"/>
                </a:cubicBezTo>
                <a:lnTo>
                  <a:pt x="16020" y="19256"/>
                </a:lnTo>
                <a:lnTo>
                  <a:pt x="25771" y="21357"/>
                </a:lnTo>
                <a:lnTo>
                  <a:pt x="27129" y="31797"/>
                </a:lnTo>
                <a:lnTo>
                  <a:pt x="23972" y="28233"/>
                </a:lnTo>
                <a:lnTo>
                  <a:pt x="23972" y="28233"/>
                </a:lnTo>
                <a:cubicBezTo>
                  <a:pt x="15304" y="38065"/>
                  <a:pt x="11029" y="51012"/>
                  <a:pt x="12141" y="64072"/>
                </a:cubicBezTo>
                <a:close/>
              </a:path>
            </a:pathLst>
          </a:custGeom>
          <a:gradFill>
            <a:gsLst>
              <a:gs pos="0">
                <a:srgbClr val="B5C2E2"/>
              </a:gs>
              <a:gs pos="50000">
                <a:srgbClr val="A8B8DF"/>
              </a:gs>
              <a:gs pos="100000">
                <a:srgbClr val="90A0C8"/>
              </a:gs>
            </a:gsLst>
            <a:lin ang="5400000" scaled="0"/>
          </a:gra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03" name="Google Shape;103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"/>
          <p:cNvSpPr/>
          <p:nvPr/>
        </p:nvSpPr>
        <p:spPr>
          <a:xfrm>
            <a:off x="0" y="1142185"/>
            <a:ext cx="3856146" cy="2896882"/>
          </a:xfrm>
          <a:custGeom>
            <a:rect b="b" l="l" r="r" t="t"/>
            <a:pathLst>
              <a:path extrusionOk="0" h="2167466" w="2167466">
                <a:moveTo>
                  <a:pt x="1621800" y="548964"/>
                </a:moveTo>
                <a:lnTo>
                  <a:pt x="1941574" y="452590"/>
                </a:lnTo>
                <a:lnTo>
                  <a:pt x="2059240" y="656392"/>
                </a:lnTo>
                <a:lnTo>
                  <a:pt x="1815890" y="885138"/>
                </a:lnTo>
                <a:cubicBezTo>
                  <a:pt x="1851165" y="1015185"/>
                  <a:pt x="1851165" y="1152281"/>
                  <a:pt x="1815890" y="1282328"/>
                </a:cubicBezTo>
                <a:lnTo>
                  <a:pt x="2059240" y="1511074"/>
                </a:lnTo>
                <a:lnTo>
                  <a:pt x="1941574" y="1714876"/>
                </a:lnTo>
                <a:lnTo>
                  <a:pt x="1621800" y="1618502"/>
                </a:lnTo>
                <a:cubicBezTo>
                  <a:pt x="1526813" y="1714075"/>
                  <a:pt x="1408085" y="1782623"/>
                  <a:pt x="1277823" y="1817097"/>
                </a:cubicBezTo>
                <a:lnTo>
                  <a:pt x="1201398" y="2142217"/>
                </a:lnTo>
                <a:lnTo>
                  <a:pt x="966068" y="2142217"/>
                </a:lnTo>
                <a:lnTo>
                  <a:pt x="889643" y="1817097"/>
                </a:lnTo>
                <a:cubicBezTo>
                  <a:pt x="759381" y="1782622"/>
                  <a:pt x="640653" y="1714074"/>
                  <a:pt x="545666" y="1618502"/>
                </a:cubicBezTo>
                <a:lnTo>
                  <a:pt x="225892" y="1714876"/>
                </a:lnTo>
                <a:lnTo>
                  <a:pt x="108226" y="1511074"/>
                </a:lnTo>
                <a:lnTo>
                  <a:pt x="351576" y="1282328"/>
                </a:lnTo>
                <a:cubicBezTo>
                  <a:pt x="316301" y="1152281"/>
                  <a:pt x="316301" y="1015185"/>
                  <a:pt x="351576" y="885138"/>
                </a:cubicBezTo>
                <a:lnTo>
                  <a:pt x="108226" y="656392"/>
                </a:lnTo>
                <a:lnTo>
                  <a:pt x="225892" y="452590"/>
                </a:lnTo>
                <a:lnTo>
                  <a:pt x="545666" y="548964"/>
                </a:lnTo>
                <a:cubicBezTo>
                  <a:pt x="640653" y="453391"/>
                  <a:pt x="759381" y="384843"/>
                  <a:pt x="889643" y="350369"/>
                </a:cubicBezTo>
                <a:lnTo>
                  <a:pt x="966068" y="25249"/>
                </a:lnTo>
                <a:lnTo>
                  <a:pt x="1201398" y="25249"/>
                </a:lnTo>
                <a:lnTo>
                  <a:pt x="1277823" y="350369"/>
                </a:lnTo>
                <a:cubicBezTo>
                  <a:pt x="1408085" y="384844"/>
                  <a:pt x="1526813" y="453392"/>
                  <a:pt x="1621800" y="548964"/>
                </a:cubicBezTo>
                <a:close/>
              </a:path>
            </a:pathLst>
          </a:custGeom>
          <a:noFill/>
          <a:ln cap="flat" cmpd="sng" w="9525">
            <a:solidFill>
              <a:srgbClr val="3366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583250" lIns="579950" spcFirstLastPara="1" rIns="579950" wrap="square" tIns="58325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9" name="Google Shape;109;p3"/>
          <p:cNvSpPr txBox="1"/>
          <p:nvPr/>
        </p:nvSpPr>
        <p:spPr>
          <a:xfrm>
            <a:off x="703902" y="1872418"/>
            <a:ext cx="2429330" cy="11182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4997FF"/>
                </a:solidFill>
                <a:latin typeface="Roboto"/>
                <a:ea typeface="Roboto"/>
                <a:cs typeface="Roboto"/>
                <a:sym typeface="Roboto"/>
              </a:rPr>
              <a:t>Mídia impressa</a:t>
            </a:r>
            <a:endParaRPr/>
          </a:p>
        </p:txBody>
      </p:sp>
      <p:sp>
        <p:nvSpPr>
          <p:cNvPr id="110" name="Google Shape;110;p3"/>
          <p:cNvSpPr txBox="1"/>
          <p:nvPr/>
        </p:nvSpPr>
        <p:spPr>
          <a:xfrm>
            <a:off x="698995" y="4137062"/>
            <a:ext cx="4716000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Infográficos, gráficos e boxes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podem acompanhar a reportagem com o intuito de ampliar e complementar informações.</a:t>
            </a:r>
            <a:endParaRPr/>
          </a:p>
        </p:txBody>
      </p:sp>
      <p:sp>
        <p:nvSpPr>
          <p:cNvPr id="111" name="Google Shape;111;p3"/>
          <p:cNvSpPr/>
          <p:nvPr/>
        </p:nvSpPr>
        <p:spPr>
          <a:xfrm>
            <a:off x="5830125" y="3489880"/>
            <a:ext cx="3764333" cy="3180701"/>
          </a:xfrm>
          <a:custGeom>
            <a:rect b="b" l="l" r="r" t="t"/>
            <a:pathLst>
              <a:path extrusionOk="0" h="2123675" w="2123675">
                <a:moveTo>
                  <a:pt x="1366897" y="537190"/>
                </a:moveTo>
                <a:lnTo>
                  <a:pt x="1594045" y="396507"/>
                </a:lnTo>
                <a:lnTo>
                  <a:pt x="1727168" y="529630"/>
                </a:lnTo>
                <a:lnTo>
                  <a:pt x="1586485" y="756778"/>
                </a:lnTo>
                <a:cubicBezTo>
                  <a:pt x="1640670" y="849967"/>
                  <a:pt x="1669056" y="955907"/>
                  <a:pt x="1668725" y="1063703"/>
                </a:cubicBezTo>
                <a:lnTo>
                  <a:pt x="1904134" y="1190078"/>
                </a:lnTo>
                <a:lnTo>
                  <a:pt x="1855408" y="1371927"/>
                </a:lnTo>
                <a:lnTo>
                  <a:pt x="1588350" y="1363666"/>
                </a:lnTo>
                <a:cubicBezTo>
                  <a:pt x="1534739" y="1457186"/>
                  <a:pt x="1457186" y="1534739"/>
                  <a:pt x="1363666" y="1588351"/>
                </a:cubicBezTo>
                <a:lnTo>
                  <a:pt x="1371926" y="1855408"/>
                </a:lnTo>
                <a:lnTo>
                  <a:pt x="1190078" y="1904134"/>
                </a:lnTo>
                <a:lnTo>
                  <a:pt x="1063703" y="1668725"/>
                </a:lnTo>
                <a:cubicBezTo>
                  <a:pt x="955907" y="1669057"/>
                  <a:pt x="849967" y="1640670"/>
                  <a:pt x="756778" y="1586485"/>
                </a:cubicBezTo>
                <a:lnTo>
                  <a:pt x="529630" y="1727168"/>
                </a:lnTo>
                <a:lnTo>
                  <a:pt x="396507" y="1594045"/>
                </a:lnTo>
                <a:lnTo>
                  <a:pt x="537190" y="1366897"/>
                </a:lnTo>
                <a:cubicBezTo>
                  <a:pt x="483005" y="1273708"/>
                  <a:pt x="454619" y="1167768"/>
                  <a:pt x="454950" y="1059972"/>
                </a:cubicBezTo>
                <a:lnTo>
                  <a:pt x="219541" y="933597"/>
                </a:lnTo>
                <a:lnTo>
                  <a:pt x="268267" y="751748"/>
                </a:lnTo>
                <a:lnTo>
                  <a:pt x="535325" y="760009"/>
                </a:lnTo>
                <a:cubicBezTo>
                  <a:pt x="588936" y="666489"/>
                  <a:pt x="666489" y="588936"/>
                  <a:pt x="760009" y="535324"/>
                </a:cubicBezTo>
                <a:lnTo>
                  <a:pt x="751749" y="268267"/>
                </a:lnTo>
                <a:lnTo>
                  <a:pt x="933597" y="219541"/>
                </a:lnTo>
                <a:lnTo>
                  <a:pt x="1059972" y="454950"/>
                </a:lnTo>
                <a:cubicBezTo>
                  <a:pt x="1167768" y="454618"/>
                  <a:pt x="1273708" y="483005"/>
                  <a:pt x="1366897" y="537190"/>
                </a:cubicBez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4997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738700" lIns="738700" spcFirstLastPara="1" rIns="738700" wrap="square" tIns="738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</a:pPr>
            <a:r>
              <a:t/>
            </a: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3"/>
          <p:cNvSpPr txBox="1"/>
          <p:nvPr/>
        </p:nvSpPr>
        <p:spPr>
          <a:xfrm>
            <a:off x="7027955" y="4700655"/>
            <a:ext cx="1260000" cy="56425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4000">
                <a:solidFill>
                  <a:srgbClr val="4997FF"/>
                </a:solidFill>
                <a:latin typeface="Roboto"/>
                <a:ea typeface="Roboto"/>
                <a:cs typeface="Roboto"/>
                <a:sym typeface="Roboto"/>
              </a:rPr>
              <a:t>Sites</a:t>
            </a:r>
            <a:endParaRPr/>
          </a:p>
        </p:txBody>
      </p:sp>
      <p:sp>
        <p:nvSpPr>
          <p:cNvPr id="113" name="Google Shape;113;p3"/>
          <p:cNvSpPr txBox="1"/>
          <p:nvPr/>
        </p:nvSpPr>
        <p:spPr>
          <a:xfrm>
            <a:off x="7351915" y="1201436"/>
            <a:ext cx="4716000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Infográficos animados, vídeos, áudios e </a:t>
            </a:r>
            <a:r>
              <a:rPr i="1" lang="pt-BR" sz="24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hiperlinks</a:t>
            </a:r>
            <a:r>
              <a:rPr lang="pt-BR" sz="24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para outros </a:t>
            </a:r>
            <a:r>
              <a:rPr i="1" lang="pt-BR" sz="24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sites</a:t>
            </a:r>
            <a:r>
              <a:rPr lang="pt-BR" sz="24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podem acompanhar reportagens </a:t>
            </a:r>
            <a:r>
              <a:rPr i="1" lang="pt-BR" sz="24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online</a:t>
            </a:r>
            <a:r>
              <a:rPr lang="pt-BR" sz="24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com o intuito de ampliar e complementar informações.</a:t>
            </a:r>
            <a:endParaRPr/>
          </a:p>
        </p:txBody>
      </p:sp>
      <p:sp>
        <p:nvSpPr>
          <p:cNvPr id="114" name="Google Shape;114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15" name="Google Shape;11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/>
          <p:nvPr/>
        </p:nvSpPr>
        <p:spPr>
          <a:xfrm rot="2961386">
            <a:off x="-474276" y="843317"/>
            <a:ext cx="4964603" cy="4908142"/>
          </a:xfrm>
          <a:custGeom>
            <a:rect b="b" l="l" r="r" t="t"/>
            <a:pathLst>
              <a:path extrusionOk="0" h="2123675" w="2123675">
                <a:moveTo>
                  <a:pt x="1366897" y="537190"/>
                </a:moveTo>
                <a:lnTo>
                  <a:pt x="1594045" y="396507"/>
                </a:lnTo>
                <a:lnTo>
                  <a:pt x="1727168" y="529630"/>
                </a:lnTo>
                <a:lnTo>
                  <a:pt x="1586485" y="756778"/>
                </a:lnTo>
                <a:cubicBezTo>
                  <a:pt x="1640670" y="849967"/>
                  <a:pt x="1669056" y="955907"/>
                  <a:pt x="1668725" y="1063703"/>
                </a:cubicBezTo>
                <a:lnTo>
                  <a:pt x="1904134" y="1190078"/>
                </a:lnTo>
                <a:lnTo>
                  <a:pt x="1855408" y="1371927"/>
                </a:lnTo>
                <a:lnTo>
                  <a:pt x="1588350" y="1363666"/>
                </a:lnTo>
                <a:cubicBezTo>
                  <a:pt x="1534739" y="1457186"/>
                  <a:pt x="1457186" y="1534739"/>
                  <a:pt x="1363666" y="1588351"/>
                </a:cubicBezTo>
                <a:lnTo>
                  <a:pt x="1371926" y="1855408"/>
                </a:lnTo>
                <a:lnTo>
                  <a:pt x="1190078" y="1904134"/>
                </a:lnTo>
                <a:lnTo>
                  <a:pt x="1063703" y="1668725"/>
                </a:lnTo>
                <a:cubicBezTo>
                  <a:pt x="955907" y="1669057"/>
                  <a:pt x="849967" y="1640670"/>
                  <a:pt x="756778" y="1586485"/>
                </a:cubicBezTo>
                <a:lnTo>
                  <a:pt x="529630" y="1727168"/>
                </a:lnTo>
                <a:lnTo>
                  <a:pt x="396507" y="1594045"/>
                </a:lnTo>
                <a:lnTo>
                  <a:pt x="537190" y="1366897"/>
                </a:lnTo>
                <a:cubicBezTo>
                  <a:pt x="483005" y="1273708"/>
                  <a:pt x="454619" y="1167768"/>
                  <a:pt x="454950" y="1059972"/>
                </a:cubicBezTo>
                <a:lnTo>
                  <a:pt x="219541" y="933597"/>
                </a:lnTo>
                <a:lnTo>
                  <a:pt x="268267" y="751748"/>
                </a:lnTo>
                <a:lnTo>
                  <a:pt x="535325" y="760009"/>
                </a:lnTo>
                <a:cubicBezTo>
                  <a:pt x="588936" y="666489"/>
                  <a:pt x="666489" y="588936"/>
                  <a:pt x="760009" y="535324"/>
                </a:cubicBezTo>
                <a:lnTo>
                  <a:pt x="751749" y="268267"/>
                </a:lnTo>
                <a:lnTo>
                  <a:pt x="933597" y="219541"/>
                </a:lnTo>
                <a:lnTo>
                  <a:pt x="1059972" y="454950"/>
                </a:lnTo>
                <a:cubicBezTo>
                  <a:pt x="1167768" y="454618"/>
                  <a:pt x="1273708" y="483005"/>
                  <a:pt x="1366897" y="537190"/>
                </a:cubicBez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4997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738700" lIns="738700" spcFirstLastPara="1" rIns="738700" wrap="square" tIns="738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</a:pPr>
            <a:r>
              <a:t/>
            </a: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4"/>
          <p:cNvSpPr txBox="1"/>
          <p:nvPr/>
        </p:nvSpPr>
        <p:spPr>
          <a:xfrm>
            <a:off x="539750" y="2643139"/>
            <a:ext cx="338137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>
                <a:solidFill>
                  <a:srgbClr val="4997FF"/>
                </a:solidFill>
                <a:latin typeface="Roboto"/>
                <a:ea typeface="Roboto"/>
                <a:cs typeface="Roboto"/>
                <a:sym typeface="Roboto"/>
              </a:rPr>
              <a:t>Argumentos</a:t>
            </a:r>
            <a:endParaRPr/>
          </a:p>
        </p:txBody>
      </p:sp>
      <p:sp>
        <p:nvSpPr>
          <p:cNvPr id="122" name="Google Shape;122;p4"/>
          <p:cNvSpPr txBox="1"/>
          <p:nvPr/>
        </p:nvSpPr>
        <p:spPr>
          <a:xfrm>
            <a:off x="4124150" y="1382286"/>
            <a:ext cx="6850966" cy="40934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A presença de comentários feitos por </a:t>
            </a:r>
            <a:r>
              <a:rPr b="1" lang="pt-BR" sz="200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fontes confiáveis </a:t>
            </a:r>
            <a:r>
              <a:rPr lang="pt-BR" sz="20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dá credibilidade para a reportagem.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Os comentários podem ser feitos de </a:t>
            </a:r>
            <a:r>
              <a:rPr lang="pt-BR" sz="2000" u="sng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maneira indireta </a:t>
            </a:r>
            <a:r>
              <a:rPr lang="pt-BR" sz="20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– o repórter apresenta a “fala” de um estudioso sobre o assunto tratado.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Também podem ser apresentados os comentários de </a:t>
            </a:r>
            <a:r>
              <a:rPr b="1" lang="pt-BR" sz="200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autoridades</a:t>
            </a:r>
            <a:r>
              <a:rPr lang="pt-BR" sz="20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, referentes ao assunto, destacados entre aspas, em </a:t>
            </a:r>
            <a:r>
              <a:rPr lang="pt-BR" sz="2000" u="sng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discurso direto</a:t>
            </a:r>
            <a:r>
              <a:rPr lang="pt-BR" sz="20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Outra maneira de abordar as informações é mostrar </a:t>
            </a:r>
            <a:r>
              <a:rPr b="1" lang="pt-BR" sz="200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dados</a:t>
            </a:r>
            <a:r>
              <a:rPr b="1" lang="pt-BR" sz="20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20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de pesquisas para comprová-las.</a:t>
            </a:r>
            <a:endParaRPr/>
          </a:p>
        </p:txBody>
      </p:sp>
      <p:sp>
        <p:nvSpPr>
          <p:cNvPr id="123" name="Google Shape;123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24" name="Google Shape;12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0125" y="412750"/>
            <a:ext cx="10223500" cy="6445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31" name="Google Shape;131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"/>
          <p:cNvSpPr txBox="1"/>
          <p:nvPr>
            <p:ph type="title"/>
          </p:nvPr>
        </p:nvSpPr>
        <p:spPr>
          <a:xfrm>
            <a:off x="984288" y="463657"/>
            <a:ext cx="10604462" cy="8640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4997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997FF"/>
              </a:buClr>
              <a:buSzPts val="4400"/>
              <a:buFont typeface="Roboto"/>
              <a:buNone/>
            </a:pPr>
            <a:r>
              <a:rPr lang="pt-BR">
                <a:solidFill>
                  <a:srgbClr val="4997FF"/>
                </a:solidFill>
                <a:latin typeface="Roboto"/>
                <a:ea typeface="Roboto"/>
                <a:cs typeface="Roboto"/>
                <a:sym typeface="Roboto"/>
              </a:rPr>
              <a:t>Distinção entre fato e opinião</a:t>
            </a:r>
            <a:endParaRPr sz="4800">
              <a:solidFill>
                <a:srgbClr val="4997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7" name="Google Shape;137;p6"/>
          <p:cNvSpPr/>
          <p:nvPr/>
        </p:nvSpPr>
        <p:spPr>
          <a:xfrm>
            <a:off x="941488" y="1714587"/>
            <a:ext cx="3676352" cy="1470540"/>
          </a:xfrm>
          <a:custGeom>
            <a:rect b="b" l="l" r="r" t="t"/>
            <a:pathLst>
              <a:path extrusionOk="0" h="1470540" w="3676352">
                <a:moveTo>
                  <a:pt x="0" y="0"/>
                </a:moveTo>
                <a:lnTo>
                  <a:pt x="2941082" y="0"/>
                </a:lnTo>
                <a:lnTo>
                  <a:pt x="3676352" y="735270"/>
                </a:lnTo>
                <a:lnTo>
                  <a:pt x="2941082" y="1470540"/>
                </a:lnTo>
                <a:lnTo>
                  <a:pt x="0" y="1470540"/>
                </a:lnTo>
                <a:lnTo>
                  <a:pt x="735270" y="735270"/>
                </a:lnTo>
                <a:lnTo>
                  <a:pt x="0" y="0"/>
                </a:lnTo>
                <a:close/>
              </a:path>
            </a:pathLst>
          </a:custGeom>
          <a:solidFill>
            <a:srgbClr val="4372C3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2850" lIns="780975" spcFirstLastPara="1" rIns="735250" wrap="square" tIns="2285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Roboto"/>
              <a:buNone/>
            </a:pPr>
            <a:r>
              <a:rPr b="1" i="0" lang="pt-BR" sz="36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Fato</a:t>
            </a:r>
            <a:endParaRPr/>
          </a:p>
        </p:txBody>
      </p:sp>
      <p:sp>
        <p:nvSpPr>
          <p:cNvPr id="138" name="Google Shape;138;p6"/>
          <p:cNvSpPr/>
          <p:nvPr/>
        </p:nvSpPr>
        <p:spPr>
          <a:xfrm>
            <a:off x="5005388" y="1666181"/>
            <a:ext cx="60960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Roboto"/>
              <a:buNone/>
            </a:pPr>
            <a:r>
              <a:rPr b="0" i="0" lang="pt-BR" sz="1800" u="none" cap="none" strike="noStrike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“Só eles pedalando o que eles pedalam hoje em dia, eles já tão contribuindo com 3% a menos de CO</a:t>
            </a:r>
            <a:r>
              <a:rPr b="0" i="0" lang="pt-BR" sz="800" u="none" cap="none" strike="noStrike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2 </a:t>
            </a:r>
            <a:r>
              <a:rPr b="0" i="0" lang="pt-BR" sz="1800" u="none" cap="none" strike="noStrike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dos transportes de pessoas na cidade”, afirma Callil.</a:t>
            </a:r>
            <a:endParaRPr/>
          </a:p>
        </p:txBody>
      </p:sp>
      <p:sp>
        <p:nvSpPr>
          <p:cNvPr id="139" name="Google Shape;139;p6"/>
          <p:cNvSpPr/>
          <p:nvPr/>
        </p:nvSpPr>
        <p:spPr>
          <a:xfrm>
            <a:off x="5005388" y="2655243"/>
            <a:ext cx="60960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Roboto"/>
              <a:buNone/>
            </a:pPr>
            <a:r>
              <a:rPr b="0" i="0" lang="pt-BR" sz="1800" u="none" cap="none" strike="noStrike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Segundo o estudo do Cebrap, 75% dos ciclistas da cidade de São Paulo passaram a utilizar a bicicleta como meio de transporte há mais de três anos.</a:t>
            </a:r>
            <a:endParaRPr/>
          </a:p>
        </p:txBody>
      </p:sp>
      <p:sp>
        <p:nvSpPr>
          <p:cNvPr id="140" name="Google Shape;140;p6"/>
          <p:cNvSpPr/>
          <p:nvPr/>
        </p:nvSpPr>
        <p:spPr>
          <a:xfrm>
            <a:off x="941488" y="3332791"/>
            <a:ext cx="352051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Roboto"/>
              <a:buNone/>
            </a:pPr>
            <a:r>
              <a:rPr b="1" i="0" lang="pt-BR" sz="2000" u="none" cap="none" strike="noStrike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Dado concreto, comprovado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Roboto"/>
              <a:buNone/>
            </a:pPr>
            <a:r>
              <a:rPr b="1" i="0" lang="pt-BR" sz="2000" u="none" cap="none" strike="noStrike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a partir de estudos, pesquisa,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Roboto"/>
              <a:buNone/>
            </a:pPr>
            <a:r>
              <a:rPr b="1" i="0" lang="pt-BR" sz="2000" u="none" cap="none" strike="noStrike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observação, comparação.</a:t>
            </a:r>
            <a:endParaRPr/>
          </a:p>
        </p:txBody>
      </p:sp>
      <p:grpSp>
        <p:nvGrpSpPr>
          <p:cNvPr id="141" name="Google Shape;141;p6"/>
          <p:cNvGrpSpPr/>
          <p:nvPr/>
        </p:nvGrpSpPr>
        <p:grpSpPr>
          <a:xfrm>
            <a:off x="984288" y="4525645"/>
            <a:ext cx="3676352" cy="1470540"/>
            <a:chOff x="984288" y="4525645"/>
            <a:chExt cx="3676352" cy="1470540"/>
          </a:xfrm>
        </p:grpSpPr>
        <p:sp>
          <p:nvSpPr>
            <p:cNvPr id="142" name="Google Shape;142;p6"/>
            <p:cNvSpPr/>
            <p:nvPr/>
          </p:nvSpPr>
          <p:spPr>
            <a:xfrm>
              <a:off x="984288" y="4525645"/>
              <a:ext cx="3676352" cy="1470540"/>
            </a:xfrm>
            <a:custGeom>
              <a:rect b="b" l="l" r="r" t="t"/>
              <a:pathLst>
                <a:path extrusionOk="0" h="1470540" w="3676352">
                  <a:moveTo>
                    <a:pt x="0" y="0"/>
                  </a:moveTo>
                  <a:lnTo>
                    <a:pt x="2941082" y="0"/>
                  </a:lnTo>
                  <a:lnTo>
                    <a:pt x="3676352" y="735270"/>
                  </a:lnTo>
                  <a:lnTo>
                    <a:pt x="2941082" y="1470540"/>
                  </a:lnTo>
                  <a:lnTo>
                    <a:pt x="0" y="1470540"/>
                  </a:lnTo>
                  <a:lnTo>
                    <a:pt x="735270" y="7352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18400" lIns="772100" spcFirstLastPara="1" rIns="735250" wrap="square" tIns="184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900"/>
                <a:buFont typeface="Calibri"/>
                <a:buNone/>
              </a:pPr>
              <a:r>
                <a:t/>
              </a:r>
              <a:endParaRPr b="1" i="0" sz="2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3" name="Google Shape;143;p6"/>
            <p:cNvSpPr txBox="1"/>
            <p:nvPr/>
          </p:nvSpPr>
          <p:spPr>
            <a:xfrm>
              <a:off x="2053203" y="4937749"/>
              <a:ext cx="2375922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Roboto"/>
                <a:buNone/>
              </a:pPr>
              <a:r>
                <a:rPr b="1" i="0" lang="pt-BR" sz="36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Opinião</a:t>
              </a:r>
              <a:endParaRPr/>
            </a:p>
          </p:txBody>
        </p:sp>
      </p:grpSp>
      <p:sp>
        <p:nvSpPr>
          <p:cNvPr id="144" name="Google Shape;144;p6"/>
          <p:cNvSpPr/>
          <p:nvPr/>
        </p:nvSpPr>
        <p:spPr>
          <a:xfrm>
            <a:off x="5111712" y="4607013"/>
            <a:ext cx="60960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Roboto"/>
              <a:buNone/>
            </a:pPr>
            <a:r>
              <a:rPr b="0" i="0" lang="pt-BR" sz="1800" u="none" cap="none" strike="noStrike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“Eu não dependo mais de ninguém, eu faço o meu horário, todo dia, com chuva, com sol, eu chego o mesmo horário no serviço e é o que me motiva mesmo.” [...]</a:t>
            </a:r>
            <a:endParaRPr/>
          </a:p>
        </p:txBody>
      </p:sp>
      <p:sp>
        <p:nvSpPr>
          <p:cNvPr id="145" name="Google Shape;145;p6"/>
          <p:cNvSpPr/>
          <p:nvPr/>
        </p:nvSpPr>
        <p:spPr>
          <a:xfrm>
            <a:off x="5111712" y="5596075"/>
            <a:ext cx="574548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Roboto"/>
              <a:buNone/>
            </a:pPr>
            <a:r>
              <a:rPr b="1" lang="pt-BR" sz="20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C</a:t>
            </a:r>
            <a:r>
              <a:rPr b="1" i="0" lang="pt-BR" sz="2000" u="none" cap="none" strike="noStrike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onclusão a que se chega base em interpretação.</a:t>
            </a:r>
            <a:endParaRPr/>
          </a:p>
        </p:txBody>
      </p:sp>
      <p:sp>
        <p:nvSpPr>
          <p:cNvPr id="146" name="Google Shape;146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47" name="Google Shape;14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"/>
          <p:cNvSpPr/>
          <p:nvPr/>
        </p:nvSpPr>
        <p:spPr>
          <a:xfrm>
            <a:off x="376551" y="1906748"/>
            <a:ext cx="6588000" cy="2911154"/>
          </a:xfrm>
          <a:prstGeom prst="rect">
            <a:avLst/>
          </a:prstGeom>
          <a:noFill/>
          <a:ln cap="flat" cmpd="sng" w="12700">
            <a:solidFill>
              <a:srgbClr val="4997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000" lIns="216000" spcFirstLastPara="1" rIns="180000" wrap="square" tIns="108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000"/>
              <a:buFont typeface="Roboto"/>
              <a:buNone/>
            </a:pPr>
            <a:r>
              <a:rPr b="0" i="0" lang="pt-BR" sz="2000" u="none" cap="none" strike="noStrike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[...]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Pts val="2000"/>
              <a:buFont typeface="Roboto"/>
              <a:buNone/>
            </a:pPr>
            <a:r>
              <a:rPr b="0" i="0" lang="pt-BR" sz="2000" u="none" cap="none" strike="noStrike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“Quanto </a:t>
            </a:r>
            <a:r>
              <a:rPr b="1" i="0" lang="pt-BR" sz="2000" u="none" cap="none" strike="noStrike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mais </a:t>
            </a:r>
            <a:r>
              <a:rPr b="0" i="0" lang="pt-BR" sz="2000" u="none" cap="none" strike="noStrike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rápido as pessoas se deslocam para o seu trabalho, maior é a produtividade, dentro do sistema”, diz Victor Callil, pesquisador do Cebrap.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Pts val="2000"/>
              <a:buFont typeface="Roboto"/>
              <a:buNone/>
            </a:pPr>
            <a:r>
              <a:rPr b="0" i="0" lang="pt-BR" sz="2000" u="none" cap="none" strike="noStrike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[...]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Pts val="2000"/>
              <a:buFont typeface="Roboto"/>
              <a:buNone/>
            </a:pPr>
            <a:r>
              <a:rPr b="0" i="0" lang="pt-BR" sz="2000" u="none" cap="none" strike="noStrike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Segundo o estudo do Cebrap, 75% dos ciclistas da cidade de São Paulo passaram a utilizar a bicicleta como meio de transporte há </a:t>
            </a:r>
            <a:r>
              <a:rPr b="1" i="0" lang="pt-BR" sz="2000" u="none" cap="none" strike="noStrike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mais </a:t>
            </a:r>
            <a:r>
              <a:rPr b="0" i="0" lang="pt-BR" sz="2000" u="none" cap="none" strike="noStrike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de três anos.</a:t>
            </a:r>
            <a:endParaRPr/>
          </a:p>
        </p:txBody>
      </p:sp>
      <p:sp>
        <p:nvSpPr>
          <p:cNvPr id="153" name="Google Shape;153;p7"/>
          <p:cNvSpPr/>
          <p:nvPr/>
        </p:nvSpPr>
        <p:spPr>
          <a:xfrm>
            <a:off x="926813" y="672544"/>
            <a:ext cx="4983450" cy="900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t/>
            </a:r>
            <a:endParaRPr b="1" i="0" sz="2400" u="none" cap="none" strike="noStrike">
              <a:solidFill>
                <a:srgbClr val="7030A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10768" y="3450567"/>
            <a:ext cx="3852000" cy="720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t/>
            </a:r>
            <a:endParaRPr b="1" i="0" sz="2800" u="sng" cap="none" strike="noStrike">
              <a:solidFill>
                <a:srgbClr val="7030A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5" name="Google Shape;155;p7"/>
          <p:cNvSpPr txBox="1"/>
          <p:nvPr>
            <p:ph idx="1" type="body"/>
          </p:nvPr>
        </p:nvSpPr>
        <p:spPr>
          <a:xfrm>
            <a:off x="7298656" y="1823369"/>
            <a:ext cx="3138425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6000" lvl="0" marL="2160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400"/>
              <a:buChar char="•"/>
            </a:pPr>
            <a:r>
              <a:rPr b="1" lang="pt-BR" sz="240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A palavra </a:t>
            </a:r>
            <a:r>
              <a:rPr b="1" lang="pt-BR" sz="2400" u="sng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mais</a:t>
            </a:r>
            <a:r>
              <a:rPr b="1" lang="pt-BR" sz="240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 indica uma noção de maior quantidade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rgbClr val="7030A0"/>
              </a:buClr>
              <a:buSzPts val="2400"/>
              <a:buChar char="•"/>
            </a:pPr>
            <a:r>
              <a:rPr b="1" lang="pt-BR" sz="240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O antônimo é </a:t>
            </a:r>
            <a:r>
              <a:rPr b="1" lang="pt-BR" sz="2400" u="sng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menos</a:t>
            </a:r>
            <a:endParaRPr/>
          </a:p>
          <a:p>
            <a:pPr indent="-76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</p:txBody>
      </p:sp>
      <p:sp>
        <p:nvSpPr>
          <p:cNvPr id="156" name="Google Shape;156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57" name="Google Shape;157;p7"/>
          <p:cNvSpPr txBox="1"/>
          <p:nvPr/>
        </p:nvSpPr>
        <p:spPr>
          <a:xfrm flipH="1">
            <a:off x="587375" y="539750"/>
            <a:ext cx="10255249" cy="769441"/>
          </a:xfrm>
          <a:prstGeom prst="rect">
            <a:avLst/>
          </a:prstGeom>
          <a:solidFill>
            <a:srgbClr val="4997F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Uso de </a:t>
            </a:r>
            <a:r>
              <a:rPr b="1" i="1" lang="pt-BR"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mais</a:t>
            </a:r>
            <a:r>
              <a:rPr b="1" lang="pt-BR"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b="1" i="1" lang="pt-BR"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mas</a:t>
            </a:r>
            <a:endParaRPr/>
          </a:p>
        </p:txBody>
      </p:sp>
      <p:pic>
        <p:nvPicPr>
          <p:cNvPr id="158" name="Google Shape;15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48867"/>
            <a:ext cx="8574437" cy="2643187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8"/>
          <p:cNvSpPr txBox="1"/>
          <p:nvPr/>
        </p:nvSpPr>
        <p:spPr>
          <a:xfrm>
            <a:off x="3127992" y="5550403"/>
            <a:ext cx="767811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16000" lvl="0" marL="21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8312"/>
              </a:buClr>
              <a:buSzPts val="2400"/>
              <a:buFont typeface="Arial"/>
              <a:buChar char="•"/>
            </a:pPr>
            <a:r>
              <a:rPr b="0" i="0" lang="pt-BR" sz="2400" u="none" cap="none" strike="noStrike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A personagem diz que é melhor não arriscar, porque a carne já viria mordida, provavelmente por alguém.</a:t>
            </a:r>
            <a:endParaRPr b="0" i="0" sz="2400" u="none" cap="none" strike="noStrike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5" name="Google Shape;165;p8"/>
          <p:cNvSpPr txBox="1"/>
          <p:nvPr/>
        </p:nvSpPr>
        <p:spPr>
          <a:xfrm>
            <a:off x="550962" y="1477900"/>
            <a:ext cx="509729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16000" lvl="0" marL="21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8312"/>
              </a:buClr>
              <a:buSzPts val="2400"/>
              <a:buFont typeface="Arial"/>
              <a:buChar char="•"/>
            </a:pPr>
            <a:r>
              <a:rPr b="1" i="0" lang="pt-BR" sz="2400" u="none" cap="none" strike="noStrike">
                <a:solidFill>
                  <a:srgbClr val="E48312"/>
                </a:solidFill>
                <a:latin typeface="Roboto"/>
                <a:ea typeface="Roboto"/>
                <a:cs typeface="Roboto"/>
                <a:sym typeface="Roboto"/>
              </a:rPr>
              <a:t>Mas</a:t>
            </a:r>
            <a:r>
              <a:rPr b="1" i="0" lang="pt-BR" sz="2400" u="none" cap="none" strike="noStrike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 é uma palavra que indica </a:t>
            </a:r>
            <a:r>
              <a:rPr b="1" i="0" lang="pt-BR" sz="2400" u="none" cap="none" strike="noStrike">
                <a:solidFill>
                  <a:srgbClr val="E48312"/>
                </a:solidFill>
                <a:latin typeface="Roboto"/>
                <a:ea typeface="Roboto"/>
                <a:cs typeface="Roboto"/>
                <a:sym typeface="Roboto"/>
              </a:rPr>
              <a:t>oposição</a:t>
            </a:r>
            <a:r>
              <a:rPr b="1" i="0" lang="pt-BR" sz="2400" u="none" cap="none" strike="noStrike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/>
          </a:p>
        </p:txBody>
      </p:sp>
      <p:sp>
        <p:nvSpPr>
          <p:cNvPr id="166" name="Google Shape;166;p8"/>
          <p:cNvSpPr txBox="1"/>
          <p:nvPr/>
        </p:nvSpPr>
        <p:spPr>
          <a:xfrm>
            <a:off x="6603999" y="1480649"/>
            <a:ext cx="471011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16000" lvl="0" marL="21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8312"/>
              </a:buClr>
              <a:buSzPts val="2400"/>
              <a:buFont typeface="Arial"/>
              <a:buChar char="•"/>
            </a:pPr>
            <a:r>
              <a:rPr b="1" i="0" lang="pt-BR" sz="2400" u="none" cap="none" strike="noStrike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Na tirinha, o uso indica um </a:t>
            </a:r>
            <a:r>
              <a:rPr b="1" i="0" lang="pt-BR" sz="2400" u="none" cap="none" strike="noStrike">
                <a:solidFill>
                  <a:srgbClr val="E48312"/>
                </a:solidFill>
                <a:latin typeface="Roboto"/>
                <a:ea typeface="Roboto"/>
                <a:cs typeface="Roboto"/>
                <a:sym typeface="Roboto"/>
              </a:rPr>
              <a:t>problema</a:t>
            </a:r>
            <a:r>
              <a:rPr b="1" i="0" lang="pt-BR" sz="2400" u="none" cap="none" strike="noStrike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, uma </a:t>
            </a:r>
            <a:r>
              <a:rPr b="1" i="0" lang="pt-BR" sz="2400" u="none" cap="none" strike="noStrike">
                <a:solidFill>
                  <a:srgbClr val="E48312"/>
                </a:solidFill>
                <a:latin typeface="Roboto"/>
                <a:ea typeface="Roboto"/>
                <a:cs typeface="Roboto"/>
                <a:sym typeface="Roboto"/>
              </a:rPr>
              <a:t>adversidade</a:t>
            </a:r>
            <a:r>
              <a:rPr b="1" i="0" lang="pt-BR" sz="2400" u="none" cap="none" strike="noStrike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/>
          </a:p>
        </p:txBody>
      </p:sp>
      <p:sp>
        <p:nvSpPr>
          <p:cNvPr id="167" name="Google Shape;16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68" name="Google Shape;168;p8"/>
          <p:cNvSpPr txBox="1"/>
          <p:nvPr/>
        </p:nvSpPr>
        <p:spPr>
          <a:xfrm>
            <a:off x="1127125" y="555625"/>
            <a:ext cx="9429750" cy="769441"/>
          </a:xfrm>
          <a:prstGeom prst="rect">
            <a:avLst/>
          </a:prstGeom>
          <a:noFill/>
          <a:ln cap="flat" cmpd="sng" w="9525">
            <a:solidFill>
              <a:srgbClr val="4997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>
                <a:solidFill>
                  <a:srgbClr val="4997FF"/>
                </a:solidFill>
                <a:latin typeface="Calibri"/>
                <a:ea typeface="Calibri"/>
                <a:cs typeface="Calibri"/>
                <a:sym typeface="Calibri"/>
              </a:rPr>
              <a:t>Mais e mas</a:t>
            </a:r>
            <a:endParaRPr/>
          </a:p>
        </p:txBody>
      </p:sp>
      <p:pic>
        <p:nvPicPr>
          <p:cNvPr id="169" name="Google Shape;169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9"/>
          <p:cNvSpPr txBox="1"/>
          <p:nvPr>
            <p:ph type="title"/>
          </p:nvPr>
        </p:nvSpPr>
        <p:spPr>
          <a:xfrm>
            <a:off x="0" y="539750"/>
            <a:ext cx="12192000" cy="1325563"/>
          </a:xfrm>
          <a:prstGeom prst="rect">
            <a:avLst/>
          </a:prstGeom>
          <a:solidFill>
            <a:srgbClr val="4997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oboto"/>
              <a:buNone/>
            </a:pPr>
            <a:r>
              <a:rPr b="1" lang="pt-BR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Usos e efeitos do presente do indicativo</a:t>
            </a:r>
            <a:endParaRPr b="1" sz="4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5" name="Google Shape;175;p9"/>
          <p:cNvSpPr txBox="1"/>
          <p:nvPr>
            <p:ph idx="1" type="body"/>
          </p:nvPr>
        </p:nvSpPr>
        <p:spPr>
          <a:xfrm>
            <a:off x="381000" y="2395537"/>
            <a:ext cx="57150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48312"/>
              </a:buClr>
              <a:buSzPts val="2400"/>
              <a:buFont typeface="Arial"/>
              <a:buChar char="•"/>
            </a:pPr>
            <a:r>
              <a:rPr b="1" lang="pt-BR" sz="24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Presente histórico ou narrativo</a:t>
            </a:r>
            <a:r>
              <a:rPr lang="pt-BR" sz="24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: fornece atualidade a ações ocorridas no passado.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rgbClr val="E48312"/>
              </a:buClr>
              <a:buSzPts val="2400"/>
              <a:buChar char="•"/>
            </a:pPr>
            <a:r>
              <a:rPr b="1" lang="pt-BR" sz="24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Rotina/hábito</a:t>
            </a:r>
            <a:r>
              <a:rPr lang="pt-BR" sz="24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: ações habituais, mesmo que não tenham ocorrido no momento da fala.</a:t>
            </a:r>
            <a:endParaRPr/>
          </a:p>
          <a:p>
            <a:pPr indent="-76200" lvl="0" marL="228600" rtl="0" algn="l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rgbClr val="E48312"/>
              </a:buClr>
              <a:buSzPts val="2400"/>
              <a:buFont typeface="Noto Sans Symbols"/>
              <a:buNone/>
            </a:pPr>
            <a:r>
              <a:t/>
            </a:r>
            <a:endParaRPr sz="240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6" name="Google Shape;176;p9"/>
          <p:cNvSpPr txBox="1"/>
          <p:nvPr>
            <p:ph idx="2" type="body"/>
          </p:nvPr>
        </p:nvSpPr>
        <p:spPr>
          <a:xfrm>
            <a:off x="6172200" y="2332037"/>
            <a:ext cx="5181600" cy="3417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48312"/>
              </a:buClr>
              <a:buSzPts val="2400"/>
              <a:buChar char="•"/>
            </a:pPr>
            <a:r>
              <a:rPr lang="pt-BR" sz="24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pt-BR" sz="24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Presente momentâneo</a:t>
            </a:r>
            <a:r>
              <a:rPr lang="pt-BR" sz="24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: fato atual no momento da fala.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rgbClr val="E48312"/>
              </a:buClr>
              <a:buSzPts val="2400"/>
              <a:buChar char="•"/>
            </a:pPr>
            <a:r>
              <a:rPr lang="pt-BR" sz="24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pt-BR" sz="24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Ação simultânea à fala</a:t>
            </a:r>
            <a:r>
              <a:rPr lang="pt-BR" sz="240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: geralmente expressão formada por locução verbal com verbo principal em gerúndio.</a:t>
            </a:r>
            <a:endParaRPr/>
          </a:p>
        </p:txBody>
      </p:sp>
      <p:sp>
        <p:nvSpPr>
          <p:cNvPr id="177" name="Google Shape;177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78" name="Google Shape;17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2020-04-03T02:03:00Z</dcterms:created>
  <dc:creator>João Paulo Bortoluci</dc:creator>
</cp:coreProperties>
</file>