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3" r:id="rId2"/>
    <p:sldId id="314" r:id="rId3"/>
    <p:sldId id="315" r:id="rId4"/>
    <p:sldId id="298" r:id="rId5"/>
    <p:sldId id="316" r:id="rId6"/>
    <p:sldId id="317" r:id="rId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DEDD8E-DF56-412C-BB9B-2F9BB4FA59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BBA7CF7-CC3F-41FC-A7C1-40BEE0A8E8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24AE3FD-BD93-405B-88C7-0F3F776BC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B505-FE7C-4485-AD5B-6B60480B87E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1AA90E4-4E70-4C24-9363-3602600A0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379C3F-CD2C-483E-9416-9C2AAB002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56FA0-7AB0-4030-A67B-6195DAF9B6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8250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974788-589E-4141-8A3E-3176081DC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E7AE150-B6C0-4807-955A-27AF2A109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BB3EE47-D279-42F6-87B2-0F64E3798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B505-FE7C-4485-AD5B-6B60480B87E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F7B6115-3FEF-46DB-9B65-0676BF2A8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6E65D2C-DFB7-4272-AA3A-0F966A927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56FA0-7AB0-4030-A67B-6195DAF9B6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4588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EAA82E-80D2-4603-9DF1-B38A3C938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60FD8F9-79EC-4629-9582-B8E4AF8654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84B5114-26B8-4F61-80DF-98DDF0920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B505-FE7C-4485-AD5B-6B60480B87E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F231000-33B1-4730-AA86-6E69C5CCF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E0AA413-3DFF-4048-A06A-4A5C321CA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56FA0-7AB0-4030-A67B-6195DAF9B6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8562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6507D9-B6FB-4866-B218-CA028ED71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22D9B1-CD5C-47A5-B6EC-7327A14579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1799503-6D4E-41DE-8148-75909EE30A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D818C94-CE7C-4D90-84ED-8D9D5D2FC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B505-FE7C-4485-AD5B-6B60480B87E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6E2C9A0-D54C-4FF2-8A9A-1DD06677A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B3143A3-9B24-4FC8-A64D-FDE51E70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56FA0-7AB0-4030-A67B-6195DAF9B6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0629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B384A6-5EC1-4EF5-8CF3-9F4294D73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658FEDD-3A7E-4071-A715-C8E873E0E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40A857D-A36E-45EE-B467-2038092200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4344E8C-8F35-45DE-8564-57D594D71C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6F11736-A709-4AFC-8A64-CE170376EF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7CC027E-F1CC-4459-AA8E-306284EB7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B505-FE7C-4485-AD5B-6B60480B87E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B25460C-CAAA-432E-AAB9-C18F9996B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C2297CE-9378-4CA8-967F-A011B771F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56FA0-7AB0-4030-A67B-6195DAF9B6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0220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851CF3-FBEA-48FE-98D6-BE2C0F23D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60ADF8D-02E8-4E4C-8F8B-B2EDD30FA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B505-FE7C-4485-AD5B-6B60480B87E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82299F0-C854-41C7-A0B1-172105A79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31DEFF3-E461-407D-A3EB-274685741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56FA0-7AB0-4030-A67B-6195DAF9B6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7039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B6318BB-F937-4D1E-BA88-606031C1A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B505-FE7C-4485-AD5B-6B60480B87E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77BBF09-6CCB-4A98-8D16-D0DAD2803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3167D57-9D45-4968-9E75-88F8F9CF0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56FA0-7AB0-4030-A67B-6195DAF9B6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5857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509DBB-3321-41B1-ABD1-FA88B0C97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B4C00CE-B670-4D2E-BF6A-B3758FFBF2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43B0752-1237-4857-BCDC-583541415C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4214D84-567E-41F8-BE65-B62690360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B505-FE7C-4485-AD5B-6B60480B87E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922F405-1993-48D5-970D-542E7B9DE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6D66F37-EBA6-4623-835D-46B64F593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56FA0-7AB0-4030-A67B-6195DAF9B6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0553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74D441-C5E9-45C2-BAF7-BF92AEF0B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B5D0AE7-6ACD-4382-AE6C-628BFCB02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1E1F835-9148-426E-B074-7CFEAD4AA6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A0E6CF7-4967-4C74-8E6E-03FF8CCC7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B505-FE7C-4485-AD5B-6B60480B87E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033B062-82EF-41B1-B889-B67E9F5A0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FBEFD29-6003-454E-9654-33E47000F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56FA0-7AB0-4030-A67B-6195DAF9B6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0229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6F818D-9747-4C02-B7C6-A2589745D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6495D51-FAB1-4CB2-BAA4-4FAD37D0C8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95E0D9E-5C52-4DE3-9433-264CAD4A2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B505-FE7C-4485-AD5B-6B60480B87E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132F4DE-4809-4B07-B687-BDD567EB9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8CB3D5F-5946-4E7C-8382-F8C6553EE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56FA0-7AB0-4030-A67B-6195DAF9B6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269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4F075E1-4926-4D40-9B7A-76B2CF2E6F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E7E55DC-5E67-4CC7-BFBB-5F0CA8D44F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380E85E-2E98-40F3-9E52-61B1710BE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B505-FE7C-4485-AD5B-6B60480B87E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7E4210D-D386-437E-8628-A3716CD1C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CA791CE-46FE-474B-B753-D5119643D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56FA0-7AB0-4030-A67B-6195DAF9B6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0944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599E203-8259-4DB9-BEE8-35570057B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6691210-20E4-4940-8673-FA90E14169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6B7C75B-69ED-4E0D-AACF-A3E4DC8416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71B505-FE7C-4485-AD5B-6B60480B87E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7DE2DC4-62CC-4DAC-9403-B79F0BDEB2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83EE81B-ACBA-4772-ACC0-8983F7B9E9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956FA0-7AB0-4030-A67B-6195DAF9B6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1034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7" Type="http://schemas.openxmlformats.org/officeDocument/2006/relationships/image" Target="../media/image1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731570A-6E92-473D-9595-30B9676E3019}"/>
              </a:ext>
            </a:extLst>
          </p:cNvPr>
          <p:cNvSpPr/>
          <p:nvPr/>
        </p:nvSpPr>
        <p:spPr>
          <a:xfrm>
            <a:off x="897988" y="1917291"/>
            <a:ext cx="10396024" cy="988142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800" dirty="0">
                <a:latin typeface="Roboto"/>
              </a:rPr>
              <a:t>Matemática</a:t>
            </a:r>
            <a:br>
              <a:rPr lang="pt-BR" sz="4800" dirty="0">
                <a:latin typeface="Roboto"/>
              </a:rPr>
            </a:br>
            <a:endParaRPr lang="pt-BR" sz="4800" dirty="0">
              <a:latin typeface="Roboto"/>
            </a:endParaRP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E8663A3A-C3EF-4E64-957E-A717760750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sz="2800" dirty="0">
                <a:latin typeface="Roboto"/>
              </a:rPr>
              <a:t>VOLUME 9</a:t>
            </a:r>
          </a:p>
          <a:p>
            <a:endParaRPr lang="pt-BR" sz="2800" dirty="0">
              <a:latin typeface="Roboto"/>
            </a:endParaRPr>
          </a:p>
          <a:p>
            <a:r>
              <a:rPr lang="pt-BR" sz="2800" dirty="0">
                <a:latin typeface="Roboto"/>
              </a:rPr>
              <a:t>Unidade 6</a:t>
            </a:r>
          </a:p>
          <a:p>
            <a:r>
              <a:rPr lang="pt-BR" sz="2800" dirty="0">
                <a:latin typeface="Roboto"/>
              </a:rPr>
              <a:t>Relações métricas no triângulo retângulo e circunferência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4226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ta: Pentágono 12">
            <a:extLst>
              <a:ext uri="{FF2B5EF4-FFF2-40B4-BE49-F238E27FC236}">
                <a16:creationId xmlns:a16="http://schemas.microsoft.com/office/drawing/2014/main" id="{6BFBD368-E7A7-4521-AE2C-87F2C868BBCE}"/>
              </a:ext>
            </a:extLst>
          </p:cNvPr>
          <p:cNvSpPr/>
          <p:nvPr/>
        </p:nvSpPr>
        <p:spPr>
          <a:xfrm>
            <a:off x="1473428" y="1358437"/>
            <a:ext cx="3835991" cy="1243741"/>
          </a:xfrm>
          <a:prstGeom prst="homePlate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265471" y="595292"/>
            <a:ext cx="118057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Relações métricas no triângulo retângulo 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1B1EC0F-5BAB-4E54-876B-DFA3D45743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8825" y="2069438"/>
            <a:ext cx="4359747" cy="2448232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C7392AF5-BDB9-4F2E-A1EB-50DB3EED705A}"/>
              </a:ext>
            </a:extLst>
          </p:cNvPr>
          <p:cNvSpPr/>
          <p:nvPr/>
        </p:nvSpPr>
        <p:spPr>
          <a:xfrm>
            <a:off x="1584523" y="1708428"/>
            <a:ext cx="32022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É aquele que tem um ângulo reto.</a:t>
            </a:r>
          </a:p>
        </p:txBody>
      </p:sp>
      <p:sp>
        <p:nvSpPr>
          <p:cNvPr id="14" name="Seta: Pentágono 13">
            <a:extLst>
              <a:ext uri="{FF2B5EF4-FFF2-40B4-BE49-F238E27FC236}">
                <a16:creationId xmlns:a16="http://schemas.microsoft.com/office/drawing/2014/main" id="{04F7E7F6-E00E-427F-94BA-6C8EF848116B}"/>
              </a:ext>
            </a:extLst>
          </p:cNvPr>
          <p:cNvSpPr/>
          <p:nvPr/>
        </p:nvSpPr>
        <p:spPr>
          <a:xfrm>
            <a:off x="1507957" y="2834914"/>
            <a:ext cx="3835991" cy="1243741"/>
          </a:xfrm>
          <a:prstGeom prst="homePlate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D07BB336-ACB0-48E1-8E2F-A7318F78A6D1}"/>
              </a:ext>
            </a:extLst>
          </p:cNvPr>
          <p:cNvSpPr/>
          <p:nvPr/>
        </p:nvSpPr>
        <p:spPr>
          <a:xfrm>
            <a:off x="1584523" y="3139721"/>
            <a:ext cx="35143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O lado oposto ao ângulo reto chama-se hipotenusa.</a:t>
            </a:r>
          </a:p>
        </p:txBody>
      </p:sp>
      <p:sp>
        <p:nvSpPr>
          <p:cNvPr id="16" name="Seta: Pentágono 15">
            <a:extLst>
              <a:ext uri="{FF2B5EF4-FFF2-40B4-BE49-F238E27FC236}">
                <a16:creationId xmlns:a16="http://schemas.microsoft.com/office/drawing/2014/main" id="{82588DEC-93ED-4248-9CEA-60665F0FD7A0}"/>
              </a:ext>
            </a:extLst>
          </p:cNvPr>
          <p:cNvSpPr/>
          <p:nvPr/>
        </p:nvSpPr>
        <p:spPr>
          <a:xfrm>
            <a:off x="1473428" y="4259038"/>
            <a:ext cx="3835991" cy="1243741"/>
          </a:xfrm>
          <a:prstGeom prst="homePlate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E47D2C53-0E28-420C-AFAE-9EB4CF7CEEF7}"/>
              </a:ext>
            </a:extLst>
          </p:cNvPr>
          <p:cNvSpPr/>
          <p:nvPr/>
        </p:nvSpPr>
        <p:spPr>
          <a:xfrm>
            <a:off x="1584523" y="4544610"/>
            <a:ext cx="34377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Os lados que formam o ângulo reto chamam-se catetos.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</a:t>
            </a:fld>
            <a:endParaRPr lang="pt-BR" dirty="0"/>
          </a:p>
        </p:txBody>
      </p:sp>
      <p:pic>
        <p:nvPicPr>
          <p:cNvPr id="1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5340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265471" y="538848"/>
            <a:ext cx="118057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Relações métricas no triângulo retângulo 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D98BA85-4895-422A-A1DA-9643A6E946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9379" y="3428015"/>
            <a:ext cx="5175996" cy="2887739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3257431-0A0D-4516-893D-9C4DF6F31B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9760" y="3164806"/>
            <a:ext cx="1778390" cy="2947125"/>
          </a:xfrm>
          <a:prstGeom prst="rect">
            <a:avLst/>
          </a:prstGeom>
        </p:spPr>
      </p:pic>
      <p:sp>
        <p:nvSpPr>
          <p:cNvPr id="18" name="Retângulo 17">
            <a:extLst>
              <a:ext uri="{FF2B5EF4-FFF2-40B4-BE49-F238E27FC236}">
                <a16:creationId xmlns:a16="http://schemas.microsoft.com/office/drawing/2014/main" id="{1B463BCE-E92F-4602-8FC4-AB6DAB3549AD}"/>
              </a:ext>
            </a:extLst>
          </p:cNvPr>
          <p:cNvSpPr/>
          <p:nvPr/>
        </p:nvSpPr>
        <p:spPr>
          <a:xfrm flipV="1">
            <a:off x="593040" y="2468876"/>
            <a:ext cx="2755773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F37C1099-DF65-429D-85DB-29721A4A95AE}"/>
              </a:ext>
            </a:extLst>
          </p:cNvPr>
          <p:cNvSpPr/>
          <p:nvPr/>
        </p:nvSpPr>
        <p:spPr>
          <a:xfrm>
            <a:off x="593040" y="1651073"/>
            <a:ext cx="92293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Em qualquer triângulo retângulo, a altura relativa à hipotenusa divide o triângulo em dois outros triângulos retângulos, semelhantes ao triângulo dado e semelhantes entre si.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3E255BEF-5558-40CD-A376-755E11E631CB}"/>
              </a:ext>
            </a:extLst>
          </p:cNvPr>
          <p:cNvSpPr/>
          <p:nvPr/>
        </p:nvSpPr>
        <p:spPr>
          <a:xfrm>
            <a:off x="593041" y="1490326"/>
            <a:ext cx="9037656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3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4982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265471" y="552959"/>
            <a:ext cx="118057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Teorema de Pitágoras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FFF939AC-17A4-4CC2-86E6-E871FDA46649}"/>
              </a:ext>
            </a:extLst>
          </p:cNvPr>
          <p:cNvSpPr/>
          <p:nvPr/>
        </p:nvSpPr>
        <p:spPr>
          <a:xfrm flipV="1">
            <a:off x="605935" y="2285574"/>
            <a:ext cx="2755773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9C8D7B6A-C7BE-4978-80F1-70937FD3B9A4}"/>
              </a:ext>
            </a:extLst>
          </p:cNvPr>
          <p:cNvSpPr/>
          <p:nvPr/>
        </p:nvSpPr>
        <p:spPr>
          <a:xfrm>
            <a:off x="593040" y="1255965"/>
            <a:ext cx="505037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Em um triângulo retângulo qualquer, o quadrado da medida da hipotenusa é igual à soma dos quadrados das medidas dos catetos.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E31C71E-9295-4508-ABEA-31D2D50A2157}"/>
              </a:ext>
            </a:extLst>
          </p:cNvPr>
          <p:cNvSpPr/>
          <p:nvPr/>
        </p:nvSpPr>
        <p:spPr>
          <a:xfrm>
            <a:off x="593041" y="1081107"/>
            <a:ext cx="4972018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CA31624-86E2-46A8-873D-B8FFA9B977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667" y="3126775"/>
            <a:ext cx="3963268" cy="1930875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E3D9C69C-00A8-49FF-BE84-FF001C13B1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4415" y="5669222"/>
            <a:ext cx="1625956" cy="431906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63BE6DC6-9323-43A6-90AD-4579D943366E}"/>
              </a:ext>
            </a:extLst>
          </p:cNvPr>
          <p:cNvSpPr/>
          <p:nvPr/>
        </p:nvSpPr>
        <p:spPr>
          <a:xfrm flipV="1">
            <a:off x="6878916" y="2271873"/>
            <a:ext cx="2755773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B91D5399-1887-44C0-9018-6CD37E1D7DEB}"/>
              </a:ext>
            </a:extLst>
          </p:cNvPr>
          <p:cNvSpPr/>
          <p:nvPr/>
        </p:nvSpPr>
        <p:spPr>
          <a:xfrm>
            <a:off x="6866021" y="1242264"/>
            <a:ext cx="49720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A área do quadrado construído sobre a hipotenusa é igual à soma das áreas dos quadrados construídos sobre os catetos.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6BE16994-B37E-4506-9B6D-90005B355CBB}"/>
              </a:ext>
            </a:extLst>
          </p:cNvPr>
          <p:cNvSpPr/>
          <p:nvPr/>
        </p:nvSpPr>
        <p:spPr>
          <a:xfrm>
            <a:off x="6866022" y="1067406"/>
            <a:ext cx="4972018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Seta: da Esquerda para a Direita 9">
            <a:extLst>
              <a:ext uri="{FF2B5EF4-FFF2-40B4-BE49-F238E27FC236}">
                <a16:creationId xmlns:a16="http://schemas.microsoft.com/office/drawing/2014/main" id="{25CD0694-32C9-429E-B6C9-E81780E6ACBC}"/>
              </a:ext>
            </a:extLst>
          </p:cNvPr>
          <p:cNvSpPr/>
          <p:nvPr/>
        </p:nvSpPr>
        <p:spPr>
          <a:xfrm>
            <a:off x="5855110" y="1607574"/>
            <a:ext cx="619432" cy="250723"/>
          </a:xfrm>
          <a:prstGeom prst="leftRight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11F6319C-D814-4750-BAC4-3CFC142F4E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8898" y="2506280"/>
            <a:ext cx="3969820" cy="4236202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4</a:t>
            </a:fld>
            <a:endParaRPr lang="pt-BR" dirty="0"/>
          </a:p>
        </p:txBody>
      </p:sp>
      <p:pic>
        <p:nvPicPr>
          <p:cNvPr id="16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3945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ubtítulo 4">
            <a:extLst>
              <a:ext uri="{FF2B5EF4-FFF2-40B4-BE49-F238E27FC236}">
                <a16:creationId xmlns:a16="http://schemas.microsoft.com/office/drawing/2014/main" id="{684C038A-6B22-4033-82A3-B586D8E58519}"/>
              </a:ext>
            </a:extLst>
          </p:cNvPr>
          <p:cNvSpPr txBox="1">
            <a:spLocks/>
          </p:cNvSpPr>
          <p:nvPr/>
        </p:nvSpPr>
        <p:spPr>
          <a:xfrm>
            <a:off x="265467" y="599913"/>
            <a:ext cx="11926529" cy="5353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latin typeface="Roboto"/>
              </a:rPr>
              <a:t>Arco de circunferência e ângulo central</a:t>
            </a:r>
          </a:p>
          <a:p>
            <a:pPr marL="0" indent="0" algn="ctr">
              <a:buNone/>
            </a:pPr>
            <a:endParaRPr lang="pt-BR" dirty="0">
              <a:latin typeface="Roboto"/>
            </a:endParaRPr>
          </a:p>
          <a:p>
            <a:pPr marL="0" indent="0" algn="ctr">
              <a:buNone/>
            </a:pPr>
            <a:endParaRPr lang="pt-BR" dirty="0">
              <a:latin typeface="Roboto"/>
            </a:endParaRPr>
          </a:p>
          <a:p>
            <a:pPr marL="0" indent="0" algn="ctr">
              <a:buNone/>
            </a:pPr>
            <a:endParaRPr lang="pt-BR" dirty="0">
              <a:latin typeface="Roboto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48AA60E9-1598-4422-8F33-50E294A68C68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FDE4B7F-A756-4A1C-8961-29602D822FD3}"/>
              </a:ext>
            </a:extLst>
          </p:cNvPr>
          <p:cNvSpPr/>
          <p:nvPr/>
        </p:nvSpPr>
        <p:spPr>
          <a:xfrm>
            <a:off x="0" y="604684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DC435FFC-B676-424E-93E3-A6AAD557FD48}"/>
              </a:ext>
            </a:extLst>
          </p:cNvPr>
          <p:cNvSpPr/>
          <p:nvPr/>
        </p:nvSpPr>
        <p:spPr>
          <a:xfrm flipV="1">
            <a:off x="873261" y="2909949"/>
            <a:ext cx="2755773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AAAEF171-F399-4C49-99D4-246B6E47719D}"/>
              </a:ext>
            </a:extLst>
          </p:cNvPr>
          <p:cNvSpPr/>
          <p:nvPr/>
        </p:nvSpPr>
        <p:spPr>
          <a:xfrm>
            <a:off x="827493" y="1838548"/>
            <a:ext cx="52227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Esses pontos dividem a circunferência em duas partes e cada uma dessas partes é chamada </a:t>
            </a:r>
            <a:r>
              <a:rPr lang="pt-BR" b="1" dirty="0">
                <a:latin typeface="Roboto"/>
              </a:rPr>
              <a:t>arco de circunferência</a:t>
            </a:r>
            <a:r>
              <a:rPr lang="pt-BR" dirty="0">
                <a:latin typeface="Roboto"/>
              </a:rPr>
              <a:t>.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841C0F1A-19A3-46FA-9C2E-E328776D54A1}"/>
              </a:ext>
            </a:extLst>
          </p:cNvPr>
          <p:cNvSpPr/>
          <p:nvPr/>
        </p:nvSpPr>
        <p:spPr>
          <a:xfrm flipV="1">
            <a:off x="873261" y="1751265"/>
            <a:ext cx="5222740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88468FCD-33D0-4EC5-B533-E36EE5D27596}"/>
              </a:ext>
            </a:extLst>
          </p:cNvPr>
          <p:cNvSpPr/>
          <p:nvPr/>
        </p:nvSpPr>
        <p:spPr>
          <a:xfrm flipV="1">
            <a:off x="4152318" y="4639143"/>
            <a:ext cx="2755773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5335EDA0-5EB3-4C83-AF37-C562FF48A839}"/>
              </a:ext>
            </a:extLst>
          </p:cNvPr>
          <p:cNvSpPr/>
          <p:nvPr/>
        </p:nvSpPr>
        <p:spPr>
          <a:xfrm>
            <a:off x="4152318" y="3811922"/>
            <a:ext cx="66810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Qualquer ângulo que tenha o vértice no centro de uma circunferência é denominado </a:t>
            </a:r>
            <a:r>
              <a:rPr lang="pt-BR" b="1" dirty="0">
                <a:latin typeface="Roboto"/>
              </a:rPr>
              <a:t>ângulo central</a:t>
            </a:r>
            <a:r>
              <a:rPr lang="pt-BR" dirty="0">
                <a:latin typeface="Roboto"/>
              </a:rPr>
              <a:t>.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86F06A6A-7A12-432A-92DD-213C9666AAEE}"/>
              </a:ext>
            </a:extLst>
          </p:cNvPr>
          <p:cNvSpPr/>
          <p:nvPr/>
        </p:nvSpPr>
        <p:spPr>
          <a:xfrm>
            <a:off x="4152318" y="3691762"/>
            <a:ext cx="5699605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3AC6791-694B-4618-9B74-E557B153AE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9223" y="1594475"/>
            <a:ext cx="2186829" cy="1751364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2920EAF-2F61-44AC-8E42-7F18BA9ACD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3591" y="4389368"/>
            <a:ext cx="2615815" cy="2200865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1BB94CE2-D5FB-45C2-B690-35CAAD6450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2374" y="5447543"/>
            <a:ext cx="2489746" cy="317578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5</a:t>
            </a:fld>
            <a:endParaRPr lang="pt-BR" dirty="0"/>
          </a:p>
        </p:txBody>
      </p:sp>
      <p:pic>
        <p:nvPicPr>
          <p:cNvPr id="15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4423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ubtítulo 4">
            <a:extLst>
              <a:ext uri="{FF2B5EF4-FFF2-40B4-BE49-F238E27FC236}">
                <a16:creationId xmlns:a16="http://schemas.microsoft.com/office/drawing/2014/main" id="{684C038A-6B22-4033-82A3-B586D8E58519}"/>
              </a:ext>
            </a:extLst>
          </p:cNvPr>
          <p:cNvSpPr txBox="1">
            <a:spLocks/>
          </p:cNvSpPr>
          <p:nvPr/>
        </p:nvSpPr>
        <p:spPr>
          <a:xfrm>
            <a:off x="265467" y="599913"/>
            <a:ext cx="11926529" cy="5353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latin typeface="Roboto"/>
              </a:rPr>
              <a:t>Ângulos centrais e ângulos inscritos na circunferência</a:t>
            </a:r>
          </a:p>
          <a:p>
            <a:pPr marL="0" indent="0" algn="ctr">
              <a:buNone/>
            </a:pPr>
            <a:endParaRPr lang="pt-BR" dirty="0">
              <a:latin typeface="Roboto"/>
            </a:endParaRPr>
          </a:p>
          <a:p>
            <a:pPr marL="0" indent="0" algn="ctr">
              <a:buNone/>
            </a:pPr>
            <a:endParaRPr lang="pt-BR" dirty="0">
              <a:latin typeface="Roboto"/>
            </a:endParaRPr>
          </a:p>
          <a:p>
            <a:pPr marL="0" indent="0" algn="ctr">
              <a:buNone/>
            </a:pPr>
            <a:endParaRPr lang="pt-BR" dirty="0">
              <a:latin typeface="Roboto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48AA60E9-1598-4422-8F33-50E294A68C68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FDE4B7F-A756-4A1C-8961-29602D822FD3}"/>
              </a:ext>
            </a:extLst>
          </p:cNvPr>
          <p:cNvSpPr/>
          <p:nvPr/>
        </p:nvSpPr>
        <p:spPr>
          <a:xfrm>
            <a:off x="0" y="604684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351A93F-6D04-46E7-8A17-42F3C9C1A9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2263" y="1364017"/>
            <a:ext cx="1761127" cy="1611789"/>
          </a:xfrm>
          <a:prstGeom prst="rect">
            <a:avLst/>
          </a:prstGeom>
        </p:spPr>
      </p:pic>
      <p:sp>
        <p:nvSpPr>
          <p:cNvPr id="22" name="Retângulo 21">
            <a:extLst>
              <a:ext uri="{FF2B5EF4-FFF2-40B4-BE49-F238E27FC236}">
                <a16:creationId xmlns:a16="http://schemas.microsoft.com/office/drawing/2014/main" id="{DC435FFC-B676-424E-93E3-A6AAD557FD48}"/>
              </a:ext>
            </a:extLst>
          </p:cNvPr>
          <p:cNvSpPr/>
          <p:nvPr/>
        </p:nvSpPr>
        <p:spPr>
          <a:xfrm flipV="1">
            <a:off x="873261" y="2861312"/>
            <a:ext cx="2755773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AAAEF171-F399-4C49-99D4-246B6E47719D}"/>
              </a:ext>
            </a:extLst>
          </p:cNvPr>
          <p:cNvSpPr/>
          <p:nvPr/>
        </p:nvSpPr>
        <p:spPr>
          <a:xfrm>
            <a:off x="863305" y="1543564"/>
            <a:ext cx="52227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Chamamos de </a:t>
            </a:r>
            <a:r>
              <a:rPr lang="pt-BR" b="1" dirty="0">
                <a:latin typeface="Roboto"/>
              </a:rPr>
              <a:t>ângulo inscrito </a:t>
            </a:r>
            <a:r>
              <a:rPr lang="pt-BR" dirty="0">
                <a:latin typeface="Roboto"/>
              </a:rPr>
              <a:t>todo ângulo cujo vértice está sobre a circunferência e os lados passam por outros pontos distintos dessa circunferência. 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841C0F1A-19A3-46FA-9C2E-E328776D54A1}"/>
              </a:ext>
            </a:extLst>
          </p:cNvPr>
          <p:cNvSpPr/>
          <p:nvPr/>
        </p:nvSpPr>
        <p:spPr>
          <a:xfrm flipV="1">
            <a:off x="873261" y="1398490"/>
            <a:ext cx="5222740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88468FCD-33D0-4EC5-B533-E36EE5D27596}"/>
              </a:ext>
            </a:extLst>
          </p:cNvPr>
          <p:cNvSpPr/>
          <p:nvPr/>
        </p:nvSpPr>
        <p:spPr>
          <a:xfrm flipV="1">
            <a:off x="4152318" y="4649125"/>
            <a:ext cx="2755773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5335EDA0-5EB3-4C83-AF37-C562FF48A839}"/>
              </a:ext>
            </a:extLst>
          </p:cNvPr>
          <p:cNvSpPr/>
          <p:nvPr/>
        </p:nvSpPr>
        <p:spPr>
          <a:xfrm>
            <a:off x="4152318" y="3600257"/>
            <a:ext cx="66810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Em uma circunferência, quando um </a:t>
            </a:r>
            <a:r>
              <a:rPr lang="pt-BR" b="1" dirty="0">
                <a:latin typeface="Roboto"/>
              </a:rPr>
              <a:t>ângulo central </a:t>
            </a:r>
            <a:r>
              <a:rPr lang="pt-BR" dirty="0">
                <a:latin typeface="Roboto"/>
              </a:rPr>
              <a:t>e um </a:t>
            </a:r>
            <a:r>
              <a:rPr lang="pt-BR" b="1" dirty="0">
                <a:latin typeface="Roboto"/>
              </a:rPr>
              <a:t>ângulo inscrito </a:t>
            </a:r>
            <a:r>
              <a:rPr lang="pt-BR" dirty="0">
                <a:latin typeface="Roboto"/>
              </a:rPr>
              <a:t>correspondem a um mesmo arco, a medida do ângulo central é o </a:t>
            </a:r>
            <a:r>
              <a:rPr lang="pt-BR" b="1" dirty="0">
                <a:latin typeface="Roboto"/>
              </a:rPr>
              <a:t>dobro</a:t>
            </a:r>
            <a:r>
              <a:rPr lang="pt-BR" dirty="0">
                <a:latin typeface="Roboto"/>
              </a:rPr>
              <a:t> da medida do ângulo inscrito.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86F06A6A-7A12-432A-92DD-213C9666AAEE}"/>
              </a:ext>
            </a:extLst>
          </p:cNvPr>
          <p:cNvSpPr/>
          <p:nvPr/>
        </p:nvSpPr>
        <p:spPr>
          <a:xfrm flipV="1">
            <a:off x="4152318" y="3429000"/>
            <a:ext cx="6681019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DBA4214-BE90-4866-A826-43C0E76B02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7423" y="4835974"/>
            <a:ext cx="1951025" cy="2022026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7011A5A8-E83E-455F-B1E3-EF5E510EF4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9287" y="4960597"/>
            <a:ext cx="1713517" cy="1784962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71D732F1-5784-4D23-9C16-DCE57CB99D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5996" y="4835974"/>
            <a:ext cx="1713517" cy="186588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D81EEF4A-C229-45CC-A534-82D337784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8448" y="5643737"/>
            <a:ext cx="1270278" cy="406500"/>
          </a:xfrm>
          <a:prstGeom prst="rect">
            <a:avLst/>
          </a:prstGeom>
        </p:spPr>
      </p:pic>
      <p:pic>
        <p:nvPicPr>
          <p:cNvPr id="28" name="Imagem 27">
            <a:extLst>
              <a:ext uri="{FF2B5EF4-FFF2-40B4-BE49-F238E27FC236}">
                <a16:creationId xmlns:a16="http://schemas.microsoft.com/office/drawing/2014/main" id="{41663966-D299-4EA7-BDB6-368ECD8A2C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3365" y="5643737"/>
            <a:ext cx="1270278" cy="406500"/>
          </a:xfrm>
          <a:prstGeom prst="rect">
            <a:avLst/>
          </a:prstGeom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06CCD442-D25C-447A-9597-3FB620C242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61129" y="5565664"/>
            <a:ext cx="1270278" cy="4065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6</a:t>
            </a:fld>
            <a:endParaRPr lang="pt-BR" dirty="0"/>
          </a:p>
        </p:txBody>
      </p:sp>
      <p:pic>
        <p:nvPicPr>
          <p:cNvPr id="19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66525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234</Words>
  <Application>Microsoft Office PowerPoint</Application>
  <PresentationFormat>Widescreen</PresentationFormat>
  <Paragraphs>28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Roboto</vt:lpstr>
      <vt:lpstr>Tema do Office</vt:lpstr>
      <vt:lpstr>Matemática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Matemática </dc:title>
  <dc:creator>João Paulo Bortoluci</dc:creator>
  <cp:lastModifiedBy>João Paulo Bortoluci</cp:lastModifiedBy>
  <cp:revision>1</cp:revision>
  <dcterms:created xsi:type="dcterms:W3CDTF">2020-04-03T16:46:39Z</dcterms:created>
  <dcterms:modified xsi:type="dcterms:W3CDTF">2020-04-03T18:02:11Z</dcterms:modified>
</cp:coreProperties>
</file>