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60" r:id="rId2"/>
    <p:sldId id="361" r:id="rId3"/>
    <p:sldId id="362" r:id="rId4"/>
    <p:sldId id="363" r:id="rId5"/>
    <p:sldId id="364" r:id="rId6"/>
    <p:sldId id="365" r:id="rId7"/>
    <p:sldId id="366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ia farias" initials="cf" lastIdx="22" clrIdx="0"/>
  <p:cmAuthor id="2" name="FREELA -- Cecilia Farias de Souza" initials="F-CFdS" lastIdx="4" clrIdx="1"/>
  <p:cmAuthor id="3" name="Lilian Semenichin Nogueira" initials="LSN" lastIdx="17" clrIdx="2"/>
  <p:cmAuthor id="4" name="Marcia Takeuchi" initials="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1353"/>
    <a:srgbClr val="FFFFFF"/>
    <a:srgbClr val="621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AC360-31CD-344C-81BE-5E05ED850A2E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AE7DA-E315-C241-AF9A-6E20595B07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967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705E6-57F5-47C5-9560-CBFFEDD1809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B0311-50A4-4CC1-BF09-F1641263EB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94185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4E3470-A11F-4050-8EA5-73F8918880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45C0838-7E25-46AF-AA06-90AB21E40B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A2E287-EE76-406F-88D3-BF13BAF1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E406A-57BF-304D-9551-8FE6BB8A5849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A60DA1-E66C-41A4-9034-F03EFE856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C45089-4E9E-4C57-B323-97C476297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629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9EFACC-B61F-4727-87EE-765F00B83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CFA8CD-2275-402C-BCA6-66B66BCA5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15D672-57A9-41DB-917D-8CD69EE4F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66BF1-807E-EC47-9AFF-F4A21A279BA8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2C0502-7EE1-4CEF-B064-F40040EC1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32C2B3-3571-4B05-8F61-4DE9EDB40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811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22507-AAB2-47E1-99AB-6FBF9FC5A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B52884-0705-4F37-83AC-6A2F9BD41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0E5B7C-587D-4538-9843-C5AEFDDC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0DB1-86C0-134B-9D81-AEC84A0B800A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7B6D83-D3EC-4443-A28A-C5C25617F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9D1F01-FE84-4B85-9FD9-3F90B294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2524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C3F62-54DB-44B2-8ADD-DEB08DE56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4B83A6-35E1-4EDB-827B-B4115EE3C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0000EA-8B1F-418D-B737-D80DEF811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8BDFCD-2D5E-47B5-A984-51ACCEEC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9001-A9AA-E44E-A0CD-A2797AE4FBB3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9C6B6-B091-40AF-B68C-5E2243FE5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3D6CE7-0CB9-472A-B10E-53EF5869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25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0A42E-D508-4C46-91E6-09BC4B366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F2509E-B975-446B-92CA-6A3B2C1B4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6ABE9A-F895-466C-9CD1-0E7AF1CB1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2301133-6997-4D92-9639-3AF077F184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F8C39F-C268-416C-866A-5A52F7ED08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32A59A4-62A4-4199-AA8B-4C613771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DEFA-C8E9-6845-9A18-8E1D814B2F1D}" type="datetime1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907203D-81A5-4DAF-AE1F-E32C5D153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C2FA5DA-E609-4AB1-B62E-226BB6BA5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690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9E2B42-5F8E-4041-AB6F-FFB4D10B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A86932-F6D6-41BB-A70E-4A2AAFAD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D8F05-55C6-F948-BB7E-E3F0C2EE4940}" type="datetime1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91D648-76ED-447D-AF82-B98DF850F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451FCD-F5C7-4CC7-AA04-7D2DFDB38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6511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CD06000-7AE1-4751-B456-1B4213458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7DF1-C1B3-7E41-AF55-89F54CF86645}" type="datetime1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4C5D03D-4F5A-4B6F-9F58-ED4AD6307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8E3596D-2CF9-4F06-84A5-851248BCA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0004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EFA6A7-4974-46CB-9B1F-649F00C49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68D222-4146-46F6-BC9F-A6A396B17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778D5B-5728-4633-B893-6CB402692F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A200D2-32A8-4E1B-87CB-B052C3F61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720BB-BF2E-0A44-886C-A831B5F43200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276172-6CF3-4090-BE99-8E9CA5B0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BF6C42-5105-4229-A775-77B05046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385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E78A1-C9C9-4AE3-9517-7B83D75F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9AA3D8D-FAD5-4531-8774-93D4E77C5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D8FEC02-2059-41E2-9FD1-D170C174AB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204A31-11DE-4683-98F2-C2F13190D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231FE-1BE5-124C-83C7-8EAE8D1DECC4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803212-178C-4E55-8E17-3D5B9397B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14EAE9-AED6-46C2-A534-F590325B0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7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2F8EE8-69FD-4E11-ABBA-56C79BE74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463957-21FD-4C7F-B735-2813AC052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AD960D-A388-4FB0-9095-0639B1579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E5AF-2FE8-2F40-BAA5-6B099B804ED0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55C951-3564-47AC-BEEC-19873F05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649FFE-6FB1-47C1-918E-8F151444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8227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3A02574-7D42-4705-93BE-F6049E7ECC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FE2090D-402B-44C4-8F31-D69B30349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A55A48-002B-4B7C-9602-30D79F9A0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9D78-182D-6648-8259-CC8BC131476A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BCF3BB-F7E9-47D6-B550-5BDE1C95C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9DAF90-0A8F-4928-BAFE-D28FFFFE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243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C0AEA75-2DBF-4D24-B674-2BE54CD0D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DD573DF-742A-46ED-AD42-38B4CB356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360C0C-E957-4365-892A-8800968D13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FAED8-8B77-9645-AE96-48E8BBF940B8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389AFE-0470-44CF-97CB-7046DFAE14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FEAA57-5B35-441E-9094-64ABEF89D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705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22502D-7C49-49E9-801A-11E0C0109B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27102"/>
            <a:ext cx="9144000" cy="1541586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r>
              <a:rPr lang="pt-BR" sz="4800" dirty="0">
                <a:latin typeface="+mn-lt"/>
              </a:rPr>
              <a:t>Apresentação 7 –</a:t>
            </a:r>
            <a:r>
              <a:rPr lang="pt-BR" sz="4800" b="1" dirty="0">
                <a:latin typeface="+mn-lt"/>
              </a:rPr>
              <a:t> RELAÇÕES ENTRE OS SERES VIVOS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30E5DF-4527-4E24-A515-AF60B9E29A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02037"/>
            <a:ext cx="9642573" cy="1989477"/>
          </a:xfrm>
        </p:spPr>
        <p:txBody>
          <a:bodyPr>
            <a:noAutofit/>
          </a:bodyPr>
          <a:lstStyle/>
          <a:p>
            <a:pPr lvl="0"/>
            <a:r>
              <a:rPr lang="pt-BR" sz="4000" b="1" dirty="0"/>
              <a:t>Noções de Ecologia</a:t>
            </a:r>
          </a:p>
          <a:p>
            <a:r>
              <a:rPr lang="pt-BR" sz="4000" b="1" dirty="0"/>
              <a:t>As interações entre os seres vivos (cadeias e teias alimentares, relações ecológicas)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8299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B985594-FD73-43DF-8E43-44D70391CD55}"/>
              </a:ext>
            </a:extLst>
          </p:cNvPr>
          <p:cNvSpPr txBox="1"/>
          <p:nvPr/>
        </p:nvSpPr>
        <p:spPr>
          <a:xfrm>
            <a:off x="1" y="439273"/>
            <a:ext cx="1219199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Ecologia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B9215C1-D58C-4B2C-A9CD-F6FB9CA73749}"/>
              </a:ext>
            </a:extLst>
          </p:cNvPr>
          <p:cNvSpPr/>
          <p:nvPr/>
        </p:nvSpPr>
        <p:spPr>
          <a:xfrm>
            <a:off x="218952" y="1763012"/>
            <a:ext cx="69188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Estudos sobre as relações que os seres vivos realizam entre si e entre os fatores que existem ao seu redor, como a água, a luz, o solo e o ar.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81F52274-7660-4493-8B08-D60A9B7B2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8688" y="1324960"/>
            <a:ext cx="4916619" cy="5479179"/>
          </a:xfrm>
          <a:prstGeom prst="rect">
            <a:avLst/>
          </a:prstGeom>
        </p:spPr>
      </p:pic>
      <p:grpSp>
        <p:nvGrpSpPr>
          <p:cNvPr id="24" name="Agrupar 23">
            <a:extLst>
              <a:ext uri="{FF2B5EF4-FFF2-40B4-BE49-F238E27FC236}">
                <a16:creationId xmlns:a16="http://schemas.microsoft.com/office/drawing/2014/main" id="{1C457B23-68B8-44D2-9340-8D3CCF010A7F}"/>
              </a:ext>
            </a:extLst>
          </p:cNvPr>
          <p:cNvGrpSpPr/>
          <p:nvPr/>
        </p:nvGrpSpPr>
        <p:grpSpPr>
          <a:xfrm>
            <a:off x="266439" y="2958083"/>
            <a:ext cx="5829561" cy="2693713"/>
            <a:chOff x="194100" y="2054773"/>
            <a:chExt cx="5829561" cy="2693713"/>
          </a:xfrm>
        </p:grpSpPr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4CF22F57-A51D-40DD-A9E1-D1102F6CD784}"/>
                </a:ext>
              </a:extLst>
            </p:cNvPr>
            <p:cNvSpPr txBox="1"/>
            <p:nvPr/>
          </p:nvSpPr>
          <p:spPr>
            <a:xfrm>
              <a:off x="255416" y="3124452"/>
              <a:ext cx="2227642" cy="3385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solidFill>
                    <a:schemeClr val="bg1"/>
                  </a:solidFill>
                </a:rPr>
                <a:t>Componentes bióticos</a:t>
              </a: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D8B91195-18AD-40F0-B98D-E0496BF80887}"/>
                </a:ext>
              </a:extLst>
            </p:cNvPr>
            <p:cNvSpPr txBox="1"/>
            <p:nvPr/>
          </p:nvSpPr>
          <p:spPr>
            <a:xfrm>
              <a:off x="3721904" y="3033592"/>
              <a:ext cx="2227642" cy="3385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solidFill>
                    <a:schemeClr val="bg1"/>
                  </a:solidFill>
                </a:rPr>
                <a:t>Componentes abióticos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B5C7D320-6ABB-4CDA-B638-9BE6B9EA26CF}"/>
                </a:ext>
              </a:extLst>
            </p:cNvPr>
            <p:cNvSpPr txBox="1"/>
            <p:nvPr/>
          </p:nvSpPr>
          <p:spPr>
            <a:xfrm>
              <a:off x="194100" y="4000243"/>
              <a:ext cx="2449089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/>
                <a:t>Seres vivos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ED790726-32C3-4215-A486-11FCF4774CB8}"/>
                </a:ext>
              </a:extLst>
            </p:cNvPr>
            <p:cNvSpPr txBox="1"/>
            <p:nvPr/>
          </p:nvSpPr>
          <p:spPr>
            <a:xfrm>
              <a:off x="3574571" y="3917489"/>
              <a:ext cx="2449090" cy="8309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1600" dirty="0"/>
                <a:t>Elementos não vivos, como a água, o ar, o solo e a luz solar</a:t>
              </a:r>
            </a:p>
          </p:txBody>
        </p:sp>
        <p:cxnSp>
          <p:nvCxnSpPr>
            <p:cNvPr id="13" name="Conector: Angulado 12">
              <a:extLst>
                <a:ext uri="{FF2B5EF4-FFF2-40B4-BE49-F238E27FC236}">
                  <a16:creationId xmlns:a16="http://schemas.microsoft.com/office/drawing/2014/main" id="{951AEE05-6605-4AAF-96C4-E81E51EAFFD0}"/>
                </a:ext>
              </a:extLst>
            </p:cNvPr>
            <p:cNvCxnSpPr>
              <a:cxnSpLocks/>
            </p:cNvCxnSpPr>
            <p:nvPr/>
          </p:nvCxnSpPr>
          <p:spPr>
            <a:xfrm>
              <a:off x="3526037" y="2222780"/>
              <a:ext cx="1309688" cy="796587"/>
            </a:xfrm>
            <a:prstGeom prst="bentConnector3">
              <a:avLst>
                <a:gd name="adj1" fmla="val 99455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de Seta Reta 17">
              <a:extLst>
                <a:ext uri="{FF2B5EF4-FFF2-40B4-BE49-F238E27FC236}">
                  <a16:creationId xmlns:a16="http://schemas.microsoft.com/office/drawing/2014/main" id="{F068F2C6-5468-4911-8755-A0E7D4FD0659}"/>
                </a:ext>
              </a:extLst>
            </p:cNvPr>
            <p:cNvCxnSpPr>
              <a:cxnSpLocks/>
            </p:cNvCxnSpPr>
            <p:nvPr/>
          </p:nvCxnSpPr>
          <p:spPr>
            <a:xfrm>
              <a:off x="1421607" y="3537129"/>
              <a:ext cx="0" cy="46800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de Seta Reta 18">
              <a:extLst>
                <a:ext uri="{FF2B5EF4-FFF2-40B4-BE49-F238E27FC236}">
                  <a16:creationId xmlns:a16="http://schemas.microsoft.com/office/drawing/2014/main" id="{B1C45E9C-4907-4704-8C56-B9AA681D9DE5}"/>
                </a:ext>
              </a:extLst>
            </p:cNvPr>
            <p:cNvCxnSpPr/>
            <p:nvPr/>
          </p:nvCxnSpPr>
          <p:spPr>
            <a:xfrm>
              <a:off x="4835725" y="3422800"/>
              <a:ext cx="0" cy="46800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: Angulado 9">
              <a:extLst>
                <a:ext uri="{FF2B5EF4-FFF2-40B4-BE49-F238E27FC236}">
                  <a16:creationId xmlns:a16="http://schemas.microsoft.com/office/drawing/2014/main" id="{ECD47D10-116D-4781-A6E3-DB203A3ADFB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345407" y="2225166"/>
              <a:ext cx="1762125" cy="825162"/>
            </a:xfrm>
            <a:prstGeom prst="bentConnector3">
              <a:avLst>
                <a:gd name="adj1" fmla="val 10027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C891B6B7-5CCD-4C6C-8A18-FEB05B5043EA}"/>
                </a:ext>
              </a:extLst>
            </p:cNvPr>
            <p:cNvSpPr txBox="1"/>
            <p:nvPr/>
          </p:nvSpPr>
          <p:spPr>
            <a:xfrm>
              <a:off x="2319937" y="2054773"/>
              <a:ext cx="1860944" cy="3385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solidFill>
                    <a:schemeClr val="bg1"/>
                  </a:solidFill>
                </a:rPr>
                <a:t>Ecossistema</a:t>
              </a:r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2</a:t>
            </a:fld>
            <a:endParaRPr lang="pt-BR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599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2726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F408FAF-9F13-46DC-B8D1-8C6E0F757C59}"/>
              </a:ext>
            </a:extLst>
          </p:cNvPr>
          <p:cNvSpPr txBox="1"/>
          <p:nvPr/>
        </p:nvSpPr>
        <p:spPr>
          <a:xfrm>
            <a:off x="1" y="483070"/>
            <a:ext cx="1219199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Níveis de organização ecológicos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A4CF4A1-CB3B-4A52-A82C-A04A3B819251}"/>
              </a:ext>
            </a:extLst>
          </p:cNvPr>
          <p:cNvSpPr/>
          <p:nvPr/>
        </p:nvSpPr>
        <p:spPr>
          <a:xfrm>
            <a:off x="457200" y="1400086"/>
            <a:ext cx="2619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Organismo </a:t>
            </a:r>
            <a:r>
              <a:rPr lang="pt-BR" dirty="0"/>
              <a:t>é uma forma individual de vida.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F246AE0-4CEF-4F75-AD1F-5FF045BF9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6" y="2138363"/>
            <a:ext cx="1808406" cy="1757362"/>
          </a:xfrm>
          <a:prstGeom prst="rect">
            <a:avLst/>
          </a:prstGeom>
        </p:spPr>
      </p:pic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3BA37BDE-10D7-4C42-A16E-83601D5AAC55}"/>
              </a:ext>
            </a:extLst>
          </p:cNvPr>
          <p:cNvSpPr/>
          <p:nvPr/>
        </p:nvSpPr>
        <p:spPr>
          <a:xfrm>
            <a:off x="2637753" y="2293025"/>
            <a:ext cx="819150" cy="504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88F6FAE-F0A4-4D6D-86B1-1FBB905C2321}"/>
              </a:ext>
            </a:extLst>
          </p:cNvPr>
          <p:cNvSpPr/>
          <p:nvPr/>
        </p:nvSpPr>
        <p:spPr>
          <a:xfrm>
            <a:off x="3695699" y="1400086"/>
            <a:ext cx="26193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População </a:t>
            </a:r>
            <a:r>
              <a:rPr lang="pt-BR" dirty="0"/>
              <a:t>é um conjunto</a:t>
            </a:r>
          </a:p>
          <a:p>
            <a:r>
              <a:rPr lang="pt-BR" dirty="0"/>
              <a:t>de organismos de uma mesma espécie que vive em um mesmo local.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976BFC5-22FF-4EBB-9F11-05F11EF99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674" y="2600415"/>
            <a:ext cx="1735506" cy="1618988"/>
          </a:xfrm>
          <a:prstGeom prst="rect">
            <a:avLst/>
          </a:prstGeom>
        </p:spPr>
      </p:pic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4B8B0C43-15CA-4907-A8F0-6855B9F3CE90}"/>
              </a:ext>
            </a:extLst>
          </p:cNvPr>
          <p:cNvSpPr/>
          <p:nvPr/>
        </p:nvSpPr>
        <p:spPr>
          <a:xfrm>
            <a:off x="6122729" y="2281000"/>
            <a:ext cx="819150" cy="504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EA5B0D3-7A9B-4E27-B6DC-C27955AE4B79}"/>
              </a:ext>
            </a:extLst>
          </p:cNvPr>
          <p:cNvSpPr/>
          <p:nvPr/>
        </p:nvSpPr>
        <p:spPr>
          <a:xfrm>
            <a:off x="7183994" y="1400085"/>
            <a:ext cx="3093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Comunidade </a:t>
            </a:r>
            <a:r>
              <a:rPr lang="pt-BR" dirty="0"/>
              <a:t>é o conjunto de diferentes populações que vivem em determinada área e se relacionam entre si.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744A06F-15C2-4E81-82F8-F57423E9D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428" y="2686050"/>
            <a:ext cx="1632192" cy="1571537"/>
          </a:xfrm>
          <a:prstGeom prst="rect">
            <a:avLst/>
          </a:prstGeom>
        </p:spPr>
      </p:pic>
      <p:sp>
        <p:nvSpPr>
          <p:cNvPr id="11" name="Seta: Curva para a Esquerda 10">
            <a:extLst>
              <a:ext uri="{FF2B5EF4-FFF2-40B4-BE49-F238E27FC236}">
                <a16:creationId xmlns:a16="http://schemas.microsoft.com/office/drawing/2014/main" id="{826C076B-8799-464C-BA01-0BC6B5863E47}"/>
              </a:ext>
            </a:extLst>
          </p:cNvPr>
          <p:cNvSpPr/>
          <p:nvPr/>
        </p:nvSpPr>
        <p:spPr>
          <a:xfrm>
            <a:off x="10134600" y="3305175"/>
            <a:ext cx="1295400" cy="185737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8A187F13-F2D1-4CF8-86D5-54F09C4CAC0A}"/>
              </a:ext>
            </a:extLst>
          </p:cNvPr>
          <p:cNvSpPr/>
          <p:nvPr/>
        </p:nvSpPr>
        <p:spPr>
          <a:xfrm>
            <a:off x="6941879" y="4781193"/>
            <a:ext cx="309348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Ecossistema </a:t>
            </a:r>
            <a:r>
              <a:rPr lang="pt-BR" dirty="0"/>
              <a:t>é o conjunto de fatores bióticos e abióticos</a:t>
            </a:r>
          </a:p>
          <a:p>
            <a:r>
              <a:rPr lang="pt-BR" dirty="0"/>
              <a:t>que interagem entre si. Os seres vivos, o solo, o ar, a água, a temperatura e a luz solar formam um ecossistema.</a:t>
            </a:r>
          </a:p>
        </p:txBody>
      </p:sp>
      <p:sp>
        <p:nvSpPr>
          <p:cNvPr id="13" name="Seta: para a Direita 12">
            <a:extLst>
              <a:ext uri="{FF2B5EF4-FFF2-40B4-BE49-F238E27FC236}">
                <a16:creationId xmlns:a16="http://schemas.microsoft.com/office/drawing/2014/main" id="{C1A884F0-D7E4-44BF-A7DF-0609FBCF3942}"/>
              </a:ext>
            </a:extLst>
          </p:cNvPr>
          <p:cNvSpPr/>
          <p:nvPr/>
        </p:nvSpPr>
        <p:spPr>
          <a:xfrm rot="10800000">
            <a:off x="6023489" y="5205501"/>
            <a:ext cx="819150" cy="504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1177E21-8AA4-483E-B543-01D68CA912AC}"/>
              </a:ext>
            </a:extLst>
          </p:cNvPr>
          <p:cNvSpPr/>
          <p:nvPr/>
        </p:nvSpPr>
        <p:spPr>
          <a:xfrm>
            <a:off x="3059367" y="4833164"/>
            <a:ext cx="30934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Biosfera </a:t>
            </a:r>
            <a:r>
              <a:rPr lang="pt-BR" dirty="0"/>
              <a:t>engloba todos os locais da Terra onde os seres vivos habitam, relacionam-se</a:t>
            </a:r>
          </a:p>
          <a:p>
            <a:r>
              <a:rPr lang="pt-BR" dirty="0"/>
              <a:t>entre si e interagem com os componentes abióticos.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3</a:t>
            </a:fld>
            <a:endParaRPr lang="pt-BR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3403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3677AF3-3AF1-4AF1-A98D-7ACDD5B52409}"/>
              </a:ext>
            </a:extLst>
          </p:cNvPr>
          <p:cNvSpPr txBox="1"/>
          <p:nvPr/>
        </p:nvSpPr>
        <p:spPr>
          <a:xfrm>
            <a:off x="1" y="497669"/>
            <a:ext cx="1219199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Hábitat e nicho ecológico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4DFE603F-7A6D-4A47-9DB7-3F432A61E6F4}"/>
              </a:ext>
            </a:extLst>
          </p:cNvPr>
          <p:cNvGrpSpPr/>
          <p:nvPr/>
        </p:nvGrpSpPr>
        <p:grpSpPr>
          <a:xfrm>
            <a:off x="3695700" y="2156459"/>
            <a:ext cx="8096250" cy="4379060"/>
            <a:chOff x="2486025" y="2462212"/>
            <a:chExt cx="8096250" cy="4379060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ECBD1E18-903B-4A74-BF36-5DA6BE0A5B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16667"/>
            <a:stretch/>
          </p:blipFill>
          <p:spPr>
            <a:xfrm>
              <a:off x="2486025" y="2462212"/>
              <a:ext cx="8096250" cy="3548063"/>
            </a:xfrm>
            <a:prstGeom prst="rect">
              <a:avLst/>
            </a:prstGeom>
          </p:spPr>
        </p:pic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D8DCFC30-512C-4A55-9389-BC54298F8D3D}"/>
                </a:ext>
              </a:extLst>
            </p:cNvPr>
            <p:cNvSpPr/>
            <p:nvPr/>
          </p:nvSpPr>
          <p:spPr>
            <a:xfrm>
              <a:off x="2577434" y="5984527"/>
              <a:ext cx="267468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200" dirty="0"/>
                <a:t>Representação de alguns seres vivos que vivem em manguezal.</a:t>
              </a:r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48E7F67B-760D-499D-94BE-1148FC7515F5}"/>
                </a:ext>
              </a:extLst>
            </p:cNvPr>
            <p:cNvSpPr/>
            <p:nvPr/>
          </p:nvSpPr>
          <p:spPr>
            <a:xfrm>
              <a:off x="5343525" y="6010275"/>
              <a:ext cx="523875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200" dirty="0"/>
                <a:t>Fonte: CARVALHAL, F.; BERCHEZ, F. </a:t>
              </a:r>
              <a:r>
                <a:rPr lang="pt-BR" sz="1200" b="1" dirty="0"/>
                <a:t>Conhecendo o manguezal</a:t>
              </a:r>
              <a:r>
                <a:rPr lang="pt-BR" sz="1200" dirty="0"/>
                <a:t>: aspectos ecológicos e sociais. Disponível em: &lt;http://www.ib.usp.br/ecosteiros/</a:t>
              </a:r>
              <a:r>
                <a:rPr lang="pt-BR" sz="1200" dirty="0" err="1"/>
                <a:t>textos_educ</a:t>
              </a:r>
              <a:r>
                <a:rPr lang="pt-BR" sz="1200" dirty="0"/>
                <a:t>/mangue/animais/fauna.htm&gt;. Acesso em: 26 jun. 2018.</a:t>
              </a:r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A0B408E4-0414-4393-A762-ACE96AB33D1F}"/>
                </a:ext>
              </a:extLst>
            </p:cNvPr>
            <p:cNvSpPr/>
            <p:nvPr/>
          </p:nvSpPr>
          <p:spPr>
            <a:xfrm>
              <a:off x="2577433" y="2593955"/>
              <a:ext cx="2674683" cy="34163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pt-BR" sz="1200" dirty="0"/>
                <a:t>1 </a:t>
              </a:r>
              <a:r>
                <a:rPr lang="pt-BR" sz="1200" b="1" dirty="0"/>
                <a:t>Guaxinim </a:t>
              </a:r>
              <a:r>
                <a:rPr lang="pt-BR" sz="1200" dirty="0"/>
                <a:t>– vive em ambiente</a:t>
              </a:r>
            </a:p>
            <a:p>
              <a:r>
                <a:rPr lang="pt-BR" sz="1200" dirty="0"/>
                <a:t>terrestre. Alimenta-se de caranguejos,</a:t>
              </a:r>
            </a:p>
            <a:p>
              <a:r>
                <a:rPr lang="pt-BR" sz="1200" dirty="0"/>
                <a:t>peixes e frutas.</a:t>
              </a:r>
            </a:p>
            <a:p>
              <a:r>
                <a:rPr lang="pt-BR" sz="1200" dirty="0"/>
                <a:t>2 </a:t>
              </a:r>
              <a:r>
                <a:rPr lang="pt-BR" sz="1200" b="1" dirty="0"/>
                <a:t>Caranguejo </a:t>
              </a:r>
              <a:r>
                <a:rPr lang="pt-BR" sz="1200" dirty="0"/>
                <a:t>– vive em tocas escavadas</a:t>
              </a:r>
            </a:p>
            <a:p>
              <a:r>
                <a:rPr lang="pt-BR" sz="1200" dirty="0"/>
                <a:t>no solo e alimenta-se de frutos, folhas e</a:t>
              </a:r>
            </a:p>
            <a:p>
              <a:r>
                <a:rPr lang="pt-BR" sz="1200" dirty="0"/>
                <a:t>pequenos animais ali presentes.</a:t>
              </a:r>
            </a:p>
            <a:p>
              <a:r>
                <a:rPr lang="pt-BR" sz="1200" dirty="0"/>
                <a:t>3 </a:t>
              </a:r>
              <a:r>
                <a:rPr lang="pt-BR" sz="1200" b="1" dirty="0"/>
                <a:t>Robalo </a:t>
              </a:r>
              <a:r>
                <a:rPr lang="pt-BR" sz="1200" dirty="0"/>
                <a:t>– peixe que inicia seu</a:t>
              </a:r>
            </a:p>
            <a:p>
              <a:r>
                <a:rPr lang="pt-BR" sz="1200" dirty="0"/>
                <a:t>desenvolvimento no mangue e se</a:t>
              </a:r>
            </a:p>
            <a:p>
              <a:r>
                <a:rPr lang="pt-BR" sz="1200" dirty="0"/>
                <a:t>alimenta de camarões.</a:t>
              </a:r>
            </a:p>
            <a:p>
              <a:r>
                <a:rPr lang="pt-BR" sz="1200" dirty="0"/>
                <a:t>4 </a:t>
              </a:r>
              <a:r>
                <a:rPr lang="pt-BR" sz="1200" b="1" dirty="0"/>
                <a:t>Camarão </a:t>
              </a:r>
              <a:r>
                <a:rPr lang="pt-BR" sz="1200" dirty="0"/>
                <a:t>– vive na água e alimenta-se</a:t>
              </a:r>
            </a:p>
            <a:p>
              <a:r>
                <a:rPr lang="pt-BR" sz="1200" dirty="0"/>
                <a:t>de fitoplâncton.</a:t>
              </a:r>
            </a:p>
            <a:p>
              <a:r>
                <a:rPr lang="pt-BR" sz="1200" dirty="0"/>
                <a:t>5 </a:t>
              </a:r>
              <a:r>
                <a:rPr lang="pt-BR" sz="1200" b="1" dirty="0"/>
                <a:t>Colhereiro </a:t>
              </a:r>
              <a:r>
                <a:rPr lang="pt-BR" sz="1200" dirty="0"/>
                <a:t>– vive em bandos à</a:t>
              </a:r>
            </a:p>
            <a:p>
              <a:r>
                <a:rPr lang="pt-BR" sz="1200" dirty="0"/>
                <a:t>procura de alimentos em ambientes</a:t>
              </a:r>
            </a:p>
            <a:p>
              <a:r>
                <a:rPr lang="pt-BR" sz="1200" dirty="0"/>
                <a:t>aquáticos rasos. Ele mergulha e sacode o bico lateralmente na água para capturar alimentos, que podem ser peixes, insetos, moluscos e crustáceos, como os caranguejos.</a:t>
              </a:r>
            </a:p>
          </p:txBody>
        </p:sp>
      </p:grpSp>
      <p:sp>
        <p:nvSpPr>
          <p:cNvPr id="10" name="Retângulo 9">
            <a:extLst>
              <a:ext uri="{FF2B5EF4-FFF2-40B4-BE49-F238E27FC236}">
                <a16:creationId xmlns:a16="http://schemas.microsoft.com/office/drawing/2014/main" id="{3B2A7DD2-9E5C-4E7C-B056-05A09CB75FE5}"/>
              </a:ext>
            </a:extLst>
          </p:cNvPr>
          <p:cNvSpPr/>
          <p:nvPr/>
        </p:nvSpPr>
        <p:spPr>
          <a:xfrm>
            <a:off x="773633" y="1430859"/>
            <a:ext cx="8656118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pt-BR" sz="2000" b="1" dirty="0"/>
              <a:t>Hábitat </a:t>
            </a:r>
            <a:r>
              <a:rPr lang="pt-BR" sz="2000" dirty="0"/>
              <a:t>é o local onde uma população de seres vivos vive, e </a:t>
            </a:r>
            <a:r>
              <a:rPr lang="pt-BR" sz="2000" b="1" dirty="0"/>
              <a:t>nicho ecológico </a:t>
            </a:r>
            <a:r>
              <a:rPr lang="pt-BR" sz="2000" dirty="0"/>
              <a:t>é o papel que essa população desenvolve no ambiente.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6018C92-8911-42F1-B7EE-4D9DAC391CE7}"/>
              </a:ext>
            </a:extLst>
          </p:cNvPr>
          <p:cNvSpPr/>
          <p:nvPr/>
        </p:nvSpPr>
        <p:spPr>
          <a:xfrm>
            <a:off x="542925" y="3815625"/>
            <a:ext cx="2752725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pt-BR" dirty="0"/>
              <a:t>Os seres vivos da imagem vivem no mesmo hábitat, mas em nichos ecológicos diferentes.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4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4107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C981AD7-D0A0-4AA0-98EB-53BAFB0C1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308" y="2081212"/>
            <a:ext cx="6134100" cy="15525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F8D23C7-8243-4671-9C4E-833ABA73334D}"/>
              </a:ext>
            </a:extLst>
          </p:cNvPr>
          <p:cNvSpPr txBox="1"/>
          <p:nvPr/>
        </p:nvSpPr>
        <p:spPr>
          <a:xfrm>
            <a:off x="1" y="556065"/>
            <a:ext cx="1219199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Relações entre os seres vivos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720E1DA-BFD6-4D15-8C3E-AD6BCE439525}"/>
              </a:ext>
            </a:extLst>
          </p:cNvPr>
          <p:cNvSpPr/>
          <p:nvPr/>
        </p:nvSpPr>
        <p:spPr>
          <a:xfrm>
            <a:off x="5154867" y="3906972"/>
            <a:ext cx="26746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Decompositores:</a:t>
            </a:r>
            <a:r>
              <a:rPr lang="pt-BR" dirty="0"/>
              <a:t> seres vivos que se encontram no final da cadeia alimentar. Eles são responsáveis pela decomposição de todos os seres vivos após a morte.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0A29CA4-1F9F-4B7B-8A80-A8F0B2C6E08B}"/>
              </a:ext>
            </a:extLst>
          </p:cNvPr>
          <p:cNvSpPr/>
          <p:nvPr/>
        </p:nvSpPr>
        <p:spPr>
          <a:xfrm>
            <a:off x="236283" y="1720046"/>
            <a:ext cx="26746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Produtores:</a:t>
            </a:r>
            <a:r>
              <a:rPr lang="pt-BR" dirty="0"/>
              <a:t> seres vivos capazes de produzir</a:t>
            </a:r>
          </a:p>
          <a:p>
            <a:r>
              <a:rPr lang="pt-BR" dirty="0"/>
              <a:t>o próprio alimento, como as plantas e as algas. Eles</a:t>
            </a:r>
          </a:p>
          <a:p>
            <a:r>
              <a:rPr lang="pt-BR" dirty="0"/>
              <a:t>também são chamados de seres vivos </a:t>
            </a:r>
            <a:r>
              <a:rPr lang="pt-BR" b="1" dirty="0"/>
              <a:t>autotróficos</a:t>
            </a:r>
            <a:r>
              <a:rPr lang="pt-BR" dirty="0"/>
              <a:t>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69A77DB-06D6-4AD7-B186-307FBCD33C28}"/>
              </a:ext>
            </a:extLst>
          </p:cNvPr>
          <p:cNvSpPr/>
          <p:nvPr/>
        </p:nvSpPr>
        <p:spPr>
          <a:xfrm>
            <a:off x="9339263" y="2274838"/>
            <a:ext cx="26746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Consumidores </a:t>
            </a:r>
            <a:r>
              <a:rPr lang="pt-BR" dirty="0"/>
              <a:t>são seres vivos que não produzem</a:t>
            </a:r>
          </a:p>
          <a:p>
            <a:r>
              <a:rPr lang="pt-BR" dirty="0"/>
              <a:t>seu próprio alimento. Eles conseguem o alimento por meio da ingestão de outros seres vivos, ou parte deles. Também chamados </a:t>
            </a:r>
            <a:r>
              <a:rPr lang="pt-BR" b="1" dirty="0"/>
              <a:t>heterotróficos</a:t>
            </a:r>
            <a:r>
              <a:rPr lang="pt-BR" dirty="0"/>
              <a:t>.</a:t>
            </a:r>
          </a:p>
        </p:txBody>
      </p:sp>
      <p:sp>
        <p:nvSpPr>
          <p:cNvPr id="6" name="Chave Esquerda 5">
            <a:extLst>
              <a:ext uri="{FF2B5EF4-FFF2-40B4-BE49-F238E27FC236}">
                <a16:creationId xmlns:a16="http://schemas.microsoft.com/office/drawing/2014/main" id="{3602487D-C605-4516-9CC4-2B3B3BD66903}"/>
              </a:ext>
            </a:extLst>
          </p:cNvPr>
          <p:cNvSpPr/>
          <p:nvPr/>
        </p:nvSpPr>
        <p:spPr>
          <a:xfrm rot="5400000">
            <a:off x="6530696" y="175884"/>
            <a:ext cx="485000" cy="3712908"/>
          </a:xfrm>
          <a:prstGeom prst="leftBrace">
            <a:avLst>
              <a:gd name="adj1" fmla="val 8333"/>
              <a:gd name="adj2" fmla="val 4834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2083A98-EDA3-4210-A83C-BE9DC75B9123}"/>
              </a:ext>
            </a:extLst>
          </p:cNvPr>
          <p:cNvSpPr/>
          <p:nvPr/>
        </p:nvSpPr>
        <p:spPr>
          <a:xfrm>
            <a:off x="6096000" y="1381526"/>
            <a:ext cx="18417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Consumidores</a:t>
            </a:r>
            <a:endParaRPr lang="pt-BR" dirty="0"/>
          </a:p>
        </p:txBody>
      </p:sp>
      <p:cxnSp>
        <p:nvCxnSpPr>
          <p:cNvPr id="9" name="Conector: Angulado 8">
            <a:extLst>
              <a:ext uri="{FF2B5EF4-FFF2-40B4-BE49-F238E27FC236}">
                <a16:creationId xmlns:a16="http://schemas.microsoft.com/office/drawing/2014/main" id="{56CD9C43-60E7-4359-8B39-EAE085849CA0}"/>
              </a:ext>
            </a:extLst>
          </p:cNvPr>
          <p:cNvCxnSpPr>
            <a:cxnSpLocks/>
          </p:cNvCxnSpPr>
          <p:nvPr/>
        </p:nvCxnSpPr>
        <p:spPr>
          <a:xfrm>
            <a:off x="1323975" y="2032338"/>
            <a:ext cx="2019300" cy="425112"/>
          </a:xfrm>
          <a:prstGeom prst="bentConnector3">
            <a:avLst>
              <a:gd name="adj1" fmla="val 7122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5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4739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5A98729-DF6D-4B5C-9182-A3D7CD70113F}"/>
              </a:ext>
            </a:extLst>
          </p:cNvPr>
          <p:cNvSpPr txBox="1"/>
          <p:nvPr/>
        </p:nvSpPr>
        <p:spPr>
          <a:xfrm>
            <a:off x="1" y="483070"/>
            <a:ext cx="1219199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Cadeia e teia alimentar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BD0B02A-D09D-4F2D-96C4-85EE8946D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" y="2154664"/>
            <a:ext cx="5728238" cy="380385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D7635046-20CE-462E-9511-B13F01BC2D1C}"/>
              </a:ext>
            </a:extLst>
          </p:cNvPr>
          <p:cNvSpPr/>
          <p:nvPr/>
        </p:nvSpPr>
        <p:spPr>
          <a:xfrm>
            <a:off x="166687" y="1508333"/>
            <a:ext cx="51949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</a:t>
            </a:r>
            <a:r>
              <a:rPr lang="pt-BR" b="1" dirty="0"/>
              <a:t>cadeia alimentar </a:t>
            </a:r>
            <a:r>
              <a:rPr lang="pt-BR" dirty="0"/>
              <a:t>representa as relações alimentares entre os seres vivos.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59845DD0-136B-4A6F-9E3D-690408413455}"/>
              </a:ext>
            </a:extLst>
          </p:cNvPr>
          <p:cNvGrpSpPr/>
          <p:nvPr/>
        </p:nvGrpSpPr>
        <p:grpSpPr>
          <a:xfrm>
            <a:off x="6977063" y="1126551"/>
            <a:ext cx="5076824" cy="5688080"/>
            <a:chOff x="6948489" y="1153478"/>
            <a:chExt cx="5076824" cy="5688080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1DE61DCA-B636-4E94-87F6-7B99284C8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48489" y="1153478"/>
              <a:ext cx="5076824" cy="5688080"/>
            </a:xfrm>
            <a:prstGeom prst="rect">
              <a:avLst/>
            </a:prstGeom>
          </p:spPr>
        </p:pic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6140F956-683E-4CA5-BC73-054257721FBB}"/>
                </a:ext>
              </a:extLst>
            </p:cNvPr>
            <p:cNvSpPr/>
            <p:nvPr/>
          </p:nvSpPr>
          <p:spPr>
            <a:xfrm>
              <a:off x="6948489" y="1153478"/>
              <a:ext cx="2566986" cy="23612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8" name="Retângulo 7">
            <a:extLst>
              <a:ext uri="{FF2B5EF4-FFF2-40B4-BE49-F238E27FC236}">
                <a16:creationId xmlns:a16="http://schemas.microsoft.com/office/drawing/2014/main" id="{94F77491-D0E6-4299-BD43-B0336348F3C3}"/>
              </a:ext>
            </a:extLst>
          </p:cNvPr>
          <p:cNvSpPr/>
          <p:nvPr/>
        </p:nvSpPr>
        <p:spPr>
          <a:xfrm>
            <a:off x="6643687" y="1352565"/>
            <a:ext cx="29860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Ao sobrepor as cadeias alimentares de diferentes seres vivos, é possível perceber seu entrelaçamento, formando uma </a:t>
            </a:r>
            <a:r>
              <a:rPr lang="pt-BR" b="1" dirty="0"/>
              <a:t>teia</a:t>
            </a:r>
          </a:p>
          <a:p>
            <a:r>
              <a:rPr lang="pt-BR" b="1" dirty="0"/>
              <a:t>alimentar</a:t>
            </a:r>
            <a:r>
              <a:rPr lang="pt-BR" dirty="0"/>
              <a:t>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9A3ACCF-573C-4B1F-BEF4-AFB65122B71D}"/>
              </a:ext>
            </a:extLst>
          </p:cNvPr>
          <p:cNvSpPr/>
          <p:nvPr/>
        </p:nvSpPr>
        <p:spPr>
          <a:xfrm>
            <a:off x="138113" y="6080333"/>
            <a:ext cx="51949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Exemplo de cadeia alimentar que ocorre no Pantanal.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6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5074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16091FE-A3DD-4757-8812-A2E103D7424A}"/>
              </a:ext>
            </a:extLst>
          </p:cNvPr>
          <p:cNvSpPr txBox="1"/>
          <p:nvPr/>
        </p:nvSpPr>
        <p:spPr>
          <a:xfrm>
            <a:off x="1" y="479242"/>
            <a:ext cx="1219199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Relações ecológicas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D5E51E-BE77-4737-9C5C-3417E18DC34D}"/>
              </a:ext>
            </a:extLst>
          </p:cNvPr>
          <p:cNvSpPr txBox="1"/>
          <p:nvPr/>
        </p:nvSpPr>
        <p:spPr>
          <a:xfrm>
            <a:off x="4467225" y="1545506"/>
            <a:ext cx="305602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Relações ecológicas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2178EEB-F934-4ED6-8EC4-16CCB4886926}"/>
              </a:ext>
            </a:extLst>
          </p:cNvPr>
          <p:cNvSpPr txBox="1"/>
          <p:nvPr/>
        </p:nvSpPr>
        <p:spPr>
          <a:xfrm>
            <a:off x="1247775" y="2532415"/>
            <a:ext cx="305602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Relações interespecíficas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8B337D2-B79F-4B51-9F58-27FF23184B50}"/>
              </a:ext>
            </a:extLst>
          </p:cNvPr>
          <p:cNvSpPr txBox="1"/>
          <p:nvPr/>
        </p:nvSpPr>
        <p:spPr>
          <a:xfrm>
            <a:off x="7088101" y="2532415"/>
            <a:ext cx="305602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Relações intraespecíficas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85287E7-E4D0-4AF5-B8BC-826055833FDD}"/>
              </a:ext>
            </a:extLst>
          </p:cNvPr>
          <p:cNvSpPr txBox="1"/>
          <p:nvPr/>
        </p:nvSpPr>
        <p:spPr>
          <a:xfrm>
            <a:off x="1247775" y="3026985"/>
            <a:ext cx="30560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Predação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/>
              <a:t>Herbivoria</a:t>
            </a: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Parasitismo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Mutualismo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Inquilinismo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Comensalismo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Competição interespecífica</a:t>
            </a:r>
          </a:p>
          <a:p>
            <a:pPr algn="ctr"/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ADBD708-D94B-4B32-AB4A-1B9E7F39BE23}"/>
              </a:ext>
            </a:extLst>
          </p:cNvPr>
          <p:cNvSpPr txBox="1"/>
          <p:nvPr/>
        </p:nvSpPr>
        <p:spPr>
          <a:xfrm>
            <a:off x="7088101" y="3026985"/>
            <a:ext cx="3056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Competição intraespecífica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Sociedade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Colônia</a:t>
            </a:r>
          </a:p>
          <a:p>
            <a:pPr algn="ctr"/>
            <a:endParaRPr lang="pt-BR" b="1" dirty="0">
              <a:solidFill>
                <a:schemeClr val="bg1"/>
              </a:solidFill>
            </a:endParaRPr>
          </a:p>
        </p:txBody>
      </p:sp>
      <p:cxnSp>
        <p:nvCxnSpPr>
          <p:cNvPr id="11" name="Conector: Angulado 10">
            <a:extLst>
              <a:ext uri="{FF2B5EF4-FFF2-40B4-BE49-F238E27FC236}">
                <a16:creationId xmlns:a16="http://schemas.microsoft.com/office/drawing/2014/main" id="{472121E0-4449-465C-8CD1-930036E4E96F}"/>
              </a:ext>
            </a:extLst>
          </p:cNvPr>
          <p:cNvCxnSpPr>
            <a:stCxn id="3" idx="1"/>
          </p:cNvCxnSpPr>
          <p:nvPr/>
        </p:nvCxnSpPr>
        <p:spPr>
          <a:xfrm rot="10800000" flipV="1">
            <a:off x="2619375" y="1730171"/>
            <a:ext cx="1847850" cy="802243"/>
          </a:xfrm>
          <a:prstGeom prst="bentConnector3">
            <a:avLst>
              <a:gd name="adj1" fmla="val 1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: Angulado 13">
            <a:extLst>
              <a:ext uri="{FF2B5EF4-FFF2-40B4-BE49-F238E27FC236}">
                <a16:creationId xmlns:a16="http://schemas.microsoft.com/office/drawing/2014/main" id="{64D49775-4DA6-4F67-AA99-443C18761CB6}"/>
              </a:ext>
            </a:extLst>
          </p:cNvPr>
          <p:cNvCxnSpPr>
            <a:stCxn id="3" idx="3"/>
          </p:cNvCxnSpPr>
          <p:nvPr/>
        </p:nvCxnSpPr>
        <p:spPr>
          <a:xfrm>
            <a:off x="7523249" y="1730172"/>
            <a:ext cx="1249276" cy="802243"/>
          </a:xfrm>
          <a:prstGeom prst="bentConnector3">
            <a:avLst>
              <a:gd name="adj1" fmla="val 995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7</a:t>
            </a:fld>
            <a:endParaRPr lang="pt-BR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9338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1589</TotalTime>
  <Words>574</Words>
  <Application>Microsoft Office PowerPoint</Application>
  <PresentationFormat>Widescreen</PresentationFormat>
  <Paragraphs>72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Apresentação 7 – RELAÇÕES ENTRE OS SERES VIVOS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1 - MATERIAIS</dc:title>
  <dc:creator>Sandra Del Carlo</dc:creator>
  <cp:lastModifiedBy>João Paulo Bortoluci</cp:lastModifiedBy>
  <cp:revision>98</cp:revision>
  <dcterms:created xsi:type="dcterms:W3CDTF">2019-02-21T17:26:32Z</dcterms:created>
  <dcterms:modified xsi:type="dcterms:W3CDTF">2020-04-02T20:36:19Z</dcterms:modified>
</cp:coreProperties>
</file>