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300" r:id="rId3"/>
    <p:sldId id="301" r:id="rId4"/>
    <p:sldId id="302" r:id="rId5"/>
    <p:sldId id="303" r:id="rId6"/>
    <p:sldId id="304" r:id="rId7"/>
    <p:sldId id="305" r:id="rId8"/>
    <p:sldId id="306" r:id="rId9"/>
    <p:sldId id="307" r:id="rId10"/>
    <p:sldId id="308"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748696-D938-476C-B96F-09795D15961F}"/>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00F4B47A-7927-40F1-BEEC-D292E774C9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AB4A0CE-0B2D-4B25-BB60-0271376778EA}"/>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5" name="Espaço Reservado para Rodapé 4">
            <a:extLst>
              <a:ext uri="{FF2B5EF4-FFF2-40B4-BE49-F238E27FC236}">
                <a16:creationId xmlns:a16="http://schemas.microsoft.com/office/drawing/2014/main" id="{F3399157-AC7C-4E9B-9A54-CC85551C9B1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755EDEA-D633-494C-9588-9567EB96BA96}"/>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3999995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12A5C9-6672-45FB-B07C-059D761F2AE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BA5B0E4-9EA5-43FD-A1F2-AA22DC4D2888}"/>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2F8062E-91FD-4975-B166-8A0AA022A010}"/>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5" name="Espaço Reservado para Rodapé 4">
            <a:extLst>
              <a:ext uri="{FF2B5EF4-FFF2-40B4-BE49-F238E27FC236}">
                <a16:creationId xmlns:a16="http://schemas.microsoft.com/office/drawing/2014/main" id="{A35F85CA-229A-4627-AA87-C9945E48852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BE0897A-E63B-4FB6-9D7A-CF15DC66182F}"/>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440153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CDDDAD-0CC7-4343-A572-9B1187ED4CE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3E171C0-39A6-4478-B5A8-DB398DD3D5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FBE9227B-AF91-449C-ABD6-5A9EBA0D87BE}"/>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5" name="Espaço Reservado para Rodapé 4">
            <a:extLst>
              <a:ext uri="{FF2B5EF4-FFF2-40B4-BE49-F238E27FC236}">
                <a16:creationId xmlns:a16="http://schemas.microsoft.com/office/drawing/2014/main" id="{F4E25012-8D58-4B75-A40D-FDE793CFE15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AF5559A-3DAC-4B40-903A-0FD8DCA83A17}"/>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2547300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CB49ED-7390-4491-896F-6CA75D7D26E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206693A-598E-4751-9E17-6946CD66D5C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77FDA9B-0B86-4EBA-997F-6F175FA444E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98F392E1-52BC-4BDC-9238-90BC4EB5494F}"/>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6" name="Espaço Reservado para Rodapé 5">
            <a:extLst>
              <a:ext uri="{FF2B5EF4-FFF2-40B4-BE49-F238E27FC236}">
                <a16:creationId xmlns:a16="http://schemas.microsoft.com/office/drawing/2014/main" id="{1075A554-2CBE-496D-A754-93537CCF05A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5DFA324-A69A-4D03-9B7D-7E9DC595C9CB}"/>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1937618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7B7ABF-B1B4-46A6-ABB8-EF4D184AB2E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82455763-9828-44A6-AAB5-EF69442567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AACC83CB-F34B-48D1-9C14-F6A0BCA55C7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76B437A0-FDC3-4D38-80AE-FE520D973F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9DB5A89-1E7A-4ACF-B833-E93BF735F95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519536EE-9E37-45AF-8C44-4E303CAF4877}"/>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8" name="Espaço Reservado para Rodapé 7">
            <a:extLst>
              <a:ext uri="{FF2B5EF4-FFF2-40B4-BE49-F238E27FC236}">
                <a16:creationId xmlns:a16="http://schemas.microsoft.com/office/drawing/2014/main" id="{04EB20F7-24F8-40AB-82AE-CE45A9E317C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9E1CA5-69E7-4484-873D-43CF3BEC8CB9}"/>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1747688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E6B60C-50B6-4AE8-B4EC-D9964C8981A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65770ECE-52AA-4C78-86D5-F84F68ACFE66}"/>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4" name="Espaço Reservado para Rodapé 3">
            <a:extLst>
              <a:ext uri="{FF2B5EF4-FFF2-40B4-BE49-F238E27FC236}">
                <a16:creationId xmlns:a16="http://schemas.microsoft.com/office/drawing/2014/main" id="{50868C6F-264D-4F91-8761-6A10422BC86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DC07772-F66C-4CFC-B50F-848611B90CAF}"/>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3604476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0AF99027-3E10-475E-8961-9BB1427A2091}"/>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3" name="Espaço Reservado para Rodapé 2">
            <a:extLst>
              <a:ext uri="{FF2B5EF4-FFF2-40B4-BE49-F238E27FC236}">
                <a16:creationId xmlns:a16="http://schemas.microsoft.com/office/drawing/2014/main" id="{9CFD0909-ADA0-422E-BF8B-9EF8B7608B5E}"/>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B8B2B0A2-093F-4EE3-954C-37C0B75AF9B8}"/>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1202988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520E30-01F3-40F8-B7E7-AB4EB817317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42283E5-7714-424B-9FDE-4D9A1F1A31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A82AEDB-B751-48E6-8F58-6E960D29B4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6F778B2-0DBA-49F4-85F0-AB6FCF5869BF}"/>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6" name="Espaço Reservado para Rodapé 5">
            <a:extLst>
              <a:ext uri="{FF2B5EF4-FFF2-40B4-BE49-F238E27FC236}">
                <a16:creationId xmlns:a16="http://schemas.microsoft.com/office/drawing/2014/main" id="{E502AE99-A3C5-4285-81D3-E789E2DDF61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709D07F-1674-4E4B-BDF9-747C16FDAC8E}"/>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3131538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A77D85-A3B7-4AFE-9C59-602C4EF3255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C2E4F00-35C6-42A2-BCE7-54667FA91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D2661A1-FA06-4ACA-9B4A-A210658043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EE50EF1-1898-4BD6-8FEA-D6F968BFBCE3}"/>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6" name="Espaço Reservado para Rodapé 5">
            <a:extLst>
              <a:ext uri="{FF2B5EF4-FFF2-40B4-BE49-F238E27FC236}">
                <a16:creationId xmlns:a16="http://schemas.microsoft.com/office/drawing/2014/main" id="{0EF7BBBA-4E0A-4D9C-BA51-0FCFF5D6660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2067576-0B9D-4BB5-9EB6-AA0FD01E7A61}"/>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135686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69EDAD-8558-48F3-A07E-FE1FFFA6B1C4}"/>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A659513-4EAB-4834-993A-73F0BF8EA97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41B174E-C678-4C37-887A-34FF643A2700}"/>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5" name="Espaço Reservado para Rodapé 4">
            <a:extLst>
              <a:ext uri="{FF2B5EF4-FFF2-40B4-BE49-F238E27FC236}">
                <a16:creationId xmlns:a16="http://schemas.microsoft.com/office/drawing/2014/main" id="{A0E217BA-4888-4EB3-94A2-5AE00301359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F5AB1AD-59DD-4D50-B271-7B0446018D87}"/>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231208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72EF3D1-F6F1-409B-805D-A773F761FE1B}"/>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86FFA468-122F-4FF8-A6DA-27BFB2A88A1F}"/>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E337371-5B9F-4E54-8566-037D4C38F1A0}"/>
              </a:ext>
            </a:extLst>
          </p:cNvPr>
          <p:cNvSpPr>
            <a:spLocks noGrp="1"/>
          </p:cNvSpPr>
          <p:nvPr>
            <p:ph type="dt" sz="half" idx="10"/>
          </p:nvPr>
        </p:nvSpPr>
        <p:spPr/>
        <p:txBody>
          <a:bodyPr/>
          <a:lstStyle/>
          <a:p>
            <a:fld id="{C490008E-85FA-469D-A74D-04CD9A7E20FD}" type="datetimeFigureOut">
              <a:rPr lang="pt-BR" smtClean="0"/>
              <a:t>03/04/2020</a:t>
            </a:fld>
            <a:endParaRPr lang="pt-BR"/>
          </a:p>
        </p:txBody>
      </p:sp>
      <p:sp>
        <p:nvSpPr>
          <p:cNvPr id="5" name="Espaço Reservado para Rodapé 4">
            <a:extLst>
              <a:ext uri="{FF2B5EF4-FFF2-40B4-BE49-F238E27FC236}">
                <a16:creationId xmlns:a16="http://schemas.microsoft.com/office/drawing/2014/main" id="{70146B03-22FC-4818-9187-2271C7051FF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D08C0C4-DC85-4B52-B9DA-30C4B588F65B}"/>
              </a:ext>
            </a:extLst>
          </p:cNvPr>
          <p:cNvSpPr>
            <a:spLocks noGrp="1"/>
          </p:cNvSpPr>
          <p:nvPr>
            <p:ph type="sldNum" sz="quarter" idx="12"/>
          </p:nvPr>
        </p:nvSpPr>
        <p:spPr/>
        <p:txBody>
          <a:bodyPr/>
          <a:lstStyle/>
          <a:p>
            <a:fld id="{08527BB7-24EE-4B7F-9A2B-1F907D94B311}" type="slidenum">
              <a:rPr lang="pt-BR" smtClean="0"/>
              <a:t>‹nº›</a:t>
            </a:fld>
            <a:endParaRPr lang="pt-BR"/>
          </a:p>
        </p:txBody>
      </p:sp>
    </p:spTree>
    <p:extLst>
      <p:ext uri="{BB962C8B-B14F-4D97-AF65-F5344CB8AC3E}">
        <p14:creationId xmlns:p14="http://schemas.microsoft.com/office/powerpoint/2010/main" val="3852412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tIns="0" rIns="0" bIns="0" anchor="ctr"/>
          <a:lstStyle/>
          <a:p>
            <a:endParaRPr lang="pt-BR" sz="1800" b="0" strike="noStrike" spc="-1">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p:spPr>
        <p:txBody>
          <a:bodyPr lIns="0" tIns="0" rIns="0" bIns="0" anchor="ctr"/>
          <a:lstStyle/>
          <a:p>
            <a:pPr algn="ctr"/>
            <a:endParaRPr lang="pt-BR" sz="3200" b="0" strike="noStrike" spc="-1">
              <a:latin typeface="Arial"/>
            </a:endParaRPr>
          </a:p>
        </p:txBody>
      </p:sp>
    </p:spTree>
    <p:extLst>
      <p:ext uri="{BB962C8B-B14F-4D97-AF65-F5344CB8AC3E}">
        <p14:creationId xmlns:p14="http://schemas.microsoft.com/office/powerpoint/2010/main" val="813086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2154382-2870-4C34-AB25-09A89CF96A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930A6B8-DA7F-4E9F-8078-523EA0947F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ED4EAA8-6770-46B7-BE28-BAE35EF0AB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0008E-85FA-469D-A74D-04CD9A7E20FD}" type="datetimeFigureOut">
              <a:rPr lang="pt-BR" smtClean="0"/>
              <a:t>03/04/2020</a:t>
            </a:fld>
            <a:endParaRPr lang="pt-BR"/>
          </a:p>
        </p:txBody>
      </p:sp>
      <p:sp>
        <p:nvSpPr>
          <p:cNvPr id="5" name="Espaço Reservado para Rodapé 4">
            <a:extLst>
              <a:ext uri="{FF2B5EF4-FFF2-40B4-BE49-F238E27FC236}">
                <a16:creationId xmlns:a16="http://schemas.microsoft.com/office/drawing/2014/main" id="{CDF8C031-DD5F-460A-AE00-A08BC0E4EA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325921C4-90E1-428B-85E8-CC1A2FF084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527BB7-24EE-4B7F-9A2B-1F907D94B311}" type="slidenum">
              <a:rPr lang="pt-BR" smtClean="0"/>
              <a:t>‹nº›</a:t>
            </a:fld>
            <a:endParaRPr lang="pt-BR"/>
          </a:p>
        </p:txBody>
      </p:sp>
    </p:spTree>
    <p:extLst>
      <p:ext uri="{BB962C8B-B14F-4D97-AF65-F5344CB8AC3E}">
        <p14:creationId xmlns:p14="http://schemas.microsoft.com/office/powerpoint/2010/main" val="226613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xtShape 1"/>
          <p:cNvSpPr txBox="1"/>
          <p:nvPr/>
        </p:nvSpPr>
        <p:spPr>
          <a:xfrm>
            <a:off x="1523880" y="1122480"/>
            <a:ext cx="9143640" cy="2387160"/>
          </a:xfrm>
          <a:prstGeom prst="rect">
            <a:avLst/>
          </a:prstGeom>
          <a:noFill/>
          <a:ln>
            <a:noFill/>
          </a:ln>
        </p:spPr>
        <p:txBody>
          <a:bodyPr anchor="b">
            <a:normAutofit/>
          </a:bodyPr>
          <a:lstStyle/>
          <a:p>
            <a:pPr algn="ctr">
              <a:lnSpc>
                <a:spcPct val="90000"/>
              </a:lnSpc>
            </a:pPr>
            <a:br>
              <a:rPr dirty="0"/>
            </a:br>
            <a:r>
              <a:rPr lang="pt-BR" sz="4800" b="0" strike="noStrike" spc="-1" dirty="0">
                <a:solidFill>
                  <a:srgbClr val="000000"/>
                </a:solidFill>
                <a:latin typeface="RobotoBR"/>
              </a:rPr>
              <a:t>Capítulo 4</a:t>
            </a:r>
            <a:endParaRPr lang="pt-BR" sz="4800" b="0" strike="noStrike" spc="-1" dirty="0">
              <a:solidFill>
                <a:srgbClr val="000000"/>
              </a:solidFill>
              <a:latin typeface="Calibri"/>
            </a:endParaRPr>
          </a:p>
        </p:txBody>
      </p:sp>
      <p:pic>
        <p:nvPicPr>
          <p:cNvPr id="3"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TextShape 2"/>
          <p:cNvSpPr txBox="1"/>
          <p:nvPr/>
        </p:nvSpPr>
        <p:spPr>
          <a:xfrm>
            <a:off x="753124" y="282259"/>
            <a:ext cx="10499672" cy="1129034"/>
          </a:xfrm>
          <a:prstGeom prst="rect">
            <a:avLst/>
          </a:prstGeom>
          <a:solidFill>
            <a:srgbClr val="ED7D31"/>
          </a:solidFill>
          <a:ln>
            <a:noFill/>
          </a:ln>
        </p:spPr>
        <p:txBody>
          <a:bodyPr anchor="ctr">
            <a:normAutofit/>
          </a:bodyPr>
          <a:lstStyle/>
          <a:p>
            <a:pPr algn="ctr">
              <a:lnSpc>
                <a:spcPct val="90000"/>
              </a:lnSpc>
            </a:pPr>
            <a:r>
              <a:rPr lang="pt-BR" sz="4400" b="1" strike="noStrike" spc="-1" dirty="0">
                <a:solidFill>
                  <a:srgbClr val="FFFFFF"/>
                </a:solidFill>
                <a:latin typeface="Calibri"/>
                <a:cs typeface="Calibri"/>
              </a:rPr>
              <a:t>Regência nominal</a:t>
            </a:r>
            <a:endParaRPr lang="pt-BR" sz="4400" b="0" strike="noStrike" spc="-1" dirty="0">
              <a:solidFill>
                <a:srgbClr val="FFFFFF"/>
              </a:solidFill>
              <a:latin typeface="Calibri"/>
              <a:cs typeface="Calibri"/>
            </a:endParaRPr>
          </a:p>
        </p:txBody>
      </p:sp>
      <p:pic>
        <p:nvPicPr>
          <p:cNvPr id="386" name="Imagem 5"/>
          <p:cNvPicPr/>
          <p:nvPr/>
        </p:nvPicPr>
        <p:blipFill>
          <a:blip r:embed="rId2"/>
          <a:stretch/>
        </p:blipFill>
        <p:spPr>
          <a:xfrm>
            <a:off x="2293312" y="4368228"/>
            <a:ext cx="6674760" cy="1787040"/>
          </a:xfrm>
          <a:prstGeom prst="rect">
            <a:avLst/>
          </a:prstGeom>
          <a:ln>
            <a:noFill/>
          </a:ln>
        </p:spPr>
      </p:pic>
      <p:sp>
        <p:nvSpPr>
          <p:cNvPr id="388" name="TextShape 6"/>
          <p:cNvSpPr txBox="1"/>
          <p:nvPr/>
        </p:nvSpPr>
        <p:spPr>
          <a:xfrm>
            <a:off x="758417" y="1570062"/>
            <a:ext cx="10516783" cy="2752021"/>
          </a:xfrm>
          <a:prstGeom prst="rect">
            <a:avLst/>
          </a:prstGeom>
          <a:noFill/>
          <a:ln>
            <a:noFill/>
          </a:ln>
        </p:spPr>
        <p:txBody>
          <a:bodyPr anchor="ctr">
            <a:normAutofit/>
          </a:bodyPr>
          <a:lstStyle/>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Entre as palavras há relações de dependência em que uma complementa a outra. Isso ocorre quando um nome — substantivo, adjetivo ou advérbio — precisa de complemento.</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A relação entre o nome e seu complemento é chamada de </a:t>
            </a:r>
            <a:r>
              <a:rPr lang="pt-BR" sz="2400" b="1" strike="noStrike" spc="-1" dirty="0">
                <a:solidFill>
                  <a:srgbClr val="000000"/>
                </a:solidFill>
                <a:latin typeface="RobotoBR"/>
              </a:rPr>
              <a:t>regência nominal</a:t>
            </a:r>
            <a:r>
              <a:rPr lang="pt-BR" sz="2400" b="0" strike="noStrike" spc="-1" dirty="0">
                <a:solidFill>
                  <a:srgbClr val="000000"/>
                </a:solidFill>
                <a:latin typeface="RobotoBR"/>
              </a:rPr>
              <a:t>. Essa relação é intermediada por preposição.</a:t>
            </a:r>
            <a:endParaRPr lang="pt-BR" sz="2400" b="0" strike="noStrike" spc="-1" dirty="0">
              <a:solidFill>
                <a:srgbClr val="000000"/>
              </a:solidFill>
              <a:latin typeface="Calibri"/>
            </a:endParaRPr>
          </a:p>
        </p:txBody>
      </p:sp>
      <p:pic>
        <p:nvPicPr>
          <p:cNvPr id="5"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TextShape 2"/>
          <p:cNvSpPr txBox="1"/>
          <p:nvPr/>
        </p:nvSpPr>
        <p:spPr>
          <a:xfrm>
            <a:off x="629661" y="340271"/>
            <a:ext cx="11011163" cy="1093752"/>
          </a:xfrm>
          <a:prstGeom prst="rect">
            <a:avLst/>
          </a:prstGeom>
          <a:solidFill>
            <a:srgbClr val="ED7D31"/>
          </a:solidFill>
          <a:ln>
            <a:noFill/>
          </a:ln>
        </p:spPr>
        <p:txBody>
          <a:bodyPr anchor="ctr">
            <a:normAutofit/>
          </a:bodyPr>
          <a:lstStyle/>
          <a:p>
            <a:pPr algn="ctr">
              <a:lnSpc>
                <a:spcPct val="90000"/>
              </a:lnSpc>
            </a:pPr>
            <a:r>
              <a:rPr lang="pt-BR" sz="4400" b="1" strike="noStrike" spc="-1" dirty="0">
                <a:solidFill>
                  <a:srgbClr val="FFFFFF"/>
                </a:solidFill>
                <a:latin typeface="Calibri"/>
                <a:cs typeface="Calibri"/>
              </a:rPr>
              <a:t>Regência verbal</a:t>
            </a:r>
            <a:endParaRPr lang="pt-BR" sz="4400" b="0" strike="noStrike" spc="-1" dirty="0">
              <a:solidFill>
                <a:srgbClr val="FFFFFF"/>
              </a:solidFill>
              <a:latin typeface="Calibri"/>
              <a:cs typeface="Calibri"/>
            </a:endParaRPr>
          </a:p>
        </p:txBody>
      </p:sp>
      <p:pic>
        <p:nvPicPr>
          <p:cNvPr id="395" name="Imagem 6"/>
          <p:cNvPicPr/>
          <p:nvPr/>
        </p:nvPicPr>
        <p:blipFill>
          <a:blip r:embed="rId2"/>
          <a:stretch/>
        </p:blipFill>
        <p:spPr>
          <a:xfrm>
            <a:off x="1657936" y="3669360"/>
            <a:ext cx="9665412" cy="2857867"/>
          </a:xfrm>
          <a:prstGeom prst="rect">
            <a:avLst/>
          </a:prstGeom>
          <a:ln>
            <a:noFill/>
          </a:ln>
        </p:spPr>
      </p:pic>
      <p:sp>
        <p:nvSpPr>
          <p:cNvPr id="397" name="TextShape 6"/>
          <p:cNvSpPr txBox="1"/>
          <p:nvPr/>
        </p:nvSpPr>
        <p:spPr>
          <a:xfrm>
            <a:off x="652591" y="1359026"/>
            <a:ext cx="11041145" cy="2363258"/>
          </a:xfrm>
          <a:prstGeom prst="rect">
            <a:avLst/>
          </a:prstGeom>
          <a:noFill/>
          <a:ln>
            <a:noFill/>
          </a:ln>
        </p:spPr>
        <p:txBody>
          <a:bodyPr anchor="ctr">
            <a:normAutofit/>
          </a:bodyPr>
          <a:lstStyle/>
          <a:p>
            <a:pPr marL="228600" indent="-228240">
              <a:lnSpc>
                <a:spcPct val="90000"/>
              </a:lnSpc>
              <a:spcBef>
                <a:spcPts val="1001"/>
              </a:spcBef>
              <a:buClr>
                <a:srgbClr val="000000"/>
              </a:buClr>
              <a:buFont typeface="Arial"/>
              <a:buChar char="•"/>
            </a:pPr>
            <a:r>
              <a:rPr lang="pt-BR" sz="2400" b="0" strike="noStrike" spc="-1">
                <a:solidFill>
                  <a:srgbClr val="000000"/>
                </a:solidFill>
                <a:latin typeface="RobotoBR"/>
              </a:rPr>
              <a:t>Quando tratamos da ligação entre o verbo e o seu complemento, estamos abordando uma questão de </a:t>
            </a:r>
            <a:r>
              <a:rPr lang="pt-BR" sz="2400" b="1" strike="noStrike" spc="-1">
                <a:solidFill>
                  <a:srgbClr val="000000"/>
                </a:solidFill>
                <a:latin typeface="RobotoBR"/>
              </a:rPr>
              <a:t>termo regente </a:t>
            </a:r>
            <a:r>
              <a:rPr lang="pt-BR" sz="2400" b="0" strike="noStrike" spc="-1">
                <a:solidFill>
                  <a:srgbClr val="000000"/>
                </a:solidFill>
                <a:latin typeface="RobotoBR"/>
              </a:rPr>
              <a:t>(o verbo) e </a:t>
            </a:r>
            <a:r>
              <a:rPr lang="pt-BR" sz="2400" b="1" strike="noStrike" spc="-1">
                <a:solidFill>
                  <a:srgbClr val="000000"/>
                </a:solidFill>
                <a:latin typeface="RobotoBR"/>
              </a:rPr>
              <a:t>termo regido </a:t>
            </a:r>
            <a:r>
              <a:rPr lang="pt-BR" sz="2400" b="0" strike="noStrike" spc="-1">
                <a:solidFill>
                  <a:srgbClr val="000000"/>
                </a:solidFill>
                <a:latin typeface="RobotoBR"/>
              </a:rPr>
              <a:t>(o complemento).</a:t>
            </a:r>
            <a:endParaRPr lang="pt-BR" sz="2400" b="0" strike="noStrike" spc="-1">
              <a:solidFill>
                <a:srgbClr val="000000"/>
              </a:solidFill>
              <a:latin typeface="Calibri"/>
            </a:endParaRPr>
          </a:p>
          <a:p>
            <a:pPr marL="228600" indent="-228240">
              <a:lnSpc>
                <a:spcPct val="90000"/>
              </a:lnSpc>
              <a:spcBef>
                <a:spcPts val="1001"/>
              </a:spcBef>
              <a:buClr>
                <a:srgbClr val="000000"/>
              </a:buClr>
              <a:buFont typeface="Arial"/>
              <a:buChar char="•"/>
            </a:pPr>
            <a:r>
              <a:rPr lang="pt-BR" sz="2400" b="1" strike="noStrike" spc="-1">
                <a:solidFill>
                  <a:srgbClr val="000000"/>
                </a:solidFill>
                <a:latin typeface="RobotoBR"/>
              </a:rPr>
              <a:t>Regência verbal </a:t>
            </a:r>
            <a:r>
              <a:rPr lang="pt-BR" sz="2400" b="0" strike="noStrike" spc="-1">
                <a:solidFill>
                  <a:srgbClr val="000000"/>
                </a:solidFill>
                <a:latin typeface="RobotoBR"/>
              </a:rPr>
              <a:t>é o nome dado à relação estabelecida entre o verbo transitivo e o seu complemento, que pode ser objeto direto ou objeto indireto.</a:t>
            </a:r>
            <a:endParaRPr lang="pt-BR" sz="2400" b="0" strike="noStrike" spc="-1">
              <a:solidFill>
                <a:srgbClr val="000000"/>
              </a:solidFill>
              <a:latin typeface="Calibri"/>
            </a:endParaRPr>
          </a:p>
        </p:txBody>
      </p:sp>
      <p:pic>
        <p:nvPicPr>
          <p:cNvPr id="5"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TextShape 1"/>
          <p:cNvSpPr txBox="1"/>
          <p:nvPr/>
        </p:nvSpPr>
        <p:spPr>
          <a:xfrm>
            <a:off x="838080" y="670365"/>
            <a:ext cx="10515240" cy="829134"/>
          </a:xfrm>
          <a:prstGeom prst="rect">
            <a:avLst/>
          </a:prstGeom>
          <a:noFill/>
          <a:ln>
            <a:solidFill>
              <a:srgbClr val="ED7D31"/>
            </a:solidFill>
          </a:ln>
        </p:spPr>
        <p:txBody>
          <a:bodyPr anchor="ctr">
            <a:normAutofit/>
          </a:bodyPr>
          <a:lstStyle/>
          <a:p>
            <a:pPr algn="ctr">
              <a:lnSpc>
                <a:spcPct val="90000"/>
              </a:lnSpc>
            </a:pPr>
            <a:r>
              <a:rPr lang="pt-BR" sz="4400" strike="noStrike" spc="-1" dirty="0">
                <a:solidFill>
                  <a:srgbClr val="ED7D31"/>
                </a:solidFill>
                <a:latin typeface="Calibri"/>
                <a:cs typeface="Calibri"/>
              </a:rPr>
              <a:t>Regência verbal</a:t>
            </a:r>
            <a:endParaRPr lang="pt-BR" sz="4400" strike="noStrike" spc="-1" dirty="0">
              <a:solidFill>
                <a:srgbClr val="000000"/>
              </a:solidFill>
              <a:latin typeface="Calibri"/>
              <a:cs typeface="Calibri"/>
            </a:endParaRPr>
          </a:p>
        </p:txBody>
      </p:sp>
      <p:sp>
        <p:nvSpPr>
          <p:cNvPr id="401" name="TextShape 2"/>
          <p:cNvSpPr txBox="1"/>
          <p:nvPr/>
        </p:nvSpPr>
        <p:spPr>
          <a:xfrm>
            <a:off x="838080" y="1658269"/>
            <a:ext cx="10515240" cy="4939524"/>
          </a:xfrm>
          <a:prstGeom prst="rect">
            <a:avLst/>
          </a:prstGeom>
          <a:noFill/>
          <a:ln>
            <a:noFill/>
          </a:ln>
        </p:spPr>
        <p:txBody>
          <a:bodyPr>
            <a:normAutofit fontScale="92500" lnSpcReduction="10000"/>
          </a:bodyPr>
          <a:lstStyle/>
          <a:p>
            <a:pPr marL="228600" indent="-228240">
              <a:lnSpc>
                <a:spcPct val="90000"/>
              </a:lnSpc>
              <a:spcBef>
                <a:spcPts val="1001"/>
              </a:spcBef>
              <a:buClr>
                <a:srgbClr val="000000"/>
              </a:buClr>
              <a:buFont typeface="Arial"/>
              <a:buChar char="•"/>
            </a:pPr>
            <a:r>
              <a:rPr lang="pt-BR" sz="2800" b="0" strike="noStrike" spc="-1" dirty="0">
                <a:solidFill>
                  <a:srgbClr val="000000"/>
                </a:solidFill>
                <a:latin typeface="RobotoBR"/>
              </a:rPr>
              <a:t>Existem verbos que apresentam mais de uma regência.</a:t>
            </a:r>
            <a:endParaRPr lang="pt-BR" sz="28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800" b="0" strike="noStrike" spc="-1" dirty="0">
                <a:solidFill>
                  <a:srgbClr val="000000"/>
                </a:solidFill>
                <a:latin typeface="RobotoBR"/>
              </a:rPr>
              <a:t>Em alguns casos, a mudança da regência não indica mudança de sentido. </a:t>
            </a:r>
            <a:endParaRPr lang="pt-BR" sz="2800" b="0" strike="noStrike" spc="-1" dirty="0">
              <a:solidFill>
                <a:srgbClr val="000000"/>
              </a:solidFill>
              <a:latin typeface="Calibri"/>
            </a:endParaRPr>
          </a:p>
          <a:p>
            <a:pPr>
              <a:lnSpc>
                <a:spcPct val="90000"/>
              </a:lnSpc>
              <a:spcBef>
                <a:spcPts val="1001"/>
              </a:spcBef>
            </a:pPr>
            <a:endParaRPr lang="pt-BR" sz="2800" b="0" strike="noStrike" spc="-1" dirty="0">
              <a:solidFill>
                <a:srgbClr val="000000"/>
              </a:solidFill>
              <a:latin typeface="Calibri"/>
            </a:endParaRPr>
          </a:p>
          <a:p>
            <a:pPr>
              <a:lnSpc>
                <a:spcPct val="90000"/>
              </a:lnSpc>
              <a:spcBef>
                <a:spcPts val="1001"/>
              </a:spcBef>
            </a:pPr>
            <a:endParaRPr lang="pt-BR" sz="28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endParaRPr lang="pt-BR" sz="2800" b="0" strike="noStrike" spc="-1" dirty="0">
              <a:solidFill>
                <a:srgbClr val="000000"/>
              </a:solidFill>
              <a:latin typeface="RobotoBR"/>
            </a:endParaRPr>
          </a:p>
          <a:p>
            <a:pPr marL="228600" indent="-228240">
              <a:lnSpc>
                <a:spcPct val="90000"/>
              </a:lnSpc>
              <a:spcBef>
                <a:spcPts val="1001"/>
              </a:spcBef>
              <a:buClr>
                <a:srgbClr val="000000"/>
              </a:buClr>
              <a:buFont typeface="Arial"/>
              <a:buChar char="•"/>
            </a:pPr>
            <a:r>
              <a:rPr lang="pt-BR" sz="2800" b="0" strike="noStrike" spc="-1" dirty="0">
                <a:solidFill>
                  <a:srgbClr val="000000"/>
                </a:solidFill>
                <a:latin typeface="RobotoBR"/>
              </a:rPr>
              <a:t>Há verbos em que a mudança da regência indica a mudança de seu sentido. Compare os dois exemplos.</a:t>
            </a:r>
            <a:endParaRPr lang="pt-BR" sz="2800" b="0" strike="noStrike" spc="-1" dirty="0">
              <a:solidFill>
                <a:srgbClr val="000000"/>
              </a:solidFill>
              <a:latin typeface="Calibri"/>
            </a:endParaRPr>
          </a:p>
          <a:p>
            <a:pPr marL="457200">
              <a:lnSpc>
                <a:spcPct val="90000"/>
              </a:lnSpc>
              <a:spcBef>
                <a:spcPts val="499"/>
              </a:spcBef>
            </a:pPr>
            <a:r>
              <a:rPr lang="pt-BR" sz="2400" b="0" strike="noStrike" spc="-1" dirty="0">
                <a:solidFill>
                  <a:srgbClr val="808080"/>
                </a:solidFill>
                <a:latin typeface="RobotoBR"/>
              </a:rPr>
              <a:t>	</a:t>
            </a:r>
            <a:r>
              <a:rPr lang="pt-BR" sz="2400" b="0" strike="noStrike" spc="-1" dirty="0" err="1">
                <a:solidFill>
                  <a:srgbClr val="808080"/>
                </a:solidFill>
                <a:latin typeface="RobotoBR"/>
              </a:rPr>
              <a:t>Chicó</a:t>
            </a:r>
            <a:r>
              <a:rPr lang="pt-BR" sz="2400" b="0" strike="noStrike" spc="-1" dirty="0">
                <a:solidFill>
                  <a:srgbClr val="808080"/>
                </a:solidFill>
                <a:latin typeface="RobotoBR"/>
              </a:rPr>
              <a:t> </a:t>
            </a:r>
            <a:r>
              <a:rPr lang="pt-BR" sz="2400" b="1" strike="noStrike" spc="-1" dirty="0">
                <a:solidFill>
                  <a:srgbClr val="808080"/>
                </a:solidFill>
                <a:latin typeface="RobotoBR"/>
              </a:rPr>
              <a:t>aspirou o ar seco</a:t>
            </a:r>
            <a:r>
              <a:rPr lang="pt-BR" sz="2400" b="0" strike="noStrike" spc="-1" dirty="0">
                <a:solidFill>
                  <a:srgbClr val="808080"/>
                </a:solidFill>
                <a:latin typeface="RobotoBR"/>
              </a:rPr>
              <a:t>. | João e </a:t>
            </a:r>
            <a:r>
              <a:rPr lang="pt-BR" sz="2400" b="0" strike="noStrike" spc="-1" dirty="0" err="1">
                <a:solidFill>
                  <a:srgbClr val="808080"/>
                </a:solidFill>
                <a:latin typeface="RobotoBR"/>
              </a:rPr>
              <a:t>Chicó</a:t>
            </a:r>
            <a:r>
              <a:rPr lang="pt-BR" sz="2400" b="0" strike="noStrike" spc="-1" dirty="0">
                <a:solidFill>
                  <a:srgbClr val="808080"/>
                </a:solidFill>
                <a:latin typeface="RobotoBR"/>
              </a:rPr>
              <a:t> </a:t>
            </a:r>
            <a:r>
              <a:rPr lang="pt-BR" sz="2400" b="1" strike="noStrike" spc="-1" dirty="0">
                <a:solidFill>
                  <a:srgbClr val="808080"/>
                </a:solidFill>
                <a:latin typeface="RobotoBR"/>
              </a:rPr>
              <a:t>aspiravam à riqueza</a:t>
            </a:r>
            <a:r>
              <a:rPr lang="pt-BR" sz="2400" b="0" strike="noStrike" spc="-1" dirty="0">
                <a:solidFill>
                  <a:srgbClr val="808080"/>
                </a:solidFill>
                <a:latin typeface="RobotoBR"/>
              </a:rPr>
              <a:t>.</a:t>
            </a:r>
            <a:endParaRPr lang="pt-BR" sz="2400" b="0" strike="noStrike" spc="-1" dirty="0">
              <a:solidFill>
                <a:srgbClr val="000000"/>
              </a:solidFill>
              <a:latin typeface="Calibri"/>
            </a:endParaRPr>
          </a:p>
          <a:p>
            <a:pPr marL="685800" lvl="1" indent="-228240">
              <a:lnSpc>
                <a:spcPct val="90000"/>
              </a:lnSpc>
              <a:spcBef>
                <a:spcPts val="499"/>
              </a:spcBef>
              <a:buClr>
                <a:srgbClr val="000000"/>
              </a:buClr>
              <a:buFont typeface="Arial"/>
              <a:buChar char="•"/>
            </a:pPr>
            <a:r>
              <a:rPr lang="pt-BR" sz="2400" b="0" strike="noStrike" spc="-1" dirty="0">
                <a:solidFill>
                  <a:srgbClr val="000000"/>
                </a:solidFill>
                <a:latin typeface="RobotoBR"/>
              </a:rPr>
              <a:t>No primeiro exemplo, o verbo </a:t>
            </a:r>
            <a:r>
              <a:rPr lang="pt-BR" sz="2400" b="1" strike="noStrike" spc="-1" dirty="0">
                <a:solidFill>
                  <a:srgbClr val="000000"/>
                </a:solidFill>
                <a:latin typeface="RobotoBR"/>
              </a:rPr>
              <a:t>aspirar </a:t>
            </a:r>
            <a:r>
              <a:rPr lang="pt-BR" sz="2400" b="0" strike="noStrike" spc="-1" dirty="0">
                <a:solidFill>
                  <a:srgbClr val="000000"/>
                </a:solidFill>
                <a:latin typeface="RobotoBR"/>
              </a:rPr>
              <a:t>é transitivo direto e significa “inalar, respirar”.</a:t>
            </a:r>
            <a:endParaRPr lang="pt-BR" sz="2400" b="0" strike="noStrike" spc="-1" dirty="0">
              <a:solidFill>
                <a:srgbClr val="000000"/>
              </a:solidFill>
              <a:latin typeface="Calibri"/>
            </a:endParaRPr>
          </a:p>
          <a:p>
            <a:pPr marL="685800" lvl="1" indent="-228240">
              <a:lnSpc>
                <a:spcPct val="90000"/>
              </a:lnSpc>
              <a:spcBef>
                <a:spcPts val="499"/>
              </a:spcBef>
              <a:buClr>
                <a:srgbClr val="000000"/>
              </a:buClr>
              <a:buFont typeface="Arial"/>
              <a:buChar char="•"/>
            </a:pPr>
            <a:r>
              <a:rPr lang="pt-BR" sz="2400" b="0" strike="noStrike" spc="-1" dirty="0">
                <a:solidFill>
                  <a:srgbClr val="000000"/>
                </a:solidFill>
                <a:latin typeface="RobotoBR"/>
              </a:rPr>
              <a:t>No segundo exemplo, o verbo </a:t>
            </a:r>
            <a:r>
              <a:rPr lang="pt-BR" sz="2400" b="1" strike="noStrike" spc="-1" dirty="0">
                <a:solidFill>
                  <a:srgbClr val="000000"/>
                </a:solidFill>
                <a:latin typeface="RobotoBR"/>
              </a:rPr>
              <a:t>aspirar </a:t>
            </a:r>
            <a:r>
              <a:rPr lang="pt-BR" sz="2400" b="0" strike="noStrike" spc="-1" dirty="0">
                <a:solidFill>
                  <a:srgbClr val="000000"/>
                </a:solidFill>
                <a:latin typeface="RobotoBR"/>
              </a:rPr>
              <a:t>é transitivo indireto e significa “desejar, almejar”.</a:t>
            </a:r>
            <a:endParaRPr lang="pt-BR" sz="2400" b="0" strike="noStrike" spc="-1" dirty="0">
              <a:solidFill>
                <a:srgbClr val="000000"/>
              </a:solidFill>
              <a:latin typeface="Calibri"/>
            </a:endParaRPr>
          </a:p>
          <a:p>
            <a:pPr>
              <a:lnSpc>
                <a:spcPct val="90000"/>
              </a:lnSpc>
              <a:spcBef>
                <a:spcPts val="1001"/>
              </a:spcBef>
            </a:pPr>
            <a:endParaRPr lang="pt-BR" sz="2400" b="0" strike="noStrike" spc="-1" dirty="0">
              <a:solidFill>
                <a:srgbClr val="000000"/>
              </a:solidFill>
              <a:latin typeface="Calibri"/>
            </a:endParaRPr>
          </a:p>
          <a:p>
            <a:pPr>
              <a:lnSpc>
                <a:spcPct val="90000"/>
              </a:lnSpc>
              <a:spcBef>
                <a:spcPts val="1001"/>
              </a:spcBef>
            </a:pPr>
            <a:endParaRPr lang="pt-BR" sz="2400" b="0" strike="noStrike" spc="-1" dirty="0">
              <a:solidFill>
                <a:srgbClr val="000000"/>
              </a:solidFill>
              <a:latin typeface="Calibri"/>
            </a:endParaRPr>
          </a:p>
        </p:txBody>
      </p:sp>
      <p:pic>
        <p:nvPicPr>
          <p:cNvPr id="402" name="Imagem 4"/>
          <p:cNvPicPr/>
          <p:nvPr/>
        </p:nvPicPr>
        <p:blipFill>
          <a:blip r:embed="rId2"/>
          <a:stretch/>
        </p:blipFill>
        <p:spPr>
          <a:xfrm>
            <a:off x="2963159" y="2610891"/>
            <a:ext cx="6966817" cy="1305446"/>
          </a:xfrm>
          <a:prstGeom prst="rect">
            <a:avLst/>
          </a:prstGeom>
          <a:ln>
            <a:noFill/>
          </a:ln>
        </p:spPr>
      </p:pic>
      <p:pic>
        <p:nvPicPr>
          <p:cNvPr id="5"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CustomShape 1"/>
          <p:cNvSpPr/>
          <p:nvPr/>
        </p:nvSpPr>
        <p:spPr>
          <a:xfrm>
            <a:off x="0" y="0"/>
            <a:ext cx="4303578" cy="6857640"/>
          </a:xfrm>
          <a:prstGeom prst="rect">
            <a:avLst/>
          </a:prstGeom>
          <a:ln>
            <a:noFill/>
          </a:ln>
        </p:spPr>
        <p:style>
          <a:lnRef idx="2">
            <a:schemeClr val="accent1">
              <a:shade val="50000"/>
            </a:schemeClr>
          </a:lnRef>
          <a:fillRef idx="1">
            <a:schemeClr val="accent1"/>
          </a:fillRef>
          <a:effectRef idx="0">
            <a:schemeClr val="accent1"/>
          </a:effectRef>
          <a:fontRef idx="minor"/>
        </p:style>
      </p:sp>
      <p:sp>
        <p:nvSpPr>
          <p:cNvPr id="404" name="Line 2"/>
          <p:cNvSpPr/>
          <p:nvPr/>
        </p:nvSpPr>
        <p:spPr>
          <a:xfrm flipV="1">
            <a:off x="761760" y="2971800"/>
            <a:ext cx="360" cy="914400"/>
          </a:xfrm>
          <a:prstGeom prst="line">
            <a:avLst/>
          </a:prstGeom>
          <a:ln w="19080">
            <a:solidFill>
              <a:srgbClr val="FFFFFF"/>
            </a:solidFill>
          </a:ln>
        </p:spPr>
        <p:style>
          <a:lnRef idx="1">
            <a:schemeClr val="accent1"/>
          </a:lnRef>
          <a:fillRef idx="0">
            <a:schemeClr val="accent1"/>
          </a:fillRef>
          <a:effectRef idx="0">
            <a:schemeClr val="accent1"/>
          </a:effectRef>
          <a:fontRef idx="minor"/>
        </p:style>
      </p:sp>
      <p:grpSp>
        <p:nvGrpSpPr>
          <p:cNvPr id="405" name="Group 3"/>
          <p:cNvGrpSpPr/>
          <p:nvPr/>
        </p:nvGrpSpPr>
        <p:grpSpPr>
          <a:xfrm>
            <a:off x="4285940" y="372600"/>
            <a:ext cx="7906059" cy="6304320"/>
            <a:chOff x="5062320" y="372600"/>
            <a:chExt cx="6652440" cy="6304320"/>
          </a:xfrm>
        </p:grpSpPr>
        <p:sp>
          <p:nvSpPr>
            <p:cNvPr id="407" name="CustomShape 5"/>
            <p:cNvSpPr/>
            <p:nvPr/>
          </p:nvSpPr>
          <p:spPr>
            <a:xfrm>
              <a:off x="5062320" y="372600"/>
              <a:ext cx="6652080" cy="1388880"/>
            </a:xfrm>
            <a:prstGeom prst="rect">
              <a:avLst/>
            </a:prstGeom>
            <a:noFill/>
            <a:ln>
              <a:noFill/>
            </a:ln>
          </p:spPr>
          <p:style>
            <a:lnRef idx="0">
              <a:scrgbClr r="0" g="0" b="0"/>
            </a:lnRef>
            <a:fillRef idx="0">
              <a:scrgbClr r="0" g="0" b="0"/>
            </a:fillRef>
            <a:effectRef idx="0">
              <a:scrgbClr r="0" g="0" b="0"/>
            </a:effectRef>
            <a:fontRef idx="minor"/>
          </p:style>
          <p:txBody>
            <a:bodyPr lIns="83880" tIns="83880" rIns="83880" bIns="83880" anchor="b"/>
            <a:lstStyle/>
            <a:p>
              <a:pPr>
                <a:lnSpc>
                  <a:spcPct val="90000"/>
                </a:lnSpc>
                <a:spcAft>
                  <a:spcPts val="771"/>
                </a:spcAft>
              </a:pPr>
              <a:r>
                <a:rPr lang="pt-BR" sz="2200" b="0" strike="noStrike" spc="-1" dirty="0">
                  <a:solidFill>
                    <a:srgbClr val="000000"/>
                  </a:solidFill>
                  <a:latin typeface="RobotoBR"/>
                </a:rPr>
                <a:t>Os </a:t>
              </a:r>
              <a:r>
                <a:rPr lang="pt-BR" sz="2200" b="1" strike="noStrike" spc="-1" dirty="0">
                  <a:solidFill>
                    <a:srgbClr val="000000"/>
                  </a:solidFill>
                  <a:latin typeface="RobotoBR"/>
                </a:rPr>
                <a:t>verbos defectivos </a:t>
              </a:r>
              <a:r>
                <a:rPr lang="pt-BR" sz="2200" b="0" strike="noStrike" spc="-1" dirty="0">
                  <a:solidFill>
                    <a:srgbClr val="000000"/>
                  </a:solidFill>
                  <a:latin typeface="RobotoBR"/>
                </a:rPr>
                <a:t>são aqueles que não têm a conjugação completa.</a:t>
              </a:r>
              <a:endParaRPr lang="pt-BR" sz="2200" b="0" strike="noStrike" spc="-1" dirty="0">
                <a:latin typeface="Arial"/>
              </a:endParaRPr>
            </a:p>
          </p:txBody>
        </p:sp>
        <p:sp>
          <p:nvSpPr>
            <p:cNvPr id="408" name="Line 6"/>
            <p:cNvSpPr/>
            <p:nvPr/>
          </p:nvSpPr>
          <p:spPr>
            <a:xfrm>
              <a:off x="5062320" y="1761480"/>
              <a:ext cx="6652440" cy="360"/>
            </a:xfrm>
            <a:prstGeom prst="line">
              <a:avLst/>
            </a:prstGeom>
            <a:ln>
              <a:solidFill>
                <a:schemeClr val="accent2">
                  <a:shade val="50000"/>
                  <a:hueOff val="-295587"/>
                  <a:satOff val="3892"/>
                  <a:lumOff val="23309"/>
                  <a:alphaOff val="0"/>
                </a:schemeClr>
              </a:solidFill>
            </a:ln>
          </p:spPr>
          <p:style>
            <a:lnRef idx="2">
              <a:scrgbClr r="0" g="0" b="0"/>
            </a:lnRef>
            <a:fillRef idx="0">
              <a:scrgbClr r="0" g="0" b="0"/>
            </a:fillRef>
            <a:effectRef idx="0">
              <a:scrgbClr r="0" g="0" b="0"/>
            </a:effectRef>
            <a:fontRef idx="minor"/>
          </p:style>
        </p:sp>
        <p:sp>
          <p:nvSpPr>
            <p:cNvPr id="409" name="CustomShape 7"/>
            <p:cNvSpPr/>
            <p:nvPr/>
          </p:nvSpPr>
          <p:spPr>
            <a:xfrm>
              <a:off x="5062320" y="1761840"/>
              <a:ext cx="6639120" cy="1855440"/>
            </a:xfrm>
            <a:prstGeom prst="rect">
              <a:avLst/>
            </a:prstGeom>
            <a:noFill/>
            <a:ln>
              <a:noFill/>
            </a:ln>
          </p:spPr>
          <p:style>
            <a:lnRef idx="0">
              <a:scrgbClr r="0" g="0" b="0"/>
            </a:lnRef>
            <a:fillRef idx="0">
              <a:scrgbClr r="0" g="0" b="0"/>
            </a:fillRef>
            <a:effectRef idx="0">
              <a:scrgbClr r="0" g="0" b="0"/>
            </a:effectRef>
            <a:fontRef idx="minor"/>
          </p:style>
          <p:txBody>
            <a:bodyPr lIns="83880" tIns="83880" rIns="83880" bIns="83880" anchor="ctr"/>
            <a:lstStyle/>
            <a:p>
              <a:pPr>
                <a:lnSpc>
                  <a:spcPct val="90000"/>
                </a:lnSpc>
                <a:spcAft>
                  <a:spcPts val="771"/>
                </a:spcAft>
              </a:pPr>
              <a:r>
                <a:rPr lang="pt-BR" sz="2200" b="0" strike="noStrike" spc="-1" dirty="0">
                  <a:solidFill>
                    <a:srgbClr val="000000"/>
                  </a:solidFill>
                  <a:latin typeface="RobotoBR"/>
                </a:rPr>
                <a:t>Geralmente, falta a eles a 1</a:t>
              </a:r>
              <a:r>
                <a:rPr lang="pt-BR" sz="2200" b="0" u="sng" strike="noStrike" spc="-1" baseline="30000" dirty="0">
                  <a:solidFill>
                    <a:srgbClr val="000000"/>
                  </a:solidFill>
                  <a:uFillTx/>
                  <a:latin typeface="RobotoBR"/>
                </a:rPr>
                <a:t>a</a:t>
              </a:r>
              <a:r>
                <a:rPr lang="pt-BR" sz="2200" b="0" strike="noStrike" spc="-1" dirty="0">
                  <a:solidFill>
                    <a:srgbClr val="000000"/>
                  </a:solidFill>
                  <a:latin typeface="RobotoBR"/>
                </a:rPr>
                <a:t> pessoa do singular do presente do indicativo, o que faz que não sejam conjugados em todas as pessoas do presente do subjuntivo e do imperativo, que são tempos que se originam dele.</a:t>
              </a:r>
              <a:endParaRPr lang="pt-BR" sz="2200" b="0" strike="noStrike" spc="-1" dirty="0">
                <a:latin typeface="Arial"/>
              </a:endParaRPr>
            </a:p>
          </p:txBody>
        </p:sp>
        <p:sp>
          <p:nvSpPr>
            <p:cNvPr id="410" name="Line 8"/>
            <p:cNvSpPr/>
            <p:nvPr/>
          </p:nvSpPr>
          <p:spPr>
            <a:xfrm>
              <a:off x="5062320" y="3617280"/>
              <a:ext cx="6652440" cy="360"/>
            </a:xfrm>
            <a:prstGeom prst="line">
              <a:avLst/>
            </a:prstGeom>
            <a:ln>
              <a:solidFill>
                <a:schemeClr val="accent2">
                  <a:shade val="50000"/>
                  <a:hueOff val="-591173"/>
                  <a:satOff val="7783"/>
                  <a:lumOff val="46617"/>
                  <a:alphaOff val="0"/>
                </a:schemeClr>
              </a:solidFill>
            </a:ln>
          </p:spPr>
          <p:style>
            <a:lnRef idx="2">
              <a:scrgbClr r="0" g="0" b="0"/>
            </a:lnRef>
            <a:fillRef idx="0">
              <a:scrgbClr r="0" g="0" b="0"/>
            </a:fillRef>
            <a:effectRef idx="0">
              <a:scrgbClr r="0" g="0" b="0"/>
            </a:effectRef>
            <a:fontRef idx="minor"/>
          </p:style>
        </p:sp>
        <p:sp>
          <p:nvSpPr>
            <p:cNvPr id="411" name="CustomShape 9"/>
            <p:cNvSpPr/>
            <p:nvPr/>
          </p:nvSpPr>
          <p:spPr>
            <a:xfrm>
              <a:off x="5062320" y="3617640"/>
              <a:ext cx="6652080" cy="1388880"/>
            </a:xfrm>
            <a:prstGeom prst="rect">
              <a:avLst/>
            </a:prstGeom>
            <a:noFill/>
            <a:ln>
              <a:noFill/>
            </a:ln>
          </p:spPr>
          <p:style>
            <a:lnRef idx="0">
              <a:scrgbClr r="0" g="0" b="0"/>
            </a:lnRef>
            <a:fillRef idx="0">
              <a:scrgbClr r="0" g="0" b="0"/>
            </a:fillRef>
            <a:effectRef idx="0">
              <a:scrgbClr r="0" g="0" b="0"/>
            </a:effectRef>
            <a:fontRef idx="minor"/>
          </p:style>
          <p:txBody>
            <a:bodyPr lIns="83880" tIns="83880" rIns="83880" bIns="83880" anchor="ctr"/>
            <a:lstStyle/>
            <a:p>
              <a:pPr>
                <a:lnSpc>
                  <a:spcPct val="90000"/>
                </a:lnSpc>
                <a:spcAft>
                  <a:spcPts val="771"/>
                </a:spcAft>
              </a:pPr>
              <a:r>
                <a:rPr lang="pt-BR" sz="2200" b="0" strike="noStrike" spc="-1" dirty="0">
                  <a:solidFill>
                    <a:srgbClr val="000000"/>
                  </a:solidFill>
                  <a:latin typeface="RobotoBR"/>
                </a:rPr>
                <a:t>O verbo </a:t>
              </a:r>
              <a:r>
                <a:rPr lang="pt-BR" sz="2200" b="1" strike="noStrike" spc="-1" dirty="0">
                  <a:solidFill>
                    <a:srgbClr val="000000"/>
                  </a:solidFill>
                  <a:latin typeface="RobotoBR"/>
                </a:rPr>
                <a:t>falir </a:t>
              </a:r>
              <a:r>
                <a:rPr lang="pt-BR" sz="2200" b="0" strike="noStrike" spc="-1" dirty="0">
                  <a:solidFill>
                    <a:srgbClr val="000000"/>
                  </a:solidFill>
                  <a:latin typeface="RobotoBR"/>
                </a:rPr>
                <a:t>é defectivo, pois não tem o presente do indicativo completo, assim como os tempos que derivam dele.</a:t>
              </a:r>
              <a:endParaRPr lang="pt-BR" sz="2200" b="0" strike="noStrike" spc="-1" dirty="0">
                <a:latin typeface="Arial"/>
              </a:endParaRPr>
            </a:p>
          </p:txBody>
        </p:sp>
        <p:sp>
          <p:nvSpPr>
            <p:cNvPr id="412" name="Line 10"/>
            <p:cNvSpPr/>
            <p:nvPr/>
          </p:nvSpPr>
          <p:spPr>
            <a:xfrm>
              <a:off x="5062320" y="5006520"/>
              <a:ext cx="6652440" cy="360"/>
            </a:xfrm>
            <a:prstGeom prst="line">
              <a:avLst/>
            </a:prstGeom>
            <a:ln>
              <a:solidFill>
                <a:schemeClr val="accent2">
                  <a:shade val="50000"/>
                  <a:hueOff val="-295587"/>
                  <a:satOff val="3892"/>
                  <a:lumOff val="23309"/>
                  <a:alphaOff val="0"/>
                </a:schemeClr>
              </a:solidFill>
            </a:ln>
          </p:spPr>
          <p:style>
            <a:lnRef idx="2">
              <a:scrgbClr r="0" g="0" b="0"/>
            </a:lnRef>
            <a:fillRef idx="0">
              <a:scrgbClr r="0" g="0" b="0"/>
            </a:fillRef>
            <a:effectRef idx="0">
              <a:scrgbClr r="0" g="0" b="0"/>
            </a:effectRef>
            <a:fontRef idx="minor"/>
          </p:style>
        </p:sp>
        <p:sp>
          <p:nvSpPr>
            <p:cNvPr id="413" name="CustomShape 11"/>
            <p:cNvSpPr/>
            <p:nvPr/>
          </p:nvSpPr>
          <p:spPr>
            <a:xfrm>
              <a:off x="5062320" y="5006520"/>
              <a:ext cx="6639120" cy="1670400"/>
            </a:xfrm>
            <a:prstGeom prst="rect">
              <a:avLst/>
            </a:prstGeom>
            <a:noFill/>
            <a:ln>
              <a:noFill/>
            </a:ln>
          </p:spPr>
          <p:style>
            <a:lnRef idx="0">
              <a:scrgbClr r="0" g="0" b="0"/>
            </a:lnRef>
            <a:fillRef idx="0">
              <a:scrgbClr r="0" g="0" b="0"/>
            </a:fillRef>
            <a:effectRef idx="0">
              <a:scrgbClr r="0" g="0" b="0"/>
            </a:effectRef>
            <a:fontRef idx="minor"/>
          </p:style>
          <p:txBody>
            <a:bodyPr lIns="83880" tIns="83880" rIns="83880" bIns="83880" anchor="ctr"/>
            <a:lstStyle/>
            <a:p>
              <a:pPr>
                <a:lnSpc>
                  <a:spcPct val="90000"/>
                </a:lnSpc>
                <a:spcAft>
                  <a:spcPts val="771"/>
                </a:spcAft>
              </a:pPr>
              <a:r>
                <a:rPr lang="pt-BR" sz="2200" b="0" strike="noStrike" spc="-1" dirty="0">
                  <a:solidFill>
                    <a:srgbClr val="000000"/>
                  </a:solidFill>
                  <a:latin typeface="RobotoBR"/>
                </a:rPr>
                <a:t>Também são defectivos, entre outros, os seguintes verbos: doer, reaver, abolir, banir, carpir, colorir, explodir, ruir, demolir, puir, delinquir, aturdir, bramir, extorquir, retorquir.</a:t>
              </a:r>
              <a:endParaRPr lang="pt-BR" sz="2200" b="0" strike="noStrike" spc="-1" dirty="0">
                <a:latin typeface="Arial"/>
              </a:endParaRPr>
            </a:p>
          </p:txBody>
        </p:sp>
      </p:grpSp>
      <p:grpSp>
        <p:nvGrpSpPr>
          <p:cNvPr id="414" name="Group 12"/>
          <p:cNvGrpSpPr/>
          <p:nvPr/>
        </p:nvGrpSpPr>
        <p:grpSpPr>
          <a:xfrm>
            <a:off x="0" y="0"/>
            <a:ext cx="36000" cy="36000"/>
            <a:chOff x="0" y="0"/>
            <a:chExt cx="36000" cy="36000"/>
          </a:xfrm>
        </p:grpSpPr>
      </p:grpSp>
      <p:sp>
        <p:nvSpPr>
          <p:cNvPr id="415" name="CustomShape 13"/>
          <p:cNvSpPr/>
          <p:nvPr/>
        </p:nvSpPr>
        <p:spPr>
          <a:xfrm>
            <a:off x="0" y="0"/>
            <a:ext cx="4215390" cy="68576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p:style>
      </p:sp>
      <p:sp>
        <p:nvSpPr>
          <p:cNvPr id="416" name="TextShape 14"/>
          <p:cNvSpPr txBox="1"/>
          <p:nvPr/>
        </p:nvSpPr>
        <p:spPr>
          <a:xfrm>
            <a:off x="943200" y="712440"/>
            <a:ext cx="3370680" cy="5501880"/>
          </a:xfrm>
          <a:prstGeom prst="rect">
            <a:avLst/>
          </a:prstGeom>
          <a:noFill/>
          <a:ln>
            <a:noFill/>
          </a:ln>
        </p:spPr>
        <p:txBody>
          <a:bodyPr anchor="ctr">
            <a:normAutofit/>
          </a:bodyPr>
          <a:lstStyle/>
          <a:p>
            <a:pPr>
              <a:lnSpc>
                <a:spcPct val="90000"/>
              </a:lnSpc>
            </a:pPr>
            <a:r>
              <a:rPr lang="pt-BR" sz="4400" b="1" strike="noStrike" spc="-1" dirty="0">
                <a:solidFill>
                  <a:srgbClr val="FFFFFF"/>
                </a:solidFill>
                <a:latin typeface="Calibri"/>
                <a:cs typeface="Calibri"/>
              </a:rPr>
              <a:t>Verbos defectivos</a:t>
            </a:r>
            <a:endParaRPr lang="pt-BR" sz="4400" b="0" strike="noStrike" spc="-1" dirty="0">
              <a:solidFill>
                <a:srgbClr val="000000"/>
              </a:solidFill>
              <a:latin typeface="Calibri"/>
              <a:cs typeface="Calibri"/>
            </a:endParaRPr>
          </a:p>
        </p:txBody>
      </p:sp>
      <p:sp>
        <p:nvSpPr>
          <p:cNvPr id="417" name="Line 15"/>
          <p:cNvSpPr/>
          <p:nvPr/>
        </p:nvSpPr>
        <p:spPr>
          <a:xfrm>
            <a:off x="761760" y="2870280"/>
            <a:ext cx="360" cy="1185840"/>
          </a:xfrm>
          <a:prstGeom prst="line">
            <a:avLst/>
          </a:prstGeom>
          <a:ln>
            <a:solidFill>
              <a:schemeClr val="bg1"/>
            </a:solidFill>
          </a:ln>
        </p:spPr>
        <p:style>
          <a:lnRef idx="3">
            <a:schemeClr val="accent2"/>
          </a:lnRef>
          <a:fillRef idx="0">
            <a:schemeClr val="accent2"/>
          </a:fillRef>
          <a:effectRef idx="2">
            <a:schemeClr val="accent2"/>
          </a:effectRef>
          <a:fontRef idx="minor"/>
        </p:style>
      </p:sp>
      <p:pic>
        <p:nvPicPr>
          <p:cNvPr id="1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CustomShape 1"/>
          <p:cNvSpPr/>
          <p:nvPr/>
        </p:nvSpPr>
        <p:spPr>
          <a:xfrm>
            <a:off x="321480" y="320040"/>
            <a:ext cx="11548440" cy="6217560"/>
          </a:xfrm>
          <a:prstGeom prst="rect">
            <a:avLst/>
          </a:prstGeom>
          <a:solidFill>
            <a:schemeClr val="tx1">
              <a:alpha val="8000"/>
            </a:schemeClr>
          </a:solidFill>
          <a:ln w="127080">
            <a:noFill/>
          </a:ln>
        </p:spPr>
        <p:style>
          <a:lnRef idx="2">
            <a:schemeClr val="accent1">
              <a:shade val="50000"/>
            </a:schemeClr>
          </a:lnRef>
          <a:fillRef idx="1">
            <a:schemeClr val="accent1"/>
          </a:fillRef>
          <a:effectRef idx="0">
            <a:schemeClr val="accent1"/>
          </a:effectRef>
          <a:fontRef idx="minor"/>
        </p:style>
      </p:sp>
      <p:sp>
        <p:nvSpPr>
          <p:cNvPr id="419" name="TextShape 2"/>
          <p:cNvSpPr txBox="1"/>
          <p:nvPr/>
        </p:nvSpPr>
        <p:spPr>
          <a:xfrm>
            <a:off x="838080" y="963720"/>
            <a:ext cx="3494160" cy="4929840"/>
          </a:xfrm>
          <a:prstGeom prst="rect">
            <a:avLst/>
          </a:prstGeom>
          <a:solidFill>
            <a:srgbClr val="ED7D31"/>
          </a:solidFill>
          <a:ln>
            <a:noFill/>
          </a:ln>
        </p:spPr>
        <p:txBody>
          <a:bodyPr anchor="ctr">
            <a:normAutofit/>
          </a:bodyPr>
          <a:lstStyle/>
          <a:p>
            <a:pPr algn="r">
              <a:lnSpc>
                <a:spcPct val="90000"/>
              </a:lnSpc>
            </a:pPr>
            <a:r>
              <a:rPr lang="pt-BR" sz="4400" b="1" strike="noStrike" spc="-1" dirty="0">
                <a:solidFill>
                  <a:srgbClr val="FFFFFF"/>
                </a:solidFill>
                <a:latin typeface="Calibri"/>
                <a:cs typeface="Calibri"/>
              </a:rPr>
              <a:t>Verbos irregulares </a:t>
            </a:r>
            <a:endParaRPr lang="pt-BR" sz="4400" b="0" strike="noStrike" spc="-1" dirty="0">
              <a:solidFill>
                <a:srgbClr val="FFFFFF"/>
              </a:solidFill>
              <a:latin typeface="Calibri"/>
              <a:cs typeface="Calibri"/>
            </a:endParaRPr>
          </a:p>
        </p:txBody>
      </p:sp>
      <p:sp>
        <p:nvSpPr>
          <p:cNvPr id="420" name="Line 3"/>
          <p:cNvSpPr/>
          <p:nvPr/>
        </p:nvSpPr>
        <p:spPr>
          <a:xfrm>
            <a:off x="4654080" y="2057400"/>
            <a:ext cx="360" cy="2743200"/>
          </a:xfrm>
          <a:prstGeom prst="line">
            <a:avLst/>
          </a:prstGeom>
          <a:ln w="19080">
            <a:solidFill>
              <a:schemeClr val="tx1">
                <a:lumMod val="85000"/>
                <a:lumOff val="15000"/>
              </a:schemeClr>
            </a:solidFill>
          </a:ln>
        </p:spPr>
        <p:style>
          <a:lnRef idx="1">
            <a:schemeClr val="accent1"/>
          </a:lnRef>
          <a:fillRef idx="0">
            <a:schemeClr val="accent1"/>
          </a:fillRef>
          <a:effectRef idx="0">
            <a:schemeClr val="accent1"/>
          </a:effectRef>
          <a:fontRef idx="minor"/>
        </p:style>
      </p:sp>
      <p:sp>
        <p:nvSpPr>
          <p:cNvPr id="421" name="TextShape 4"/>
          <p:cNvSpPr txBox="1"/>
          <p:nvPr/>
        </p:nvSpPr>
        <p:spPr>
          <a:xfrm>
            <a:off x="4975920" y="590760"/>
            <a:ext cx="6377400" cy="5753160"/>
          </a:xfrm>
          <a:prstGeom prst="rect">
            <a:avLst/>
          </a:prstGeom>
          <a:noFill/>
          <a:ln>
            <a:noFill/>
          </a:ln>
        </p:spPr>
        <p:txBody>
          <a:bodyPr anchor="ctr">
            <a:normAutofit/>
          </a:bodyPr>
          <a:lstStyle/>
          <a:p>
            <a:pPr marL="228600" indent="-228240">
              <a:lnSpc>
                <a:spcPct val="90000"/>
              </a:lnSpc>
              <a:spcBef>
                <a:spcPts val="1001"/>
              </a:spcBef>
              <a:buClr>
                <a:srgbClr val="000000"/>
              </a:buClr>
              <a:buFont typeface="Arial"/>
              <a:buChar char="•"/>
            </a:pPr>
            <a:r>
              <a:rPr lang="pt-BR" sz="2400" b="1" strike="noStrike" spc="-1" dirty="0">
                <a:solidFill>
                  <a:srgbClr val="000000"/>
                </a:solidFill>
                <a:latin typeface="RobotoBR"/>
              </a:rPr>
              <a:t>Caber </a:t>
            </a:r>
            <a:r>
              <a:rPr lang="pt-BR" sz="2400" b="0" strike="noStrike" spc="-1" dirty="0">
                <a:solidFill>
                  <a:srgbClr val="000000"/>
                </a:solidFill>
                <a:latin typeface="RobotoBR"/>
              </a:rPr>
              <a:t>é um </a:t>
            </a:r>
            <a:r>
              <a:rPr lang="pt-BR" sz="2400" b="1" strike="noStrike" spc="-1" dirty="0">
                <a:solidFill>
                  <a:srgbClr val="000000"/>
                </a:solidFill>
                <a:latin typeface="RobotoBR"/>
              </a:rPr>
              <a:t>verbo irregular</a:t>
            </a:r>
            <a:r>
              <a:rPr lang="pt-BR" sz="2400" b="0" strike="noStrike" spc="-1" dirty="0">
                <a:solidFill>
                  <a:srgbClr val="000000"/>
                </a:solidFill>
                <a:latin typeface="RobotoBR"/>
              </a:rPr>
              <a:t>.</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Os verbos irregulares são aqueles que não se ajustam aos modelos de conjugação verbal.</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Quando conjugados, podem sofrer modificações no radical ou nas terminações.</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É o caso, portanto, do verbo </a:t>
            </a:r>
            <a:r>
              <a:rPr lang="pt-BR" sz="2400" b="1" strike="noStrike" spc="-1" dirty="0">
                <a:solidFill>
                  <a:srgbClr val="000000"/>
                </a:solidFill>
                <a:latin typeface="RobotoBR"/>
              </a:rPr>
              <a:t>caber</a:t>
            </a:r>
            <a:r>
              <a:rPr lang="pt-BR" sz="2400" b="0" strike="noStrike" spc="-1" dirty="0">
                <a:solidFill>
                  <a:srgbClr val="000000"/>
                </a:solidFill>
                <a:latin typeface="RobotoBR"/>
              </a:rPr>
              <a:t>, que tem o radical </a:t>
            </a:r>
            <a:r>
              <a:rPr lang="pt-BR" sz="2400" b="1" strike="noStrike" spc="-1" dirty="0" err="1">
                <a:solidFill>
                  <a:srgbClr val="000000"/>
                </a:solidFill>
                <a:latin typeface="RobotoBR"/>
              </a:rPr>
              <a:t>cab</a:t>
            </a:r>
            <a:r>
              <a:rPr lang="pt-BR" sz="2400" b="1" strike="noStrike" spc="-1" dirty="0">
                <a:solidFill>
                  <a:srgbClr val="000000"/>
                </a:solidFill>
                <a:latin typeface="RobotoBR"/>
              </a:rPr>
              <a:t>- </a:t>
            </a:r>
            <a:r>
              <a:rPr lang="pt-BR" sz="2400" b="0" strike="noStrike" spc="-1" dirty="0">
                <a:solidFill>
                  <a:srgbClr val="000000"/>
                </a:solidFill>
                <a:latin typeface="RobotoBR"/>
              </a:rPr>
              <a:t>modificado na 1</a:t>
            </a:r>
            <a:r>
              <a:rPr lang="pt-BR" sz="2400" b="0" u="sng" strike="noStrike" spc="-1" baseline="30000" dirty="0">
                <a:solidFill>
                  <a:srgbClr val="000000"/>
                </a:solidFill>
                <a:uFillTx/>
                <a:latin typeface="RobotoBR"/>
              </a:rPr>
              <a:t>a</a:t>
            </a:r>
            <a:r>
              <a:rPr lang="pt-BR" sz="2400" b="0" strike="noStrike" spc="-1" dirty="0">
                <a:solidFill>
                  <a:srgbClr val="000000"/>
                </a:solidFill>
                <a:latin typeface="RobotoBR"/>
              </a:rPr>
              <a:t> pessoa do singular do presente do indicativo (e também em outros tempos e pessoas).</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Por esse motivo, os verbos irregulares podem provocar dúvidas no momento de empregá-los na fala ou na escrita.</a:t>
            </a:r>
            <a:endParaRPr lang="pt-BR" sz="2400" b="0" strike="noStrike" spc="-1" dirty="0">
              <a:solidFill>
                <a:srgbClr val="000000"/>
              </a:solidFill>
              <a:latin typeface="Calibri"/>
            </a:endParaRPr>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TextShape 2"/>
          <p:cNvSpPr txBox="1"/>
          <p:nvPr/>
        </p:nvSpPr>
        <p:spPr>
          <a:xfrm>
            <a:off x="686544" y="994319"/>
            <a:ext cx="3758134" cy="4795200"/>
          </a:xfrm>
          <a:prstGeom prst="rect">
            <a:avLst/>
          </a:prstGeom>
          <a:solidFill>
            <a:srgbClr val="ED7D31"/>
          </a:solidFill>
          <a:ln>
            <a:noFill/>
          </a:ln>
        </p:spPr>
        <p:txBody>
          <a:bodyPr anchor="ctr">
            <a:normAutofit/>
          </a:bodyPr>
          <a:lstStyle/>
          <a:p>
            <a:pPr>
              <a:lnSpc>
                <a:spcPct val="90000"/>
              </a:lnSpc>
            </a:pPr>
            <a:r>
              <a:rPr lang="pt-BR" sz="4400" b="1" strike="noStrike" spc="-1" dirty="0">
                <a:solidFill>
                  <a:srgbClr val="FFFFFF"/>
                </a:solidFill>
                <a:latin typeface="Calibri"/>
                <a:cs typeface="Calibri"/>
              </a:rPr>
              <a:t>Referenciação, anáfora e catáfora</a:t>
            </a:r>
            <a:endParaRPr lang="pt-BR" sz="4400" b="0" strike="noStrike" spc="-1" dirty="0">
              <a:solidFill>
                <a:srgbClr val="FFFFFF"/>
              </a:solidFill>
              <a:latin typeface="Calibri"/>
              <a:cs typeface="Calibri"/>
            </a:endParaRPr>
          </a:p>
        </p:txBody>
      </p:sp>
      <p:grpSp>
        <p:nvGrpSpPr>
          <p:cNvPr id="424" name="Group 3"/>
          <p:cNvGrpSpPr/>
          <p:nvPr/>
        </p:nvGrpSpPr>
        <p:grpSpPr>
          <a:xfrm>
            <a:off x="4585779" y="1024840"/>
            <a:ext cx="7121781" cy="5608236"/>
            <a:chOff x="5009400" y="870480"/>
            <a:chExt cx="6698160" cy="5021488"/>
          </a:xfrm>
        </p:grpSpPr>
        <p:sp>
          <p:nvSpPr>
            <p:cNvPr id="425" name="CustomShape 4"/>
            <p:cNvSpPr/>
            <p:nvPr/>
          </p:nvSpPr>
          <p:spPr>
            <a:xfrm>
              <a:off x="5009400" y="870480"/>
              <a:ext cx="6698160" cy="1698480"/>
            </a:xfrm>
            <a:prstGeom prst="roundRect">
              <a:avLst>
                <a:gd name="adj" fmla="val 16667"/>
              </a:avLst>
            </a:prstGeom>
            <a:solidFill>
              <a:srgbClr val="FFF2CC"/>
            </a:solidFill>
            <a:ln>
              <a:solidFill>
                <a:schemeClr val="lt1">
                  <a:hueOff val="0"/>
                  <a:satOff val="0"/>
                  <a:lumOff val="0"/>
                  <a:alphaOff val="0"/>
                </a:schemeClr>
              </a:solidFill>
            </a:ln>
          </p:spPr>
          <p:style>
            <a:lnRef idx="2">
              <a:scrgbClr r="0" g="0" b="0"/>
            </a:lnRef>
            <a:fillRef idx="0">
              <a:scrgbClr r="0" g="0" b="0"/>
            </a:fillRef>
            <a:effectRef idx="0">
              <a:scrgbClr r="0" g="0" b="0"/>
            </a:effectRef>
            <a:fontRef idx="minor"/>
          </p:style>
          <p:txBody>
            <a:bodyPr lIns="166680" tIns="166680" rIns="83880" bIns="167040" anchor="ctr"/>
            <a:lstStyle/>
            <a:p>
              <a:pPr>
                <a:lnSpc>
                  <a:spcPct val="90000"/>
                </a:lnSpc>
                <a:spcAft>
                  <a:spcPts val="771"/>
                </a:spcAft>
              </a:pPr>
              <a:r>
                <a:rPr lang="pt-BR" sz="2200" b="0" strike="noStrike" spc="-1" dirty="0">
                  <a:solidFill>
                    <a:srgbClr val="000000"/>
                  </a:solidFill>
                  <a:latin typeface="RobotoBR"/>
                </a:rPr>
                <a:t>O recurso de retomar um termo por meio de outras palavras é chamado </a:t>
              </a:r>
              <a:r>
                <a:rPr lang="pt-BR" sz="2200" b="1" strike="noStrike" spc="-1" dirty="0" err="1">
                  <a:solidFill>
                    <a:srgbClr val="000000"/>
                  </a:solidFill>
                  <a:latin typeface="RobotoBR"/>
                </a:rPr>
                <a:t>referenciação</a:t>
              </a:r>
              <a:r>
                <a:rPr lang="pt-BR" sz="2200" b="1" strike="noStrike" spc="-1" dirty="0">
                  <a:solidFill>
                    <a:srgbClr val="000000"/>
                  </a:solidFill>
                  <a:latin typeface="RobotoBR"/>
                </a:rPr>
                <a:t> </a:t>
              </a:r>
              <a:r>
                <a:rPr lang="pt-BR" sz="2200" b="0" strike="noStrike" spc="-1" dirty="0">
                  <a:solidFill>
                    <a:srgbClr val="000000"/>
                  </a:solidFill>
                  <a:latin typeface="RobotoBR"/>
                </a:rPr>
                <a:t>e pode se realizar no texto pelo uso de pronomes, numerais ou sinônimos, isto é, de expressões nominais.</a:t>
              </a:r>
              <a:endParaRPr lang="pt-BR" sz="2200" b="0" strike="noStrike" spc="-1" dirty="0">
                <a:solidFill>
                  <a:srgbClr val="000000"/>
                </a:solidFill>
                <a:latin typeface="Arial"/>
              </a:endParaRPr>
            </a:p>
          </p:txBody>
        </p:sp>
        <p:sp>
          <p:nvSpPr>
            <p:cNvPr id="426" name="CustomShape 5"/>
            <p:cNvSpPr/>
            <p:nvPr/>
          </p:nvSpPr>
          <p:spPr>
            <a:xfrm>
              <a:off x="5009400" y="2632680"/>
              <a:ext cx="6698160" cy="1698480"/>
            </a:xfrm>
            <a:prstGeom prst="roundRect">
              <a:avLst>
                <a:gd name="adj" fmla="val 16667"/>
              </a:avLst>
            </a:prstGeom>
            <a:solidFill>
              <a:schemeClr val="bg2"/>
            </a:solidFill>
            <a:ln>
              <a:solidFill>
                <a:schemeClr val="lt1">
                  <a:hueOff val="0"/>
                  <a:satOff val="0"/>
                  <a:lumOff val="0"/>
                  <a:alphaOff val="0"/>
                </a:schemeClr>
              </a:solidFill>
            </a:ln>
          </p:spPr>
          <p:style>
            <a:lnRef idx="2">
              <a:scrgbClr r="0" g="0" b="0"/>
            </a:lnRef>
            <a:fillRef idx="0">
              <a:scrgbClr r="0" g="0" b="0"/>
            </a:fillRef>
            <a:effectRef idx="0">
              <a:scrgbClr r="0" g="0" b="0"/>
            </a:effectRef>
            <a:fontRef idx="minor"/>
          </p:style>
          <p:txBody>
            <a:bodyPr lIns="166680" tIns="166680" rIns="83880" bIns="167040" anchor="ctr"/>
            <a:lstStyle/>
            <a:p>
              <a:pPr>
                <a:lnSpc>
                  <a:spcPct val="90000"/>
                </a:lnSpc>
                <a:spcAft>
                  <a:spcPts val="771"/>
                </a:spcAft>
              </a:pPr>
              <a:r>
                <a:rPr lang="pt-BR" sz="2200" b="0" strike="noStrike" spc="-1" dirty="0">
                  <a:solidFill>
                    <a:srgbClr val="000000"/>
                  </a:solidFill>
                  <a:latin typeface="RobotoBR"/>
                </a:rPr>
                <a:t>Chama-se </a:t>
              </a:r>
              <a:r>
                <a:rPr lang="pt-BR" sz="2200" b="1" strike="noStrike" spc="-1" dirty="0">
                  <a:solidFill>
                    <a:srgbClr val="000000"/>
                  </a:solidFill>
                  <a:latin typeface="RobotoBR"/>
                </a:rPr>
                <a:t>anáfora </a:t>
              </a:r>
              <a:r>
                <a:rPr lang="pt-BR" sz="2200" b="0" strike="noStrike" spc="-1" dirty="0">
                  <a:solidFill>
                    <a:srgbClr val="000000"/>
                  </a:solidFill>
                  <a:latin typeface="RobotoBR"/>
                </a:rPr>
                <a:t>o processo de retomada de uma palavra ou expressão que já apareceu antes no texto, por outro termo de sentido equivalente.</a:t>
              </a:r>
              <a:endParaRPr lang="pt-BR" sz="2200" b="0" strike="noStrike" spc="-1" dirty="0">
                <a:solidFill>
                  <a:srgbClr val="000000"/>
                </a:solidFill>
                <a:latin typeface="Arial"/>
              </a:endParaRPr>
            </a:p>
          </p:txBody>
        </p:sp>
        <p:sp>
          <p:nvSpPr>
            <p:cNvPr id="427" name="CustomShape 6"/>
            <p:cNvSpPr/>
            <p:nvPr/>
          </p:nvSpPr>
          <p:spPr>
            <a:xfrm>
              <a:off x="5009400" y="4394881"/>
              <a:ext cx="6698160" cy="1497087"/>
            </a:xfrm>
            <a:prstGeom prst="roundRect">
              <a:avLst>
                <a:gd name="adj" fmla="val 16667"/>
              </a:avLst>
            </a:prstGeom>
            <a:solidFill>
              <a:schemeClr val="accent2">
                <a:lumMod val="20000"/>
                <a:lumOff val="80000"/>
              </a:schemeClr>
            </a:solidFill>
            <a:ln>
              <a:solidFill>
                <a:srgbClr val="FBE5D6"/>
              </a:solidFill>
            </a:ln>
          </p:spPr>
          <p:style>
            <a:lnRef idx="2">
              <a:scrgbClr r="0" g="0" b="0"/>
            </a:lnRef>
            <a:fillRef idx="0">
              <a:scrgbClr r="0" g="0" b="0"/>
            </a:fillRef>
            <a:effectRef idx="0">
              <a:scrgbClr r="0" g="0" b="0"/>
            </a:effectRef>
            <a:fontRef idx="minor"/>
          </p:style>
          <p:txBody>
            <a:bodyPr lIns="166680" tIns="166680" rIns="83880" bIns="167040" anchor="ctr"/>
            <a:lstStyle/>
            <a:p>
              <a:pPr>
                <a:lnSpc>
                  <a:spcPct val="90000"/>
                </a:lnSpc>
                <a:spcAft>
                  <a:spcPts val="771"/>
                </a:spcAft>
              </a:pPr>
              <a:r>
                <a:rPr lang="pt-BR" sz="2200" b="0" strike="noStrike" spc="-1" dirty="0">
                  <a:solidFill>
                    <a:srgbClr val="000000"/>
                  </a:solidFill>
                  <a:latin typeface="RobotoBR"/>
                </a:rPr>
                <a:t>O processo de remeter o referente para depois da informação dada sobre ele é chamado de </a:t>
              </a:r>
              <a:r>
                <a:rPr lang="pt-BR" sz="2200" b="1" strike="noStrike" spc="-1" dirty="0">
                  <a:solidFill>
                    <a:srgbClr val="000000"/>
                  </a:solidFill>
                  <a:latin typeface="RobotoBR"/>
                </a:rPr>
                <a:t>catáfora</a:t>
              </a:r>
              <a:r>
                <a:rPr lang="pt-BR" sz="2200" b="0" strike="noStrike" spc="-1" dirty="0">
                  <a:solidFill>
                    <a:srgbClr val="000000"/>
                  </a:solidFill>
                  <a:latin typeface="RobotoBR"/>
                </a:rPr>
                <a:t>.</a:t>
              </a:r>
              <a:endParaRPr lang="pt-BR" sz="2200" b="0" strike="noStrike" spc="-1" dirty="0">
                <a:solidFill>
                  <a:srgbClr val="000000"/>
                </a:solidFill>
                <a:latin typeface="Arial"/>
              </a:endParaRPr>
            </a:p>
          </p:txBody>
        </p:sp>
      </p:grpSp>
      <p:grpSp>
        <p:nvGrpSpPr>
          <p:cNvPr id="428" name="Group 7"/>
          <p:cNvGrpSpPr/>
          <p:nvPr/>
        </p:nvGrpSpPr>
        <p:grpSpPr>
          <a:xfrm>
            <a:off x="0" y="0"/>
            <a:ext cx="36000" cy="36000"/>
            <a:chOff x="0" y="0"/>
            <a:chExt cx="36000" cy="36000"/>
          </a:xfrm>
        </p:grpSpPr>
      </p:gr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TextShape 1"/>
          <p:cNvSpPr txBox="1"/>
          <p:nvPr/>
        </p:nvSpPr>
        <p:spPr>
          <a:xfrm>
            <a:off x="838080" y="365040"/>
            <a:ext cx="10515240" cy="1325160"/>
          </a:xfrm>
          <a:prstGeom prst="rect">
            <a:avLst/>
          </a:prstGeom>
          <a:solidFill>
            <a:srgbClr val="ED7D31"/>
          </a:solidFill>
          <a:ln>
            <a:noFill/>
          </a:ln>
        </p:spPr>
        <p:txBody>
          <a:bodyPr anchor="ctr">
            <a:normAutofit/>
          </a:bodyPr>
          <a:lstStyle/>
          <a:p>
            <a:pPr algn="ctr">
              <a:lnSpc>
                <a:spcPct val="90000"/>
              </a:lnSpc>
            </a:pPr>
            <a:r>
              <a:rPr lang="pt-BR" sz="4400" b="1" strike="noStrike" spc="-1" dirty="0">
                <a:solidFill>
                  <a:srgbClr val="FFFFFF"/>
                </a:solidFill>
                <a:latin typeface="Calibri"/>
                <a:cs typeface="Calibri"/>
              </a:rPr>
              <a:t>Variedades linguísticas no texto literári</a:t>
            </a:r>
            <a:r>
              <a:rPr lang="pt-BR" sz="4400" b="1" strike="noStrike" spc="-1" dirty="0">
                <a:solidFill>
                  <a:srgbClr val="FFFFFF"/>
                </a:solidFill>
                <a:latin typeface="RobotoBR"/>
              </a:rPr>
              <a:t>o</a:t>
            </a:r>
            <a:endParaRPr lang="pt-BR" sz="4400" b="0" strike="noStrike" spc="-1" dirty="0">
              <a:solidFill>
                <a:srgbClr val="FFFFFF"/>
              </a:solidFill>
              <a:latin typeface="Calibri"/>
            </a:endParaRPr>
          </a:p>
        </p:txBody>
      </p:sp>
      <p:grpSp>
        <p:nvGrpSpPr>
          <p:cNvPr id="430" name="Group 2"/>
          <p:cNvGrpSpPr/>
          <p:nvPr/>
        </p:nvGrpSpPr>
        <p:grpSpPr>
          <a:xfrm>
            <a:off x="702360" y="1788840"/>
            <a:ext cx="10972800" cy="4703760"/>
            <a:chOff x="702360" y="1788840"/>
            <a:chExt cx="10972800" cy="4703760"/>
          </a:xfrm>
        </p:grpSpPr>
        <p:sp>
          <p:nvSpPr>
            <p:cNvPr id="431" name="Line 3"/>
            <p:cNvSpPr/>
            <p:nvPr/>
          </p:nvSpPr>
          <p:spPr>
            <a:xfrm>
              <a:off x="702360" y="1788840"/>
              <a:ext cx="10972800" cy="360"/>
            </a:xfrm>
            <a:prstGeom prst="line">
              <a:avLst/>
            </a:prstGeom>
            <a:ln>
              <a:solidFill>
                <a:schemeClr val="accent4">
                  <a:shade val="80000"/>
                  <a:hueOff val="0"/>
                  <a:satOff val="0"/>
                  <a:lumOff val="0"/>
                  <a:alphaOff val="0"/>
                </a:schemeClr>
              </a:solidFill>
            </a:ln>
          </p:spPr>
          <p:style>
            <a:lnRef idx="2">
              <a:scrgbClr r="0" g="0" b="0"/>
            </a:lnRef>
            <a:fillRef idx="0">
              <a:scrgbClr r="0" g="0" b="0"/>
            </a:fillRef>
            <a:effectRef idx="0">
              <a:scrgbClr r="0" g="0" b="0"/>
            </a:effectRef>
            <a:fontRef idx="minor"/>
          </p:style>
        </p:sp>
        <p:sp>
          <p:nvSpPr>
            <p:cNvPr id="432" name="CustomShape 4"/>
            <p:cNvSpPr/>
            <p:nvPr/>
          </p:nvSpPr>
          <p:spPr>
            <a:xfrm>
              <a:off x="702360" y="1789200"/>
              <a:ext cx="10972440" cy="2351520"/>
            </a:xfrm>
            <a:prstGeom prst="rect">
              <a:avLst/>
            </a:prstGeom>
            <a:noFill/>
            <a:ln>
              <a:noFill/>
            </a:ln>
          </p:spPr>
          <p:style>
            <a:lnRef idx="0">
              <a:scrgbClr r="0" g="0" b="0"/>
            </a:lnRef>
            <a:fillRef idx="0">
              <a:scrgbClr r="0" g="0" b="0"/>
            </a:fillRef>
            <a:effectRef idx="0">
              <a:scrgbClr r="0" g="0" b="0"/>
            </a:effectRef>
            <a:fontRef idx="minor"/>
          </p:style>
          <p:txBody>
            <a:bodyPr tIns="91440" bIns="91440"/>
            <a:lstStyle/>
            <a:p>
              <a:pPr>
                <a:lnSpc>
                  <a:spcPct val="90000"/>
                </a:lnSpc>
                <a:spcAft>
                  <a:spcPts val="839"/>
                </a:spcAft>
              </a:pPr>
              <a:endParaRPr lang="pt-BR" sz="2400" b="0" strike="noStrike" spc="-1" dirty="0">
                <a:solidFill>
                  <a:srgbClr val="000000"/>
                </a:solidFill>
                <a:latin typeface="RobotoBR"/>
              </a:endParaRPr>
            </a:p>
            <a:p>
              <a:pPr>
                <a:lnSpc>
                  <a:spcPct val="90000"/>
                </a:lnSpc>
                <a:spcAft>
                  <a:spcPts val="839"/>
                </a:spcAft>
              </a:pPr>
              <a:r>
                <a:rPr lang="pt-BR" sz="2400" b="0" strike="noStrike" spc="-1" dirty="0">
                  <a:solidFill>
                    <a:srgbClr val="000000"/>
                  </a:solidFill>
                  <a:latin typeface="RobotoBR"/>
                </a:rPr>
                <a:t>É comum que se busque representar nos textos literários variedades linguísticas com traços regionais, em falares antigos ou atuais, nos que trazem marcas da faixa etária, em perfis que se utilizam de jargões etc.</a:t>
              </a:r>
              <a:endParaRPr lang="pt-BR" sz="2400" b="0" strike="noStrike" spc="-1" dirty="0">
                <a:latin typeface="Arial"/>
              </a:endParaRPr>
            </a:p>
          </p:txBody>
        </p:sp>
        <p:sp>
          <p:nvSpPr>
            <p:cNvPr id="433" name="Line 5"/>
            <p:cNvSpPr/>
            <p:nvPr/>
          </p:nvSpPr>
          <p:spPr>
            <a:xfrm>
              <a:off x="702360" y="4140720"/>
              <a:ext cx="10972800" cy="360"/>
            </a:xfrm>
            <a:prstGeom prst="line">
              <a:avLst/>
            </a:prstGeom>
            <a:ln>
              <a:solidFill>
                <a:schemeClr val="accent4">
                  <a:shade val="80000"/>
                  <a:hueOff val="0"/>
                  <a:satOff val="0"/>
                  <a:lumOff val="0"/>
                  <a:alphaOff val="0"/>
                </a:schemeClr>
              </a:solidFill>
            </a:ln>
          </p:spPr>
          <p:style>
            <a:lnRef idx="2">
              <a:scrgbClr r="0" g="0" b="0"/>
            </a:lnRef>
            <a:fillRef idx="0">
              <a:scrgbClr r="0" g="0" b="0"/>
            </a:fillRef>
            <a:effectRef idx="0">
              <a:scrgbClr r="0" g="0" b="0"/>
            </a:effectRef>
            <a:fontRef idx="minor"/>
          </p:style>
        </p:sp>
        <p:sp>
          <p:nvSpPr>
            <p:cNvPr id="434" name="CustomShape 6"/>
            <p:cNvSpPr/>
            <p:nvPr/>
          </p:nvSpPr>
          <p:spPr>
            <a:xfrm>
              <a:off x="702360" y="4141080"/>
              <a:ext cx="10972440" cy="2351520"/>
            </a:xfrm>
            <a:prstGeom prst="rect">
              <a:avLst/>
            </a:prstGeom>
            <a:noFill/>
            <a:ln>
              <a:noFill/>
            </a:ln>
          </p:spPr>
          <p:style>
            <a:lnRef idx="0">
              <a:scrgbClr r="0" g="0" b="0"/>
            </a:lnRef>
            <a:fillRef idx="0">
              <a:scrgbClr r="0" g="0" b="0"/>
            </a:fillRef>
            <a:effectRef idx="0">
              <a:scrgbClr r="0" g="0" b="0"/>
            </a:effectRef>
            <a:fontRef idx="minor"/>
          </p:style>
          <p:txBody>
            <a:bodyPr tIns="91440" bIns="91440"/>
            <a:lstStyle/>
            <a:p>
              <a:pPr>
                <a:lnSpc>
                  <a:spcPct val="90000"/>
                </a:lnSpc>
                <a:spcAft>
                  <a:spcPts val="839"/>
                </a:spcAft>
              </a:pPr>
              <a:r>
                <a:rPr lang="pt-BR" sz="2400" b="0" strike="noStrike" spc="-1" dirty="0">
                  <a:solidFill>
                    <a:srgbClr val="000000"/>
                  </a:solidFill>
                  <a:latin typeface="RobotoBR"/>
                </a:rPr>
                <a:t>Mesmo que os elementos presentes nos textos não correspondam à variedade em si, mas apenas à sua representação, esse recurso pode dar um efeito de verossimilhança ao discurso e de identificação do leitor com o universo em que essa linguagem é praticada, tornando sua manifestação mais viva, tanto na voz do eu poético, quanto na de personagens de narrativas literárias.</a:t>
              </a:r>
              <a:endParaRPr lang="pt-BR" sz="2400" b="0" strike="noStrike" spc="-1" dirty="0">
                <a:latin typeface="Arial"/>
              </a:endParaRPr>
            </a:p>
          </p:txBody>
        </p:sp>
      </p:grpSp>
      <p:grpSp>
        <p:nvGrpSpPr>
          <p:cNvPr id="435" name="Group 7"/>
          <p:cNvGrpSpPr/>
          <p:nvPr/>
        </p:nvGrpSpPr>
        <p:grpSpPr>
          <a:xfrm>
            <a:off x="0" y="0"/>
            <a:ext cx="36000" cy="36000"/>
            <a:chOff x="0" y="0"/>
            <a:chExt cx="36000" cy="36000"/>
          </a:xfrm>
        </p:grpSpPr>
      </p:gr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CustomShape 1"/>
          <p:cNvSpPr/>
          <p:nvPr/>
        </p:nvSpPr>
        <p:spPr>
          <a:xfrm>
            <a:off x="321480" y="320040"/>
            <a:ext cx="11548440" cy="6217560"/>
          </a:xfrm>
          <a:prstGeom prst="rect">
            <a:avLst/>
          </a:prstGeom>
          <a:solidFill>
            <a:schemeClr val="tx1">
              <a:alpha val="14000"/>
            </a:schemeClr>
          </a:solidFill>
          <a:ln w="127080">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p:style>
      </p:sp>
      <p:sp>
        <p:nvSpPr>
          <p:cNvPr id="437" name="TextShape 2"/>
          <p:cNvSpPr txBox="1"/>
          <p:nvPr/>
        </p:nvSpPr>
        <p:spPr>
          <a:xfrm>
            <a:off x="785167" y="420106"/>
            <a:ext cx="10515240" cy="1149957"/>
          </a:xfrm>
          <a:prstGeom prst="rect">
            <a:avLst/>
          </a:prstGeom>
          <a:solidFill>
            <a:schemeClr val="accent2"/>
          </a:solidFill>
          <a:ln>
            <a:noFill/>
          </a:ln>
        </p:spPr>
        <p:txBody>
          <a:bodyPr anchor="ctr">
            <a:normAutofit/>
          </a:bodyPr>
          <a:lstStyle/>
          <a:p>
            <a:pPr algn="ctr">
              <a:lnSpc>
                <a:spcPct val="90000"/>
              </a:lnSpc>
            </a:pPr>
            <a:r>
              <a:rPr lang="pt-BR" sz="4800" b="1" strike="noStrike" spc="-1" dirty="0">
                <a:solidFill>
                  <a:srgbClr val="FFFFFF"/>
                </a:solidFill>
                <a:latin typeface="RobotoBR"/>
              </a:rPr>
              <a:t>Auto</a:t>
            </a:r>
            <a:endParaRPr lang="pt-BR" sz="4800" b="0" strike="noStrike" spc="-1" dirty="0">
              <a:solidFill>
                <a:srgbClr val="FFFFFF"/>
              </a:solidFill>
              <a:latin typeface="Calibri"/>
            </a:endParaRPr>
          </a:p>
        </p:txBody>
      </p:sp>
      <p:sp>
        <p:nvSpPr>
          <p:cNvPr id="438" name="TextShape 3"/>
          <p:cNvSpPr txBox="1"/>
          <p:nvPr/>
        </p:nvSpPr>
        <p:spPr>
          <a:xfrm>
            <a:off x="728640" y="1728833"/>
            <a:ext cx="10734480" cy="4497007"/>
          </a:xfrm>
          <a:prstGeom prst="rect">
            <a:avLst/>
          </a:prstGeom>
          <a:noFill/>
          <a:ln>
            <a:noFill/>
          </a:ln>
        </p:spPr>
        <p:txBody>
          <a:bodyPr/>
          <a:lstStyle/>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O </a:t>
            </a:r>
            <a:r>
              <a:rPr lang="pt-BR" sz="2400" b="1" strike="noStrike" spc="-1" dirty="0">
                <a:solidFill>
                  <a:srgbClr val="000000"/>
                </a:solidFill>
                <a:latin typeface="RobotoBR"/>
              </a:rPr>
              <a:t>auto </a:t>
            </a:r>
            <a:r>
              <a:rPr lang="pt-BR" sz="2400" b="0" strike="noStrike" spc="-1" dirty="0">
                <a:solidFill>
                  <a:srgbClr val="000000"/>
                </a:solidFill>
                <a:latin typeface="RobotoBR"/>
              </a:rPr>
              <a:t>é uma composição teatral surgida na Europa medieval.</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Inicialmente encenados em ambiente religioso, os autos passaram a ser apresentados em locais públicos, adquirindo feições populares.</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Em geral, aqueles que se tornaram conhecidos por terem registro literário são peças de curta duração, marcadas por elementos cômicos e caráter moralizador.</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Aspectos ligados a temas religiosos permaneceram como marca do gênero nos autos populares, inclusive nos que foram produzidos tempos depois, mas com novo tratamento dado às temáticas.</a:t>
            </a:r>
            <a:endParaRPr lang="pt-BR" sz="2400" b="0" strike="noStrike" spc="-1" dirty="0">
              <a:solidFill>
                <a:srgbClr val="000000"/>
              </a:solidFill>
              <a:latin typeface="Calibri"/>
            </a:endParaRPr>
          </a:p>
          <a:p>
            <a:pPr marL="228600" indent="-228240">
              <a:lnSpc>
                <a:spcPct val="90000"/>
              </a:lnSpc>
              <a:spcBef>
                <a:spcPts val="1001"/>
              </a:spcBef>
              <a:buClr>
                <a:srgbClr val="000000"/>
              </a:buClr>
              <a:buFont typeface="Arial"/>
              <a:buChar char="•"/>
            </a:pPr>
            <a:r>
              <a:rPr lang="pt-BR" sz="2400" b="0" strike="noStrike" spc="-1" dirty="0">
                <a:solidFill>
                  <a:srgbClr val="000000"/>
                </a:solidFill>
                <a:latin typeface="RobotoBR"/>
              </a:rPr>
              <a:t>Entre os mais conhecidos escritores do gênero estão Gil Vicente, em Portugal, e José de Anchieta, que usava a linguagem teatral em suas catequeses aos indígenas brasileiros.</a:t>
            </a:r>
            <a:endParaRPr lang="pt-BR" sz="2400" b="0" strike="noStrike" spc="-1" dirty="0">
              <a:solidFill>
                <a:srgbClr val="000000"/>
              </a:solidFill>
              <a:latin typeface="Calibri"/>
            </a:endParaRP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TextShape 2"/>
          <p:cNvSpPr txBox="1"/>
          <p:nvPr/>
        </p:nvSpPr>
        <p:spPr>
          <a:xfrm>
            <a:off x="0" y="388106"/>
            <a:ext cx="12304667" cy="930240"/>
          </a:xfrm>
          <a:prstGeom prst="rect">
            <a:avLst/>
          </a:prstGeom>
          <a:solidFill>
            <a:srgbClr val="ED7D31"/>
          </a:solidFill>
          <a:ln>
            <a:noFill/>
          </a:ln>
        </p:spPr>
        <p:txBody>
          <a:bodyPr anchor="b">
            <a:normAutofit/>
          </a:bodyPr>
          <a:lstStyle/>
          <a:p>
            <a:pPr algn="ctr">
              <a:lnSpc>
                <a:spcPct val="90000"/>
              </a:lnSpc>
            </a:pPr>
            <a:r>
              <a:rPr lang="pt-BR" sz="4400" b="1" strike="noStrike" spc="-1" dirty="0">
                <a:solidFill>
                  <a:srgbClr val="FFFFFF"/>
                </a:solidFill>
                <a:latin typeface="Calibri"/>
                <a:cs typeface="Calibri"/>
              </a:rPr>
              <a:t>Verbete para almanaque</a:t>
            </a:r>
            <a:endParaRPr lang="pt-BR" sz="4400" b="0" strike="noStrike" spc="-1" dirty="0">
              <a:solidFill>
                <a:srgbClr val="FFFFFF"/>
              </a:solidFill>
              <a:latin typeface="Calibri"/>
              <a:cs typeface="Calibri"/>
            </a:endParaRPr>
          </a:p>
        </p:txBody>
      </p:sp>
      <p:pic>
        <p:nvPicPr>
          <p:cNvPr id="441" name="Espaço Reservado para Conteúdo 4"/>
          <p:cNvPicPr/>
          <p:nvPr/>
        </p:nvPicPr>
        <p:blipFill>
          <a:blip r:embed="rId2"/>
          <a:stretch/>
        </p:blipFill>
        <p:spPr>
          <a:xfrm>
            <a:off x="934793" y="1517141"/>
            <a:ext cx="10847132" cy="5204142"/>
          </a:xfrm>
          <a:prstGeom prst="rect">
            <a:avLst/>
          </a:prstGeom>
          <a:ln>
            <a:noFill/>
          </a:ln>
        </p:spPr>
      </p:pic>
      <p:pic>
        <p:nvPicPr>
          <p:cNvPr id="4"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733</Words>
  <Application>Microsoft Office PowerPoint</Application>
  <PresentationFormat>Widescreen</PresentationFormat>
  <Paragraphs>43</Paragraphs>
  <Slides>10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10</vt:i4>
      </vt:variant>
    </vt:vector>
  </HeadingPairs>
  <TitlesOfParts>
    <vt:vector size="15" baseType="lpstr">
      <vt:lpstr>Arial</vt:lpstr>
      <vt:lpstr>Calibri</vt:lpstr>
      <vt:lpstr>Calibri Light</vt:lpstr>
      <vt:lpstr>RobotoBR</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João Paulo Bortoluci</dc:creator>
  <cp:lastModifiedBy>João Paulo Bortoluci</cp:lastModifiedBy>
  <cp:revision>1</cp:revision>
  <dcterms:created xsi:type="dcterms:W3CDTF">2020-04-03T16:39:27Z</dcterms:created>
  <dcterms:modified xsi:type="dcterms:W3CDTF">2020-04-03T16:41:56Z</dcterms:modified>
</cp:coreProperties>
</file>