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76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5" r:id="rId11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A2C5A7-29C4-4CFD-BA38-A5CD157D58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EABE48D-F281-46F8-9ED0-AF96D6C3A7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DAD9A88-FFDD-4BEC-AF08-5269DBDCF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8458BFB-B13A-450F-AACF-96145534BE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1E3D634-5DCD-4389-83BA-30EB27D419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7968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5783F1D-18B0-4E29-BEBD-9F5B53660E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F480B9E-5921-47C5-BE2A-375005C66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6B55539-2046-41E8-AA0D-67BC695F6C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701DA21-2500-4420-B5BA-8663947003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B91B1B0-BE94-4E57-9AFB-EE4CC2E24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95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AA381CC-4A37-40D6-8CAF-64694FA3A4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083D2B0-3A37-490A-A6EF-EA80AAADE5A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980BE73-C6BE-416E-8B0B-01E8E63FE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6259553-6256-4A94-ADE8-EBAFEFD65C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D507C28-7EBC-435E-A8BD-5C70AD7D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01309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43B211D-BE67-4E64-A1EA-C9D6822B9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14BF7CD-E4BD-44DB-BE70-5EEB1AC6A8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0F8F8588-B0CC-4423-9A3F-BE1BF76EB6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739F8DB-57A5-41BF-B3E1-362394EDD4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7084887-8B08-45A9-BCDF-A763FF20A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F1837E3-982D-4D5E-B7B8-5DFA85B78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9728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2767025-F2A5-4398-9130-375976935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22EC4D4-BEB4-4A70-9782-F7D12417B1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DC712A8-9CD4-439C-8214-2C85BE799E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DA9BDC47-8D50-4991-830D-86BF093BE0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101B7543-8C53-49EA-9353-2D80BFE726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75FD858C-4B73-46A9-9933-5AE91A7A20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DBC29AB-27D6-4D80-A2EA-92408A121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812CCA28-375F-45D9-B2A1-5DB9B93480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822330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8A97897-290D-41B3-98C0-B6B310AB43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961B4B83-A595-4D2C-BA16-D9F00125D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85D2FF-193C-4C8C-9D9C-9751E17C6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9294EEA8-F756-413D-9E56-F400CE70B7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977457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CF81CCCC-494F-4A09-8397-3251469B24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E5A2B36-FC22-4E89-A3AA-D805DB55AD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F505C359-D61B-4590-A01A-25101D928D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2831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2E19B5-49A1-4E35-B71D-F504C95404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B43BF53-8DAC-43FD-A301-9CDD6DEFF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3DE8507D-F7E8-4BB5-9C04-7D34928255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995F941-08D4-4E77-A56F-35BF2D47B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CC0474F-9457-44A1-A26F-D42FD345F8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725D7BC-615F-456E-BE31-B9BD54743B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88223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0B0E533-B51F-4AB5-ADCC-021A5A621E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68DF4B04-902D-45D9-BD38-E7908DB118A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AE46086-4519-459D-ADC0-54F551FE08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4FAEB72-D738-4E56-A652-C521D7F1F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FA78BB81-EF4A-43BB-A864-33380791A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3ED8282-1F2E-4013-9892-6DB6636FF3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981001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843640-0020-4F5E-84F5-2FC87A927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AD47381-E8A3-4A4F-911A-208D9512B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412D133-F011-4E28-BB98-09AC7226E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6F09B01-5233-4A00-B5C1-84ABC2C669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BFAE1AB-7965-4340-8780-BD0810EA7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795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8D00F9C-C420-47A9-A856-FB40A835A6D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9F749BA6-3684-4B4B-8DB4-ECF08E3120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8306E9D-060E-4896-8A06-61B767006A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1158240-DE80-4591-9E22-D56EB91B82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8B92F64-A9BD-4B19-85D4-CBE8C398D9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068084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3066203-A911-4E0B-AD95-DCD9E0D705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96CD35A-23E7-4EAF-94E9-8637DCA039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0C01BB8-E865-43E5-AF7B-CD7ECE364B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D475F-F6BC-41EF-B486-9129A0D5C7AE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371315-E6D2-4C74-8B01-2F9AFFCA12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8F5ECA-5FE6-4F51-B489-C305D00776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B5E3A-9409-470B-99D5-5BF06E0763B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551423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3564054" y="2949063"/>
            <a:ext cx="6616298" cy="1000851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pPr>
              <a:lnSpc>
                <a:spcPct val="80000"/>
              </a:lnSpc>
            </a:pPr>
            <a:r>
              <a:rPr lang="pt-BR" sz="7200" spc="-150" dirty="0">
                <a:solidFill>
                  <a:srgbClr val="132339"/>
                </a:solidFill>
                <a:latin typeface="Aptifer Slab LT W01 Bold"/>
                <a:cs typeface="Aptifer Slab LT W01 Bold"/>
              </a:rPr>
              <a:t>Recursos minerais</a:t>
            </a:r>
            <a:endParaRPr lang="en-US" sz="7200" spc="-15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3" name="Picture 2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11153794" y="2301886"/>
            <a:ext cx="716680" cy="732538"/>
          </a:xfrm>
          <a:prstGeom prst="rect">
            <a:avLst/>
          </a:prstGeom>
        </p:spPr>
      </p:pic>
      <p:cxnSp>
        <p:nvCxnSpPr>
          <p:cNvPr id="25" name="Straight Connector 2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BF658E-18A4-BC4B-955A-9DFF7539C5FE}" type="slidenum">
              <a:rPr lang="en-US" smtClean="0"/>
              <a:t>1</a:t>
            </a:fld>
            <a:endParaRPr lang="en-US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47317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 Same Side Corner Rectangle 11"/>
          <p:cNvSpPr/>
          <p:nvPr/>
        </p:nvSpPr>
        <p:spPr>
          <a:xfrm rot="10800000">
            <a:off x="1673681" y="1362363"/>
            <a:ext cx="3651092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5" name="Round Same Side Corner Rectangle 14"/>
          <p:cNvSpPr/>
          <p:nvPr/>
        </p:nvSpPr>
        <p:spPr>
          <a:xfrm rot="10800000">
            <a:off x="6966766" y="1362363"/>
            <a:ext cx="3651092" cy="398222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91342" y="485712"/>
            <a:ext cx="2558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Minerais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4" name="Picture 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691177" y="600703"/>
            <a:ext cx="404521" cy="413472"/>
          </a:xfrm>
          <a:prstGeom prst="rect">
            <a:avLst/>
          </a:prstGeom>
        </p:spPr>
      </p:pic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1961334" y="1875756"/>
            <a:ext cx="3045955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/>
              <a:t>Os minerais são substâncias que constituem as rochas; geralmente são sólidos e inorgânicos (sem vida) e formados a partir de processos naturais. </a:t>
            </a:r>
            <a:endParaRPr lang="en-US" sz="2400" dirty="0"/>
          </a:p>
        </p:txBody>
      </p:sp>
      <p:sp>
        <p:nvSpPr>
          <p:cNvPr id="11" name="Rectangle 10"/>
          <p:cNvSpPr/>
          <p:nvPr/>
        </p:nvSpPr>
        <p:spPr>
          <a:xfrm>
            <a:off x="7302900" y="1885085"/>
            <a:ext cx="317486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400" dirty="0"/>
              <a:t>Existem inúmeros minerais na superfície terrestre, fundamentais para as atividades do dia a dia e as atividades econômicas.</a:t>
            </a:r>
            <a:endParaRPr lang="en-US" sz="2400" dirty="0"/>
          </a:p>
        </p:txBody>
      </p:sp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11764" y="5011103"/>
            <a:ext cx="404521" cy="413472"/>
          </a:xfrm>
          <a:prstGeom prst="rect">
            <a:avLst/>
          </a:prstGeom>
        </p:spPr>
      </p:pic>
      <p:pic>
        <p:nvPicPr>
          <p:cNvPr id="14" name="Picture 1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298447" y="5011104"/>
            <a:ext cx="404521" cy="413472"/>
          </a:xfrm>
          <a:prstGeom prst="rect">
            <a:avLst/>
          </a:prstGeom>
        </p:spPr>
      </p:pic>
      <p:pic>
        <p:nvPicPr>
          <p:cNvPr id="1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0254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491342" y="485712"/>
            <a:ext cx="2558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Minerais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20" name="Picture 1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691177" y="566837"/>
            <a:ext cx="404521" cy="413472"/>
          </a:xfrm>
          <a:prstGeom prst="rect">
            <a:avLst/>
          </a:prstGeom>
        </p:spPr>
      </p:pic>
      <p:pic>
        <p:nvPicPr>
          <p:cNvPr id="21" name="Imagem 3">
            <a:extLst>
              <a:ext uri="{FF2B5EF4-FFF2-40B4-BE49-F238E27FC236}">
                <a16:creationId xmlns:a16="http://schemas.microsoft.com/office/drawing/2014/main" id="{A5F4BD16-8730-41F4-B0E1-23C6288D8C3A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6062809" y="1521229"/>
            <a:ext cx="5230407" cy="5161168"/>
          </a:xfrm>
          <a:prstGeom prst="rect">
            <a:avLst/>
          </a:prstGeom>
        </p:spPr>
      </p:pic>
      <p:sp>
        <p:nvSpPr>
          <p:cNvPr id="22" name="Round Same Side Corner Rectangle 21"/>
          <p:cNvSpPr/>
          <p:nvPr/>
        </p:nvSpPr>
        <p:spPr>
          <a:xfrm rot="10800000">
            <a:off x="1673681" y="1362363"/>
            <a:ext cx="3651092" cy="2770910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3" name="Rectangle 22"/>
          <p:cNvSpPr/>
          <p:nvPr/>
        </p:nvSpPr>
        <p:spPr>
          <a:xfrm>
            <a:off x="1961334" y="1875756"/>
            <a:ext cx="304595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dirty="0"/>
              <a:t>Observe alguns minerais comumente utilizados nas construções.</a:t>
            </a:r>
            <a:endParaRPr lang="en-US" sz="2400" dirty="0"/>
          </a:p>
        </p:txBody>
      </p:sp>
      <p:pic>
        <p:nvPicPr>
          <p:cNvPr id="24" name="Picture 23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5046399" y="3822633"/>
            <a:ext cx="404521" cy="41347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278219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2558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Rochas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514960" y="1850122"/>
            <a:ext cx="955402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dirty="0"/>
              <a:t>Há rochas de variados tipos e é preciso conhecer suas características para identificar os minerais que podem ser explorados em cada uma delas. </a:t>
            </a:r>
            <a:r>
              <a:rPr lang="pt-BR" sz="3600" b="1" dirty="0"/>
              <a:t>Conforme suas origens, as rochas</a:t>
            </a:r>
          </a:p>
          <a:p>
            <a:r>
              <a:rPr lang="pt-BR" sz="3600" b="1" dirty="0"/>
              <a:t>são classificadas em três grupos</a:t>
            </a:r>
            <a:r>
              <a:rPr lang="pt-BR" sz="3600" dirty="0"/>
              <a:t>.</a:t>
            </a:r>
            <a:endParaRPr lang="en-US" sz="3600" dirty="0"/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383302" y="575259"/>
            <a:ext cx="404521" cy="413472"/>
          </a:xfrm>
          <a:prstGeom prst="rect">
            <a:avLst/>
          </a:prstGeom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75991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ound Same Side Corner Rectangle 10"/>
          <p:cNvSpPr/>
          <p:nvPr/>
        </p:nvSpPr>
        <p:spPr>
          <a:xfrm rot="10800000">
            <a:off x="8276195" y="1362362"/>
            <a:ext cx="2876697" cy="4375729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6" name="Round Same Side Corner Rectangle 25"/>
          <p:cNvSpPr/>
          <p:nvPr/>
        </p:nvSpPr>
        <p:spPr>
          <a:xfrm rot="10800000">
            <a:off x="4397014" y="1362362"/>
            <a:ext cx="2876697" cy="4375729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491342" y="485712"/>
            <a:ext cx="25581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Rochas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2400234" y="575259"/>
            <a:ext cx="404521" cy="413472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10852296" y="5426707"/>
            <a:ext cx="404521" cy="413472"/>
          </a:xfrm>
          <a:prstGeom prst="rect">
            <a:avLst/>
          </a:prstGeom>
        </p:spPr>
      </p:pic>
      <p:pic>
        <p:nvPicPr>
          <p:cNvPr id="27" name="Picture 2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6973115" y="5426707"/>
            <a:ext cx="404521" cy="413472"/>
          </a:xfrm>
          <a:prstGeom prst="rect">
            <a:avLst/>
          </a:prstGeom>
        </p:spPr>
      </p:pic>
      <p:sp>
        <p:nvSpPr>
          <p:cNvPr id="28" name="Round Same Side Corner Rectangle 27"/>
          <p:cNvSpPr/>
          <p:nvPr/>
        </p:nvSpPr>
        <p:spPr>
          <a:xfrm rot="10800000">
            <a:off x="670068" y="1362362"/>
            <a:ext cx="2876697" cy="4375729"/>
          </a:xfrm>
          <a:prstGeom prst="round2SameRect">
            <a:avLst>
              <a:gd name="adj1" fmla="val 11026"/>
              <a:gd name="adj2" fmla="val 0"/>
            </a:avLst>
          </a:prstGeom>
          <a:solidFill>
            <a:srgbClr val="3D94D2">
              <a:alpha val="10000"/>
            </a:srgbClr>
          </a:solidFill>
          <a:ln w="3175" cmpd="sng">
            <a:solidFill>
              <a:srgbClr val="3D94D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pic>
        <p:nvPicPr>
          <p:cNvPr id="29" name="Picture 2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 rot="5400000">
            <a:off x="3246169" y="5426707"/>
            <a:ext cx="404521" cy="413472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30894" y="1540016"/>
            <a:ext cx="257162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b="1" dirty="0"/>
              <a:t>Rochas magmáticas ou ígneas</a:t>
            </a:r>
            <a:endParaRPr lang="en-US" sz="2000" dirty="0"/>
          </a:p>
          <a:p>
            <a:pPr lvl="0"/>
            <a:r>
              <a:rPr lang="pt-BR" sz="2000" dirty="0"/>
              <a:t>São formadas a partir do resfriamento ou solidificação do magma disponível no manto.</a:t>
            </a:r>
            <a:endParaRPr lang="en-US" sz="2000" dirty="0"/>
          </a:p>
          <a:p>
            <a:pPr lvl="0"/>
            <a:r>
              <a:rPr lang="pt-BR" sz="2000" dirty="0"/>
              <a:t>São ricas em minerais metálicos como cobre, ferro, estanho e hematita.</a:t>
            </a:r>
            <a:endParaRPr lang="en-US" sz="2000" dirty="0"/>
          </a:p>
        </p:txBody>
      </p:sp>
      <p:sp>
        <p:nvSpPr>
          <p:cNvPr id="30" name="Rectangle 29"/>
          <p:cNvSpPr/>
          <p:nvPr/>
        </p:nvSpPr>
        <p:spPr>
          <a:xfrm>
            <a:off x="4559988" y="1540015"/>
            <a:ext cx="2571623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b="1" dirty="0"/>
              <a:t>Rochas sedimentares</a:t>
            </a:r>
            <a:endParaRPr lang="en-US" sz="2000" dirty="0"/>
          </a:p>
          <a:p>
            <a:pPr lvl="0"/>
            <a:r>
              <a:rPr lang="pt-BR" sz="2000" dirty="0"/>
              <a:t>São originárias da decomposição de outras rochas devido às ações da água, da temperatura, do gelo, do vento e dos seres vivos. Os materiais resultantes dessa decomposição e os restos de animais e vegetais são chamados de sedimentos.</a:t>
            </a:r>
            <a:endParaRPr lang="en-US" sz="2000" dirty="0"/>
          </a:p>
        </p:txBody>
      </p:sp>
      <p:sp>
        <p:nvSpPr>
          <p:cNvPr id="31" name="Rectangle 30"/>
          <p:cNvSpPr/>
          <p:nvPr/>
        </p:nvSpPr>
        <p:spPr>
          <a:xfrm>
            <a:off x="8404533" y="1540016"/>
            <a:ext cx="2571623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000" b="1" dirty="0"/>
              <a:t>Rochas metamórficas</a:t>
            </a:r>
            <a:endParaRPr lang="en-US" sz="2000" dirty="0"/>
          </a:p>
          <a:p>
            <a:pPr lvl="0"/>
            <a:r>
              <a:rPr lang="pt-BR" sz="2000" dirty="0"/>
              <a:t>As rochas metamórficas são produzidas quando as elevadas pressões e temperaturas do interior da Terra atuam sobre qualquer tipo de rocha, transformando-a em outra rocha.</a:t>
            </a:r>
            <a:endParaRPr lang="en-US" sz="2000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746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038158" y="558326"/>
            <a:ext cx="404521" cy="413472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estrutura_interna_terra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308" y="1040636"/>
            <a:ext cx="8218492" cy="58199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91342" y="553444"/>
            <a:ext cx="6749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Estrutura interna da Terra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</p:spTree>
    <p:extLst>
      <p:ext uri="{BB962C8B-B14F-4D97-AF65-F5344CB8AC3E}">
        <p14:creationId xmlns:p14="http://schemas.microsoft.com/office/powerpoint/2010/main" val="3994007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3"/>
            <a:ext cx="674907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Impactos ambientais</a:t>
            </a:r>
          </a:p>
          <a:p>
            <a:r>
              <a:rPr lang="pt-BR" sz="4000" dirty="0">
                <a:latin typeface="Aptifer Slab LT W01 Bold"/>
                <a:cs typeface="Aptifer Slab LT W01 Bold"/>
              </a:rPr>
              <a:t>da mineração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618101" y="626058"/>
            <a:ext cx="404521" cy="41347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098094" y="2264740"/>
            <a:ext cx="108659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dirty="0"/>
              <a:t>A exploração mineral é uma das atividades econômicas que mais interferem nas paisagens.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Os impactos que ela causa sobre o ar, a água, o solo e a vegetação, por exemplo, afetam a vida dos animais e das pessoas que vivem no local e nas proximidades.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Os problemas de contaminação podem acontecer tanto na exploração </a:t>
            </a:r>
          </a:p>
          <a:p>
            <a:pPr lvl="0"/>
            <a:r>
              <a:rPr lang="pt-BR" sz="2400" dirty="0"/>
              <a:t>em grande escala quanto na de pequena escala. </a:t>
            </a:r>
          </a:p>
          <a:p>
            <a:pPr lvl="0"/>
            <a:endParaRPr lang="en-US" sz="2400" dirty="0"/>
          </a:p>
          <a:p>
            <a:pPr lvl="0"/>
            <a:r>
              <a:rPr lang="pt-BR" sz="2400" dirty="0"/>
              <a:t>No Brasil e em vários países, toda área de exploração mineral deve, por lei, ser recuperada pela empresa que a explorou.</a:t>
            </a:r>
            <a:endParaRPr lang="en-US" sz="2400" dirty="0"/>
          </a:p>
          <a:p>
            <a:endParaRPr lang="en-US" sz="24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53810" y="1962728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Picture 6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2374292"/>
            <a:ext cx="404522" cy="413472"/>
          </a:xfrm>
          <a:prstGeom prst="rect">
            <a:avLst/>
          </a:prstGeom>
        </p:spPr>
      </p:pic>
      <p:pic>
        <p:nvPicPr>
          <p:cNvPr id="8" name="Picture 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3483871"/>
            <a:ext cx="404522" cy="413472"/>
          </a:xfrm>
          <a:prstGeom prst="rect">
            <a:avLst/>
          </a:prstGeom>
        </p:spPr>
      </p:pic>
      <p:pic>
        <p:nvPicPr>
          <p:cNvPr id="9" name="Picture 8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4606819"/>
            <a:ext cx="404522" cy="413472"/>
          </a:xfrm>
          <a:prstGeom prst="rect">
            <a:avLst/>
          </a:prstGeom>
        </p:spPr>
      </p:pic>
      <p:pic>
        <p:nvPicPr>
          <p:cNvPr id="10" name="Picture 9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99990" y="5689661"/>
            <a:ext cx="404522" cy="413472"/>
          </a:xfrm>
          <a:prstGeom prst="rect">
            <a:avLst/>
          </a:prstGeom>
        </p:spPr>
      </p:pic>
      <p:pic>
        <p:nvPicPr>
          <p:cNvPr id="11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664041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674907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Mundo: recursos minerais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6835898" y="575259"/>
            <a:ext cx="404521" cy="413472"/>
          </a:xfrm>
          <a:prstGeom prst="rect">
            <a:avLst/>
          </a:prstGeom>
        </p:spPr>
      </p:pic>
      <p:pic>
        <p:nvPicPr>
          <p:cNvPr id="11" name="Imagem 3">
            <a:extLst>
              <a:ext uri="{FF2B5EF4-FFF2-40B4-BE49-F238E27FC236}">
                <a16:creationId xmlns:a16="http://schemas.microsoft.com/office/drawing/2014/main" id="{5AD60A4E-6144-4839-B4A4-3640949051A2}"/>
              </a:ext>
            </a:extLst>
          </p:cNvPr>
          <p:cNvPicPr/>
          <p:nvPr/>
        </p:nvPicPr>
        <p:blipFill>
          <a:blip r:embed="rId3"/>
          <a:stretch>
            <a:fillRect/>
          </a:stretch>
        </p:blipFill>
        <p:spPr>
          <a:xfrm>
            <a:off x="1199880" y="1140080"/>
            <a:ext cx="9839293" cy="5750386"/>
          </a:xfrm>
          <a:prstGeom prst="rect">
            <a:avLst/>
          </a:prstGeom>
        </p:spPr>
      </p:pic>
      <p:pic>
        <p:nvPicPr>
          <p:cNvPr id="5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7964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86811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Fontes de energia não renováveis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8587186" y="592192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325080" y="1630950"/>
            <a:ext cx="8890122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000" dirty="0"/>
              <a:t>Os combustíveis fósseis são encontrados no subsolo e formados a partir de um lento processo de decomposição de matéria orgânica (restos de animais e vegetais). Esse processo dura milhões de anos.</a:t>
            </a:r>
          </a:p>
          <a:p>
            <a:pPr lvl="0"/>
            <a:endParaRPr lang="en-US" sz="2000" dirty="0"/>
          </a:p>
          <a:p>
            <a:pPr lvl="0"/>
            <a:r>
              <a:rPr lang="pt-BR" sz="2400" b="1" dirty="0"/>
              <a:t>carvão mineral</a:t>
            </a:r>
            <a:endParaRPr lang="en-US" sz="2400" dirty="0"/>
          </a:p>
          <a:p>
            <a:pPr lvl="0"/>
            <a:r>
              <a:rPr lang="pt-BR" sz="2400" b="1" dirty="0"/>
              <a:t>gás natural</a:t>
            </a:r>
            <a:endParaRPr lang="en-US" sz="2400" dirty="0"/>
          </a:p>
          <a:p>
            <a:pPr lvl="0"/>
            <a:r>
              <a:rPr lang="en-US" sz="2400" b="1" dirty="0"/>
              <a:t>p</a:t>
            </a:r>
            <a:r>
              <a:rPr lang="pt-BR" sz="2400" b="1" dirty="0"/>
              <a:t>etróleo</a:t>
            </a:r>
          </a:p>
          <a:p>
            <a:pPr lvl="0"/>
            <a:endParaRPr lang="en-US" sz="2000" dirty="0"/>
          </a:p>
          <a:p>
            <a:pPr lvl="0"/>
            <a:r>
              <a:rPr lang="pt-BR" sz="2000" dirty="0"/>
              <a:t>A utilização dos combustíveis fósseis como fontes de energia tem sido o centro </a:t>
            </a:r>
            <a:br>
              <a:rPr lang="pt-BR" sz="2000" dirty="0"/>
            </a:br>
            <a:r>
              <a:rPr lang="pt-BR" sz="2000" dirty="0"/>
              <a:t>de discussões sobre a degradação ambiental do planeta. No processo de queima desses combustíveis, são lançadas na atmosfera grandes quantidades de gases poluentes, os chamados </a:t>
            </a:r>
            <a:r>
              <a:rPr lang="pt-BR" sz="2000" b="1" dirty="0"/>
              <a:t>gases de efeito estufa </a:t>
            </a:r>
            <a:r>
              <a:rPr lang="pt-BR" sz="2000" dirty="0"/>
              <a:t>(GEEs), que, de acordo com vários pesquisadores, causam o </a:t>
            </a:r>
            <a:r>
              <a:rPr lang="pt-BR" sz="2000" b="1" dirty="0"/>
              <a:t>aquecimento global</a:t>
            </a:r>
            <a:r>
              <a:rPr lang="pt-BR" sz="2000" dirty="0"/>
              <a:t>.</a:t>
            </a:r>
            <a:endParaRPr lang="en-US" sz="2000" dirty="0"/>
          </a:p>
          <a:p>
            <a:endParaRPr lang="en-US" sz="20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25145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1342" y="485712"/>
            <a:ext cx="745119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dirty="0">
                <a:latin typeface="Aptifer Slab LT W01 Bold"/>
                <a:cs typeface="Aptifer Slab LT W01 Bold"/>
              </a:rPr>
              <a:t>Fontes de energia renováveis</a:t>
            </a:r>
            <a:endParaRPr lang="en-US" sz="4000" dirty="0">
              <a:solidFill>
                <a:srgbClr val="132339"/>
              </a:solidFill>
              <a:latin typeface="Aptifer Slab LT W01 Bold"/>
              <a:cs typeface="Aptifer Slab LT W01 Bold"/>
            </a:endParaRPr>
          </a:p>
        </p:txBody>
      </p:sp>
      <p:pic>
        <p:nvPicPr>
          <p:cNvPr id="18" name="Picture 17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7638015" y="558326"/>
            <a:ext cx="404521" cy="413472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24552" y="1777997"/>
            <a:ext cx="604260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3600" b="1" dirty="0"/>
              <a:t>energia eólica</a:t>
            </a:r>
          </a:p>
          <a:p>
            <a:pPr lvl="0"/>
            <a:endParaRPr lang="en-US" sz="3600" dirty="0"/>
          </a:p>
          <a:p>
            <a:pPr lvl="0"/>
            <a:r>
              <a:rPr lang="pt-BR" sz="3600" b="1" dirty="0"/>
              <a:t>energia solar</a:t>
            </a:r>
          </a:p>
          <a:p>
            <a:pPr lvl="0"/>
            <a:endParaRPr lang="en-US" sz="3600" dirty="0"/>
          </a:p>
          <a:p>
            <a:pPr lvl="0"/>
            <a:r>
              <a:rPr lang="pt-BR" sz="3600" b="1" dirty="0"/>
              <a:t>energia hidráulica </a:t>
            </a:r>
            <a:r>
              <a:rPr lang="pt-BR" sz="3600" dirty="0"/>
              <a:t>ou </a:t>
            </a:r>
            <a:r>
              <a:rPr lang="pt-BR" sz="3600" b="1" dirty="0"/>
              <a:t>hídrica</a:t>
            </a:r>
            <a:endParaRPr lang="en-US" sz="36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553810" y="1362363"/>
            <a:ext cx="11316664" cy="0"/>
          </a:xfrm>
          <a:prstGeom prst="line">
            <a:avLst/>
          </a:prstGeom>
          <a:ln w="3175" cmpd="sng">
            <a:solidFill>
              <a:srgbClr val="3D94D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74769" y="2039996"/>
            <a:ext cx="404521" cy="413472"/>
          </a:xfrm>
          <a:prstGeom prst="rect">
            <a:avLst/>
          </a:prstGeom>
        </p:spPr>
      </p:pic>
      <p:pic>
        <p:nvPicPr>
          <p:cNvPr id="12" name="Picture 11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74769" y="3125269"/>
            <a:ext cx="404521" cy="413472"/>
          </a:xfrm>
          <a:prstGeom prst="rect">
            <a:avLst/>
          </a:prstGeom>
        </p:spPr>
      </p:pic>
      <p:pic>
        <p:nvPicPr>
          <p:cNvPr id="13" name="Picture 12" descr="icon_FTD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946" t="-6535" r="56087" b="-11891"/>
          <a:stretch/>
        </p:blipFill>
        <p:spPr>
          <a:xfrm>
            <a:off x="574769" y="4226847"/>
            <a:ext cx="404521" cy="413472"/>
          </a:xfrm>
          <a:prstGeom prst="rect">
            <a:avLst/>
          </a:prstGeom>
        </p:spPr>
      </p:pic>
      <p:pic>
        <p:nvPicPr>
          <p:cNvPr id="9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88" y="1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65583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428</Words>
  <Application>Microsoft Office PowerPoint</Application>
  <PresentationFormat>Widescreen</PresentationFormat>
  <Paragraphs>44</Paragraphs>
  <Slides>10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5" baseType="lpstr">
      <vt:lpstr>Aptifer Slab LT W01 Bold</vt:lpstr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2020-04-02T21:06:51Z</dcterms:created>
  <dcterms:modified xsi:type="dcterms:W3CDTF">2020-04-02T21:12:51Z</dcterms:modified>
</cp:coreProperties>
</file>