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320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F4E38-68E4-498B-A4B2-5C2F53ADF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86443C-24C6-40BC-A9B0-7F5BFFE8B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326D0E-C0EC-495E-B922-C2DBA43AE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725BF0-9677-4AD3-9385-E5B3F9B1D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949A35-D61F-410E-8CE1-13DF8FEB6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156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0C8874-E03A-4D7E-A120-FD929B0A0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FF945D-1ADB-4792-8050-1F4CEA465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7FC0D8-0E03-4590-823F-77C0AF250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65A7C0-6635-4D9A-84EF-788A3774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AE49D9-58D0-4B89-B4EC-58DE65C8C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700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54F904-8E66-4016-81DC-00336299A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3D844B-CDB3-45CA-A155-2A6EFA6E4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69B22A-BDE1-410B-9A86-D9C29FBE0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E44D4A-4968-4AAD-805D-55EBB50EA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394B58-6C6A-4183-A8A8-BE01C396B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8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116A6-C5F3-48A6-AFDD-F7B91DE85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1AAD0E-3504-42A6-8347-966F3DD4F3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9C4555E-F726-43B8-A36B-98E4C7531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C0CA1B-6FAE-4CBE-A77C-DBE86450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3736BE5-C437-425E-A3C7-5A2E097A1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E4C5DA-687D-4266-967C-8A8FEE99B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26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0A1E67-C5C4-4187-9DED-2EC691DAE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307895-0E41-467C-9471-03EA9ADF5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D4B8805-41B7-4287-B7EC-E8862F768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2D0E2B4-D348-4746-B0AB-93B971F34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D1E9421-8473-48F6-AB9B-25A3B784BF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251CA20-5E4B-4D7B-B5A7-46DDE1092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7F25F01-83F1-4E55-BAA0-EE870527B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5335F28-2DE5-47AC-80CE-FD13F070C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880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DA83A-F2B5-46F6-8AF2-AC46E33A9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322DD63-3DAB-421E-B28A-454338632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26CE510-DB9D-412C-A22A-6D697643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CDC3DA8-3F5C-4145-B7FB-527469E7F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445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8961463-3D1C-47ED-8031-B038DA30A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EE41E4C-FF07-45A3-A400-E15E54AF0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052CF5D-ED36-44C8-B3CB-993F8EC5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289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F3C1ED-748A-4FBD-BE5C-41844BDB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490908A-6FA1-4E76-A041-32866F0B3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5C4AE6-7EFA-46DF-890E-E455C19C55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486062-F35D-41DA-B83F-DBB206C67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ECF797-A977-4901-9EE9-67CA54E41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525C05-50A5-440C-8106-2C9BE159E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5714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97613-5100-4062-8D5F-718BE79D0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D469800-A1F6-4C1F-BB1B-F0B32F0268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6555F3B-4731-4752-B5C1-DCCA86E8D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F09A663-5709-42B7-961F-6F3E3364B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5ED4866-7029-4A93-A8C2-D0D8A8868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303A2D-689E-4D69-A694-055F3B4EF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2753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0EEA6E-8607-4DFC-8957-BC07A1AED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1866616-7E6C-4628-A9D9-5A25FF6F2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632652-68C7-49EC-BA04-6E1FC3C7A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84BB5A-ED9F-446F-BCD8-1DAFB5798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9946CB-78FB-4F8C-A921-06C975134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5591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C21C21B-49A4-4E1B-AEEC-F4F327CD18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7831A5-23F5-4906-B359-B4116353C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8C0F62-ADDB-4AA3-94A4-7240BD204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3D6328-5FD7-436F-AB25-9E5E49AF0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234539-DBE0-432B-A471-A98463585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3453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5694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49B8961-1FF5-4A3D-9A2F-927E3C1C8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CF6A36-593F-494C-8143-D159126EC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FADCF9-7736-4FCD-AE36-78396DBA0F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81061-1333-473A-89F1-12DA02277E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27C3AC-019B-469E-BBDA-89169C3BB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8846FA-6240-4DB1-830C-EDD48765D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33DCE-B24A-4BD6-96B6-E5670F49C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95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6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TextShape 2"/>
          <p:cNvSpPr txBox="1"/>
          <p:nvPr/>
        </p:nvSpPr>
        <p:spPr>
          <a:xfrm>
            <a:off x="1370440" y="322631"/>
            <a:ext cx="10023457" cy="9702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Colocação pronominal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488" name="Imagem 6"/>
          <p:cNvPicPr/>
          <p:nvPr/>
        </p:nvPicPr>
        <p:blipFill>
          <a:blip r:embed="rId2"/>
          <a:stretch/>
        </p:blipFill>
        <p:spPr>
          <a:xfrm>
            <a:off x="1411009" y="4110390"/>
            <a:ext cx="9559586" cy="2505043"/>
          </a:xfrm>
          <a:prstGeom prst="rect">
            <a:avLst/>
          </a:prstGeom>
          <a:ln>
            <a:noFill/>
          </a:ln>
        </p:spPr>
      </p:pic>
      <p:sp>
        <p:nvSpPr>
          <p:cNvPr id="490" name="TextShape 6"/>
          <p:cNvSpPr txBox="1"/>
          <p:nvPr/>
        </p:nvSpPr>
        <p:spPr>
          <a:xfrm>
            <a:off x="1269908" y="1351410"/>
            <a:ext cx="10005292" cy="263549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Os pronomes pessoais oblíquos átonos são aqueles que têm uma tonicidade fraca, por isso são átonos e precisam se apoiar em uma palavra tônica — o verbo.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Segundo a gramática, a posição desses pronomes se dará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antes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no meio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depois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do verbo a que estão ligados.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 colocação mais comum desses pronomes nas orações é antes dos verbos, chamada 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próclise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TextShape 2"/>
          <p:cNvSpPr txBox="1"/>
          <p:nvPr/>
        </p:nvSpPr>
        <p:spPr>
          <a:xfrm>
            <a:off x="1022435" y="534346"/>
            <a:ext cx="10023120" cy="85752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Colocação pronominal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95" name="TextShape 3"/>
          <p:cNvSpPr txBox="1"/>
          <p:nvPr/>
        </p:nvSpPr>
        <p:spPr>
          <a:xfrm>
            <a:off x="793688" y="1709917"/>
            <a:ext cx="3051307" cy="308847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Os pronomes podem assumir outras duas posições: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mesóclise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— no meio do verbo, 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ênclise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— depois do verbo.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96" name="Imagem 4"/>
          <p:cNvPicPr/>
          <p:nvPr/>
        </p:nvPicPr>
        <p:blipFill>
          <a:blip r:embed="rId2"/>
          <a:stretch/>
        </p:blipFill>
        <p:spPr>
          <a:xfrm>
            <a:off x="3721534" y="1993451"/>
            <a:ext cx="8364637" cy="3863413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Colocação pronominal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9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Para posicionar esses pronomes nas orações, é preciso considerar que a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próclise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ocorre quando, antes do verbo, for usado: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Advérbios: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Não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te escrevo por nada disso.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Conjunção subordinativa ou pronome relativo: Disse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que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se emocionou. Sou a moça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que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você não viu.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Pronome demonstrativo, indefinido e interrogativo: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Todos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te dizem para ser o padrão.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Quem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te disse isso?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Isso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me deixou triste.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mesóclise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deve ocorrer com: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Verbo no futuro do presente: As experiências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deixar-me-ão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aprender.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Verbo no futuro do pretérito: As experiências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deixar-me-iam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aprender.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TextShape 2"/>
          <p:cNvSpPr txBox="1"/>
          <p:nvPr/>
        </p:nvSpPr>
        <p:spPr>
          <a:xfrm>
            <a:off x="1111171" y="504725"/>
            <a:ext cx="9824150" cy="952622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Colocação pronominal</a:t>
            </a:r>
          </a:p>
        </p:txBody>
      </p:sp>
      <p:sp>
        <p:nvSpPr>
          <p:cNvPr id="502" name="TextShape 4"/>
          <p:cNvSpPr txBox="1"/>
          <p:nvPr/>
        </p:nvSpPr>
        <p:spPr>
          <a:xfrm>
            <a:off x="1269909" y="1376010"/>
            <a:ext cx="10083412" cy="516159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ênclise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deve ocorrer nos casos de: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Verbo no imperativo afirmativo: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Atentem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-se todos a essa situação.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Verbo no infinitivo impessoal: Não queria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ferir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-te.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Verbo no início do período: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Chamam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-me de sonhadora.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Verbo depois de pausa: Não falei com a menina,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calei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-me.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Verbo no gerúndio: Não a chamei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acreditando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-me atrevida.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importante, nesse caso, é reconhecer em que contextos serão usadas as regras de colocação pronominal. No Brasil, no entanto, existe um uso padronizado de próclise. Os pronomes oblíquos átonos têm uma pronúncia quase tônica, o que garante a eles um acento, uma tonicidade mais forte, garantindo o uso antes do verbo.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TextShape 2"/>
          <p:cNvSpPr txBox="1"/>
          <p:nvPr/>
        </p:nvSpPr>
        <p:spPr>
          <a:xfrm>
            <a:off x="862920" y="1464216"/>
            <a:ext cx="2840979" cy="3704643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chemeClr val="bg1"/>
                </a:solidFill>
                <a:latin typeface="RobotoBR"/>
              </a:rPr>
              <a:t>Crase</a:t>
            </a:r>
            <a:endParaRPr lang="pt-BR" sz="4800" b="0" strike="noStrike" spc="-1" dirty="0">
              <a:solidFill>
                <a:schemeClr val="bg1"/>
              </a:solidFill>
              <a:latin typeface="Calibri"/>
            </a:endParaRPr>
          </a:p>
        </p:txBody>
      </p:sp>
      <p:grpSp>
        <p:nvGrpSpPr>
          <p:cNvPr id="505" name="Group 3"/>
          <p:cNvGrpSpPr/>
          <p:nvPr/>
        </p:nvGrpSpPr>
        <p:grpSpPr>
          <a:xfrm>
            <a:off x="4215388" y="907195"/>
            <a:ext cx="7403983" cy="5686187"/>
            <a:chOff x="5225695" y="667453"/>
            <a:chExt cx="6560002" cy="5686187"/>
          </a:xfrm>
        </p:grpSpPr>
        <p:sp>
          <p:nvSpPr>
            <p:cNvPr id="506" name="CustomShape 4"/>
            <p:cNvSpPr/>
            <p:nvPr/>
          </p:nvSpPr>
          <p:spPr>
            <a:xfrm>
              <a:off x="5225695" y="702735"/>
              <a:ext cx="6513120" cy="123768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7" name="CustomShape 5"/>
            <p:cNvSpPr/>
            <p:nvPr/>
          </p:nvSpPr>
          <p:spPr>
            <a:xfrm>
              <a:off x="5568840" y="752040"/>
              <a:ext cx="680400" cy="6804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8" name="CustomShape 6"/>
            <p:cNvSpPr/>
            <p:nvPr/>
          </p:nvSpPr>
          <p:spPr>
            <a:xfrm>
              <a:off x="6624360" y="667453"/>
              <a:ext cx="5083200" cy="1237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1040" tIns="131040" rIns="131040" bIns="131040" anchor="ctr"/>
            <a:lstStyle/>
            <a:p>
              <a:pPr>
                <a:lnSpc>
                  <a:spcPct val="100000"/>
                </a:lnSpc>
                <a:spcAft>
                  <a:spcPts val="666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A contração da preposição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a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e do artigo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a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dá origem à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crase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, representada na escrita pelo acento grave (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`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).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09" name="CustomShape 7"/>
            <p:cNvSpPr/>
            <p:nvPr/>
          </p:nvSpPr>
          <p:spPr>
            <a:xfrm>
              <a:off x="5272575" y="2109245"/>
              <a:ext cx="6513120" cy="123768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0" name="CustomShape 8"/>
            <p:cNvSpPr/>
            <p:nvPr/>
          </p:nvSpPr>
          <p:spPr>
            <a:xfrm>
              <a:off x="5568840" y="2299320"/>
              <a:ext cx="680400" cy="68040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1" name="CustomShape 9"/>
            <p:cNvSpPr/>
            <p:nvPr/>
          </p:nvSpPr>
          <p:spPr>
            <a:xfrm>
              <a:off x="6624360" y="2021040"/>
              <a:ext cx="5083200" cy="1237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1040" tIns="131040" rIns="131040" bIns="131040" anchor="ctr"/>
            <a:lstStyle/>
            <a:p>
              <a:pPr>
                <a:lnSpc>
                  <a:spcPct val="100000"/>
                </a:lnSpc>
                <a:spcAft>
                  <a:spcPts val="666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De maneira geral, a crase ocorre quando o verbo exige a preposição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a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e o segundo termo é feminino.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12" name="CustomShape 10"/>
            <p:cNvSpPr/>
            <p:nvPr/>
          </p:nvSpPr>
          <p:spPr>
            <a:xfrm>
              <a:off x="5241322" y="3427191"/>
              <a:ext cx="6513120" cy="1501926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3" name="CustomShape 11"/>
            <p:cNvSpPr/>
            <p:nvPr/>
          </p:nvSpPr>
          <p:spPr>
            <a:xfrm>
              <a:off x="5568840" y="3846960"/>
              <a:ext cx="680400" cy="6804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4" name="CustomShape 12"/>
            <p:cNvSpPr/>
            <p:nvPr/>
          </p:nvSpPr>
          <p:spPr>
            <a:xfrm>
              <a:off x="6624360" y="3568320"/>
              <a:ext cx="5083200" cy="1237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1040" tIns="131040" rIns="131040" bIns="131040" anchor="ctr"/>
            <a:lstStyle/>
            <a:p>
              <a:pPr>
                <a:lnSpc>
                  <a:spcPct val="100000"/>
                </a:lnSpc>
                <a:spcAft>
                  <a:spcPts val="666"/>
                </a:spcAft>
              </a:pP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Crase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, uma palavra de origem grega que significa “fusão”, é a contração da preposição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a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com o artigo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a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, formando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à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15" name="CustomShape 13"/>
            <p:cNvSpPr/>
            <p:nvPr/>
          </p:nvSpPr>
          <p:spPr>
            <a:xfrm>
              <a:off x="5272577" y="5115960"/>
              <a:ext cx="6513120" cy="123768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6" name="CustomShape 14"/>
            <p:cNvSpPr/>
            <p:nvPr/>
          </p:nvSpPr>
          <p:spPr>
            <a:xfrm>
              <a:off x="5568840" y="5394600"/>
              <a:ext cx="680400" cy="680400"/>
            </a:xfrm>
            <a:prstGeom prst="rect">
              <a:avLst/>
            </a:prstGeom>
            <a:blipFill rotWithShape="0">
              <a:blip r:embed="rId5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7" name="CustomShape 15"/>
            <p:cNvSpPr/>
            <p:nvPr/>
          </p:nvSpPr>
          <p:spPr>
            <a:xfrm>
              <a:off x="6624360" y="5115960"/>
              <a:ext cx="5083200" cy="1237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1040" tIns="131040" rIns="131040" bIns="131040" anchor="ctr"/>
            <a:lstStyle/>
            <a:p>
              <a:pPr>
                <a:lnSpc>
                  <a:spcPct val="100000"/>
                </a:lnSpc>
                <a:spcAft>
                  <a:spcPts val="666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Na escrita, essa contração é indicada pela letra a com o acento grave: preposição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a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+ artigo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a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=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à.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518" name="Group 16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7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TextShape 1"/>
          <p:cNvSpPr txBox="1"/>
          <p:nvPr/>
        </p:nvSpPr>
        <p:spPr>
          <a:xfrm>
            <a:off x="838081" y="330603"/>
            <a:ext cx="10515240" cy="1076111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RobotoBR"/>
              </a:rPr>
              <a:t>Crase</a:t>
            </a:r>
            <a:endParaRPr lang="pt-BR" sz="440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0" name="TextShape 2"/>
          <p:cNvSpPr txBox="1"/>
          <p:nvPr/>
        </p:nvSpPr>
        <p:spPr>
          <a:xfrm>
            <a:off x="838080" y="1428934"/>
            <a:ext cx="10515240" cy="502773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000" b="0" strike="noStrike" spc="-1" dirty="0">
                <a:solidFill>
                  <a:srgbClr val="000000"/>
                </a:solidFill>
                <a:latin typeface="RobotoBR"/>
              </a:rPr>
              <a:t>A regra geral para o emprego da crase é: depois de um termo que exige a preposição </a:t>
            </a:r>
            <a:r>
              <a:rPr lang="pt-BR" sz="3000" b="1" strike="noStrike" spc="-1" dirty="0">
                <a:solidFill>
                  <a:srgbClr val="000000"/>
                </a:solidFill>
                <a:latin typeface="RobotoBR"/>
              </a:rPr>
              <a:t>a</a:t>
            </a:r>
            <a:r>
              <a:rPr lang="pt-BR" sz="3000" b="0" strike="noStrike" spc="-1" dirty="0">
                <a:solidFill>
                  <a:srgbClr val="000000"/>
                </a:solidFill>
                <a:latin typeface="RobotoBR"/>
              </a:rPr>
              <a:t>, seguido de um artigo e de um substantivo femininos.</a:t>
            </a:r>
            <a:endParaRPr lang="pt-BR" sz="30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560" lvl="1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</a:pPr>
            <a:r>
              <a:rPr lang="pt-BR" sz="2600" b="0" strike="noStrike" spc="-1" dirty="0">
                <a:solidFill>
                  <a:srgbClr val="808080"/>
                </a:solidFill>
                <a:latin typeface="RobotoBR"/>
              </a:rPr>
              <a:t>O rapaz foi à feira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400" b="0" strike="noStrike" spc="-1" dirty="0">
                <a:solidFill>
                  <a:srgbClr val="ED7D31"/>
                </a:solidFill>
                <a:latin typeface="RobotoBR"/>
              </a:rPr>
              <a:t>	</a:t>
            </a:r>
            <a:r>
              <a:rPr lang="pt-BR" sz="24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Ir </a:t>
            </a:r>
            <a:r>
              <a:rPr lang="pt-BR" sz="2400" b="1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a </a:t>
            </a:r>
            <a:r>
              <a:rPr lang="pt-BR" sz="24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+ </a:t>
            </a:r>
            <a:r>
              <a:rPr lang="pt-BR" sz="2400" b="1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a </a:t>
            </a:r>
            <a:r>
              <a:rPr lang="pt-BR" sz="24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feira → </a:t>
            </a:r>
            <a:r>
              <a:rPr lang="pt-BR" sz="2400" b="1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a </a:t>
            </a:r>
            <a:r>
              <a:rPr lang="pt-BR" sz="24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+ </a:t>
            </a:r>
            <a:r>
              <a:rPr lang="pt-BR" sz="2400" b="1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a </a:t>
            </a:r>
            <a:r>
              <a:rPr lang="pt-BR" sz="24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= </a:t>
            </a:r>
            <a:r>
              <a:rPr lang="pt-BR" sz="2400" b="1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à</a:t>
            </a:r>
            <a:endParaRPr lang="pt-BR" sz="24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marL="457560" lvl="1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</a:pPr>
            <a:r>
              <a:rPr lang="pt-BR" sz="2600" spc="-1" dirty="0">
                <a:solidFill>
                  <a:srgbClr val="808080"/>
                </a:solidFill>
                <a:latin typeface="RobotoBR"/>
              </a:rPr>
              <a:t>Hércules obedeceu às orientações do viajante.</a:t>
            </a: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400" b="0" strike="noStrike" spc="-1" dirty="0">
                <a:solidFill>
                  <a:srgbClr val="ED7D31"/>
                </a:solidFill>
                <a:latin typeface="RobotoBR"/>
              </a:rPr>
              <a:t>	</a:t>
            </a:r>
            <a:r>
              <a:rPr lang="pt-BR" sz="2400" b="0" strike="noStrike" spc="-1" dirty="0">
                <a:solidFill>
                  <a:srgbClr val="7F7F7F"/>
                </a:solidFill>
                <a:latin typeface="RobotoBR"/>
              </a:rPr>
              <a:t>Obedecer </a:t>
            </a:r>
            <a:r>
              <a:rPr lang="pt-BR" sz="2400" b="1" strike="noStrike" spc="-1" dirty="0">
                <a:solidFill>
                  <a:srgbClr val="7F7F7F"/>
                </a:solidFill>
                <a:latin typeface="RobotoBR"/>
              </a:rPr>
              <a:t>a </a:t>
            </a:r>
            <a:r>
              <a:rPr lang="pt-BR" sz="2400" b="0" strike="noStrike" spc="-1" dirty="0">
                <a:solidFill>
                  <a:srgbClr val="7F7F7F"/>
                </a:solidFill>
                <a:latin typeface="RobotoBR"/>
              </a:rPr>
              <a:t>+ </a:t>
            </a:r>
            <a:r>
              <a:rPr lang="pt-BR" sz="2400" b="1" strike="noStrike" spc="-1" dirty="0">
                <a:solidFill>
                  <a:srgbClr val="7F7F7F"/>
                </a:solidFill>
                <a:latin typeface="RobotoBR"/>
              </a:rPr>
              <a:t>as </a:t>
            </a:r>
            <a:r>
              <a:rPr lang="pt-BR" sz="2400" b="0" strike="noStrike" spc="-1" dirty="0">
                <a:solidFill>
                  <a:srgbClr val="7F7F7F"/>
                </a:solidFill>
                <a:latin typeface="RobotoBR"/>
              </a:rPr>
              <a:t>orientações → </a:t>
            </a:r>
            <a:r>
              <a:rPr lang="pt-BR" sz="2400" b="1" strike="noStrike" spc="-1" dirty="0">
                <a:solidFill>
                  <a:srgbClr val="7F7F7F"/>
                </a:solidFill>
                <a:latin typeface="RobotoBR"/>
              </a:rPr>
              <a:t>a </a:t>
            </a:r>
            <a:r>
              <a:rPr lang="pt-BR" sz="2400" b="0" strike="noStrike" spc="-1" dirty="0">
                <a:solidFill>
                  <a:srgbClr val="7F7F7F"/>
                </a:solidFill>
                <a:latin typeface="RobotoBR"/>
              </a:rPr>
              <a:t>+ </a:t>
            </a:r>
            <a:r>
              <a:rPr lang="pt-BR" sz="2400" b="1" strike="noStrike" spc="-1" dirty="0">
                <a:solidFill>
                  <a:srgbClr val="7F7F7F"/>
                </a:solidFill>
                <a:latin typeface="RobotoBR"/>
              </a:rPr>
              <a:t>as </a:t>
            </a:r>
            <a:r>
              <a:rPr lang="pt-BR" sz="2400" b="0" strike="noStrike" spc="-1" dirty="0">
                <a:solidFill>
                  <a:srgbClr val="7F7F7F"/>
                </a:solidFill>
                <a:latin typeface="RobotoBR"/>
              </a:rPr>
              <a:t>= </a:t>
            </a:r>
            <a:r>
              <a:rPr lang="pt-BR" sz="2400" b="1" strike="noStrike" spc="-1" dirty="0">
                <a:solidFill>
                  <a:srgbClr val="7F7F7F"/>
                </a:solidFill>
                <a:latin typeface="RobotoBR"/>
              </a:rPr>
              <a:t>às</a:t>
            </a:r>
            <a:endParaRPr lang="pt-BR" sz="2400" b="0" strike="noStrike" spc="-1" dirty="0">
              <a:solidFill>
                <a:srgbClr val="7F7F7F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000" b="0" strike="noStrike" spc="-1" dirty="0">
                <a:solidFill>
                  <a:srgbClr val="000000"/>
                </a:solidFill>
                <a:latin typeface="RobotoBR"/>
              </a:rPr>
              <a:t>Também se emprega a crase em expressões adverbiais e locuções conjuntivas:</a:t>
            </a:r>
            <a:endParaRPr lang="pt-BR" sz="30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560" lvl="1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</a:pPr>
            <a:r>
              <a:rPr lang="pt-BR" sz="2600" b="0" strike="noStrike" spc="-1" dirty="0">
                <a:solidFill>
                  <a:srgbClr val="808080"/>
                </a:solidFill>
                <a:latin typeface="RobotoBR"/>
              </a:rPr>
              <a:t>À medida que avançava, procurava um ponto de boa visibilidade.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560" lvl="1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</a:pPr>
            <a:r>
              <a:rPr lang="pt-BR" sz="2600" b="0" strike="noStrike" spc="-1" dirty="0">
                <a:solidFill>
                  <a:srgbClr val="808080"/>
                </a:solidFill>
                <a:latin typeface="RobotoBR"/>
              </a:rPr>
              <a:t>Fugiram às pressas.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000" b="0" strike="noStrike" spc="-1" dirty="0">
                <a:solidFill>
                  <a:srgbClr val="000000"/>
                </a:solidFill>
                <a:latin typeface="RobotoBR"/>
              </a:rPr>
              <a:t>Não se usa a crase: antes de palavra masculina, antes de verbo e em expressões com palavras repetidas.</a:t>
            </a:r>
            <a:endParaRPr lang="pt-BR" sz="30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000" b="0" strike="noStrike" spc="-1" dirty="0">
                <a:solidFill>
                  <a:srgbClr val="000000"/>
                </a:solidFill>
                <a:latin typeface="RobotoBR"/>
              </a:rPr>
              <a:t>Uma dica para o uso da crase: se, ao trocar o substantivo feminino por um masculino, for preciso usar </a:t>
            </a:r>
            <a:r>
              <a:rPr lang="pt-BR" sz="3000" b="1" strike="noStrike" spc="-1" dirty="0">
                <a:solidFill>
                  <a:srgbClr val="000000"/>
                </a:solidFill>
                <a:latin typeface="RobotoBR"/>
              </a:rPr>
              <a:t>ao</a:t>
            </a:r>
            <a:r>
              <a:rPr lang="pt-BR" sz="3000" b="0" strike="noStrike" spc="-1" dirty="0">
                <a:solidFill>
                  <a:srgbClr val="000000"/>
                </a:solidFill>
                <a:latin typeface="RobotoBR"/>
              </a:rPr>
              <a:t>, é sinal de que a crase é necessária com o substantivo feminino.</a:t>
            </a:r>
            <a:endParaRPr lang="pt-BR" sz="3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0" y="0"/>
            <a:ext cx="4654080" cy="68576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2" name="TextShape 2"/>
          <p:cNvSpPr txBox="1"/>
          <p:nvPr/>
        </p:nvSpPr>
        <p:spPr>
          <a:xfrm>
            <a:off x="643320" y="746289"/>
            <a:ext cx="3610080" cy="1889039"/>
          </a:xfrm>
          <a:prstGeom prst="rect">
            <a:avLst/>
          </a:prstGeom>
          <a:solidFill>
            <a:srgbClr val="ED7D31"/>
          </a:solidFill>
          <a:ln w="19080">
            <a:solidFill>
              <a:srgbClr val="ED7D31"/>
            </a:solidFill>
            <a:rou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Concordância especial: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h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aver e fazer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23" name="TextShape 3"/>
          <p:cNvSpPr txBox="1"/>
          <p:nvPr/>
        </p:nvSpPr>
        <p:spPr>
          <a:xfrm>
            <a:off x="643320" y="2937977"/>
            <a:ext cx="3363480" cy="34153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O verbo </a:t>
            </a:r>
            <a:r>
              <a:rPr lang="pt-BR" sz="2400" b="1" strike="noStrike" spc="-1" dirty="0">
                <a:solidFill>
                  <a:schemeClr val="accent2"/>
                </a:solidFill>
                <a:latin typeface="RobotoBR"/>
              </a:rPr>
              <a:t>haver</a:t>
            </a:r>
            <a:r>
              <a:rPr lang="pt-BR" sz="2400" b="1" strike="noStrike" spc="-1" dirty="0">
                <a:solidFill>
                  <a:srgbClr val="FFFFFF"/>
                </a:solidFill>
                <a:latin typeface="RobotoBR"/>
              </a:rPr>
              <a:t> </a:t>
            </a: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com sentido de existência e o verbo </a:t>
            </a:r>
            <a:r>
              <a:rPr lang="pt-BR" sz="2400" b="1" strike="noStrike" spc="-1" dirty="0">
                <a:solidFill>
                  <a:srgbClr val="ED7D31"/>
                </a:solidFill>
                <a:latin typeface="RobotoBR"/>
              </a:rPr>
              <a:t>fazer</a:t>
            </a:r>
            <a:r>
              <a:rPr lang="pt-BR" sz="2400" b="1" strike="noStrike" spc="-1" dirty="0">
                <a:solidFill>
                  <a:srgbClr val="FFFFFF"/>
                </a:solidFill>
                <a:latin typeface="RobotoBR"/>
              </a:rPr>
              <a:t> </a:t>
            </a: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com sentido de tempo são considerados verbos impessoais e, por isso, devem ser conjugados na 3</a:t>
            </a:r>
            <a:r>
              <a:rPr lang="pt-BR" sz="2400" b="0" u="sng" strike="noStrike" spc="-1" baseline="30000" dirty="0">
                <a:solidFill>
                  <a:srgbClr val="FFFFFF"/>
                </a:solidFill>
                <a:uFillTx/>
                <a:latin typeface="RobotoBR"/>
              </a:rPr>
              <a:t>a</a:t>
            </a: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 pessoa do singular.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24" name="Imagem 4"/>
          <p:cNvPicPr/>
          <p:nvPr/>
        </p:nvPicPr>
        <p:blipFill>
          <a:blip r:embed="rId2"/>
          <a:stretch/>
        </p:blipFill>
        <p:spPr>
          <a:xfrm>
            <a:off x="5297760" y="1119240"/>
            <a:ext cx="6250320" cy="4458240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CustomShape 1"/>
          <p:cNvSpPr/>
          <p:nvPr/>
        </p:nvSpPr>
        <p:spPr>
          <a:xfrm>
            <a:off x="321480" y="320040"/>
            <a:ext cx="11548440" cy="6217560"/>
          </a:xfrm>
          <a:prstGeom prst="rect">
            <a:avLst/>
          </a:prstGeom>
          <a:solidFill>
            <a:schemeClr val="tx1">
              <a:alpha val="8000"/>
            </a:schemeClr>
          </a:solidFill>
          <a:ln w="127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6" name="TextShape 2"/>
          <p:cNvSpPr txBox="1"/>
          <p:nvPr/>
        </p:nvSpPr>
        <p:spPr>
          <a:xfrm>
            <a:off x="838080" y="963720"/>
            <a:ext cx="3730062" cy="492984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Concordância especial: </a:t>
            </a:r>
            <a:r>
              <a:rPr lang="pt-BR" sz="4400" strike="noStrike" spc="-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haver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 e </a:t>
            </a:r>
            <a:r>
              <a:rPr lang="pt-BR" sz="4400" strike="noStrike" spc="-1" dirty="0">
                <a:solidFill>
                  <a:srgbClr val="767171"/>
                </a:solidFill>
                <a:latin typeface="Calibri"/>
                <a:cs typeface="Calibri"/>
              </a:rPr>
              <a:t>fazer</a:t>
            </a:r>
          </a:p>
        </p:txBody>
      </p:sp>
      <p:sp>
        <p:nvSpPr>
          <p:cNvPr id="528" name="TextShape 4"/>
          <p:cNvSpPr txBox="1"/>
          <p:nvPr/>
        </p:nvSpPr>
        <p:spPr>
          <a:xfrm>
            <a:off x="4975920" y="549373"/>
            <a:ext cx="6377400" cy="62175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É comum as pessoas conjugarem o verbo no plural acreditando que o sujeito desses verbos são os elementos grifados.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Ocorre que, por indicarem existência, tornam-se verbos impessoais e, por isso, sem sujeito, sendo usados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sempre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no singular. Isso não quer dizer que esses verbos não sejam usados no plural em outros contextos.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Nesses casos, o verbo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haver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foi usado para formar uma locução verbal. O verbo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fazer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indicou a ação realizada pelo sujeito.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TextShape 1"/>
          <p:cNvSpPr txBox="1"/>
          <p:nvPr/>
        </p:nvSpPr>
        <p:spPr>
          <a:xfrm>
            <a:off x="799570" y="571318"/>
            <a:ext cx="1045116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Concordância especial: </a:t>
            </a:r>
            <a:r>
              <a:rPr lang="pt-BR" sz="4400" b="1" strike="noStrike" spc="-1" dirty="0">
                <a:solidFill>
                  <a:schemeClr val="bg1">
                    <a:lumMod val="85000"/>
                  </a:schemeClr>
                </a:solidFill>
                <a:latin typeface="Calibri"/>
                <a:cs typeface="Calibri"/>
              </a:rPr>
              <a:t>ser</a:t>
            </a:r>
            <a:endParaRPr lang="pt-BR" sz="4400" b="0" strike="noStrike" spc="-1" dirty="0">
              <a:solidFill>
                <a:schemeClr val="bg1">
                  <a:lumMod val="8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530" name="CustomShape 2"/>
          <p:cNvSpPr/>
          <p:nvPr/>
        </p:nvSpPr>
        <p:spPr>
          <a:xfrm>
            <a:off x="1000800" y="2043720"/>
            <a:ext cx="10189800" cy="80280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31" name="Group 3"/>
          <p:cNvGrpSpPr/>
          <p:nvPr/>
        </p:nvGrpSpPr>
        <p:grpSpPr>
          <a:xfrm>
            <a:off x="1000800" y="2416320"/>
            <a:ext cx="10189800" cy="3555720"/>
            <a:chOff x="1000800" y="2416320"/>
            <a:chExt cx="10189800" cy="3555720"/>
          </a:xfrm>
        </p:grpSpPr>
        <p:sp>
          <p:nvSpPr>
            <p:cNvPr id="532" name="CustomShape 4"/>
            <p:cNvSpPr/>
            <p:nvPr/>
          </p:nvSpPr>
          <p:spPr>
            <a:xfrm>
              <a:off x="1000800" y="2416320"/>
              <a:ext cx="4761360" cy="1864440"/>
            </a:xfrm>
            <a:prstGeom prst="rect">
              <a:avLst/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56600" tIns="89280" rIns="156600" bIns="89280" anchor="ctr"/>
            <a:lstStyle/>
            <a:p>
              <a:pPr algn="ctr"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FFFFFF"/>
                  </a:solidFill>
                  <a:latin typeface="RobotoBR"/>
                </a:rPr>
                <a:t>A regra geral é que o verbo </a:t>
              </a:r>
              <a:r>
                <a:rPr lang="pt-BR" sz="2200" b="1" strike="noStrike" spc="-1" dirty="0">
                  <a:solidFill>
                    <a:srgbClr val="FFFFFF"/>
                  </a:solidFill>
                  <a:latin typeface="RobotoBR"/>
                </a:rPr>
                <a:t>ser </a:t>
              </a:r>
              <a:r>
                <a:rPr lang="pt-BR" sz="2200" b="0" strike="noStrike" spc="-1" dirty="0">
                  <a:solidFill>
                    <a:srgbClr val="FFFFFF"/>
                  </a:solidFill>
                  <a:latin typeface="RobotoBR"/>
                </a:rPr>
                <a:t>pode concordar com o sujeito ou com o predicativo do sujeito, sendo uma opção de quem produz o texto.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533" name="CustomShape 5"/>
            <p:cNvSpPr/>
            <p:nvPr/>
          </p:nvSpPr>
          <p:spPr>
            <a:xfrm>
              <a:off x="1000800" y="4281480"/>
              <a:ext cx="4761360" cy="1690560"/>
            </a:xfrm>
            <a:prstGeom prst="rect">
              <a:avLst/>
            </a:prstGeom>
            <a:solidFill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17360" tIns="117360" rIns="156600" bIns="176040"/>
            <a:lstStyle/>
            <a:p>
              <a:pPr marL="228600" lvl="1" indent="-228240">
                <a:lnSpc>
                  <a:spcPct val="90000"/>
                </a:lnSpc>
                <a:spcAft>
                  <a:spcPts val="329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200" b="0" strike="noStrike" spc="-1">
                  <a:solidFill>
                    <a:srgbClr val="000000"/>
                  </a:solidFill>
                  <a:latin typeface="RobotoBR"/>
                </a:rPr>
                <a:t>Alegria e tristeza não são a mesma coisa.</a:t>
              </a:r>
              <a:endParaRPr lang="pt-BR" sz="2200" b="0" strike="noStrike" spc="-1">
                <a:latin typeface="Arial"/>
              </a:endParaRPr>
            </a:p>
            <a:p>
              <a:pPr marL="228600" lvl="1" indent="-228240">
                <a:lnSpc>
                  <a:spcPct val="90000"/>
                </a:lnSpc>
                <a:spcAft>
                  <a:spcPts val="329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200" b="0" strike="noStrike" spc="-1">
                  <a:solidFill>
                    <a:srgbClr val="000000"/>
                  </a:solidFill>
                  <a:latin typeface="RobotoBR"/>
                </a:rPr>
                <a:t>Alegria e tristeza não é a mesma coisa.</a:t>
              </a:r>
              <a:endParaRPr lang="pt-BR" sz="2200" b="0" strike="noStrike" spc="-1">
                <a:latin typeface="Arial"/>
              </a:endParaRPr>
            </a:p>
          </p:txBody>
        </p:sp>
        <p:sp>
          <p:nvSpPr>
            <p:cNvPr id="534" name="CustomShape 6"/>
            <p:cNvSpPr/>
            <p:nvPr/>
          </p:nvSpPr>
          <p:spPr>
            <a:xfrm>
              <a:off x="6429240" y="2416320"/>
              <a:ext cx="4761360" cy="1864440"/>
            </a:xfrm>
            <a:prstGeom prst="rect">
              <a:avLst/>
            </a:prstGeom>
            <a:solidFill>
              <a:schemeClr val="accent3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56600" tIns="89280" rIns="156600" bIns="89280" anchor="ctr"/>
            <a:lstStyle/>
            <a:p>
              <a:pPr algn="ctr"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FFFFFF"/>
                  </a:solidFill>
                  <a:latin typeface="RobotoBR"/>
                </a:rPr>
                <a:t>Quando o sujeito do verbo for um pronome indefinido ou demonstrativo e o predicativo estiver no plural, o verbo concorda com o plural.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535" name="CustomShape 7"/>
            <p:cNvSpPr/>
            <p:nvPr/>
          </p:nvSpPr>
          <p:spPr>
            <a:xfrm>
              <a:off x="6429240" y="4281480"/>
              <a:ext cx="4761360" cy="1690560"/>
            </a:xfrm>
            <a:prstGeom prst="rect">
              <a:avLst/>
            </a:prstGeom>
            <a:solidFill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3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17360" tIns="117360" rIns="156600" bIns="176040"/>
            <a:lstStyle/>
            <a:p>
              <a:pPr marL="228600" lvl="1" indent="-228240">
                <a:lnSpc>
                  <a:spcPct val="90000"/>
                </a:lnSpc>
                <a:spcAft>
                  <a:spcPts val="329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200" b="0" strike="noStrike" spc="-1">
                  <a:solidFill>
                    <a:srgbClr val="000000"/>
                  </a:solidFill>
                  <a:latin typeface="RobotoBR"/>
                </a:rPr>
                <a:t>Isso são modos?</a:t>
              </a:r>
              <a:endParaRPr lang="pt-BR" sz="2200" b="0" strike="noStrike" spc="-1">
                <a:latin typeface="Arial"/>
              </a:endParaRPr>
            </a:p>
            <a:p>
              <a:pPr marL="228600" lvl="1" indent="-228240">
                <a:lnSpc>
                  <a:spcPct val="90000"/>
                </a:lnSpc>
                <a:spcAft>
                  <a:spcPts val="329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200" b="0" strike="noStrike" spc="-1">
                  <a:solidFill>
                    <a:srgbClr val="000000"/>
                  </a:solidFill>
                  <a:latin typeface="RobotoBR"/>
                </a:rPr>
                <a:t>Aquilo eram situações típicas de jovem.</a:t>
              </a:r>
              <a:endParaRPr lang="pt-BR" sz="2200" b="0" strike="noStrike" spc="-1">
                <a:latin typeface="Arial"/>
              </a:endParaRPr>
            </a:p>
          </p:txBody>
        </p:sp>
      </p:grpSp>
      <p:grpSp>
        <p:nvGrpSpPr>
          <p:cNvPr id="536" name="Group 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CustomShape 1"/>
          <p:cNvSpPr/>
          <p:nvPr/>
        </p:nvSpPr>
        <p:spPr>
          <a:xfrm>
            <a:off x="321480" y="320040"/>
            <a:ext cx="11548440" cy="6217560"/>
          </a:xfrm>
          <a:prstGeom prst="rect">
            <a:avLst/>
          </a:prstGeom>
          <a:solidFill>
            <a:schemeClr val="tx1">
              <a:alpha val="14000"/>
            </a:schemeClr>
          </a:solidFill>
          <a:ln w="127080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8" name="TextShape 2"/>
          <p:cNvSpPr txBox="1"/>
          <p:nvPr/>
        </p:nvSpPr>
        <p:spPr>
          <a:xfrm>
            <a:off x="838080" y="631800"/>
            <a:ext cx="10515240" cy="132516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Concordância especial: </a:t>
            </a:r>
            <a:r>
              <a:rPr lang="pt-BR" sz="4400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ser</a:t>
            </a:r>
          </a:p>
        </p:txBody>
      </p:sp>
      <p:sp>
        <p:nvSpPr>
          <p:cNvPr id="539" name="TextShape 3"/>
          <p:cNvSpPr txBox="1"/>
          <p:nvPr/>
        </p:nvSpPr>
        <p:spPr>
          <a:xfrm>
            <a:off x="838080" y="2057400"/>
            <a:ext cx="10515240" cy="38714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Se o sujeito for pessoa, independentemente do predicativo, o verbo combinará com a pessoa. Como no exemplo a seguir: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ED7D31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ED7D31"/>
                </a:solidFill>
                <a:latin typeface="RobotoBR"/>
              </a:rPr>
              <a:t>Lady Bird é só problemas.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Quando o sujeito do verbo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ser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indicar quantidade, o verbo deve ser usado no singular.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ED7D31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ED7D31"/>
                </a:solidFill>
                <a:latin typeface="RobotoBR"/>
              </a:rPr>
              <a:t>Tomar dois litros de água é muito pouco!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Quando indicar hora ou distância, a concordância é feita com o numeral.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ED7D31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ED7D31"/>
                </a:solidFill>
                <a:latin typeface="RobotoBR"/>
              </a:rPr>
              <a:t>São 8 h.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ED7D31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ED7D31"/>
                </a:solidFill>
                <a:latin typeface="RobotoBR"/>
              </a:rPr>
              <a:t>É 1 km daqui.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TextShape 1"/>
          <p:cNvSpPr txBox="1"/>
          <p:nvPr/>
        </p:nvSpPr>
        <p:spPr>
          <a:xfrm>
            <a:off x="952431" y="914760"/>
            <a:ext cx="9893532" cy="1012320"/>
          </a:xfrm>
          <a:prstGeom prst="rect">
            <a:avLst/>
          </a:prstGeom>
          <a:solidFill>
            <a:schemeClr val="accent2"/>
          </a:solidFill>
          <a:ln w="25560">
            <a:solidFill>
              <a:srgbClr val="ED7D31"/>
            </a:solidFill>
            <a:miter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Jargão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541" name="Group 2"/>
          <p:cNvGrpSpPr/>
          <p:nvPr/>
        </p:nvGrpSpPr>
        <p:grpSpPr>
          <a:xfrm>
            <a:off x="843499" y="2028730"/>
            <a:ext cx="10371239" cy="4763113"/>
            <a:chOff x="984600" y="2477160"/>
            <a:chExt cx="10371239" cy="3465720"/>
          </a:xfrm>
        </p:grpSpPr>
        <p:sp>
          <p:nvSpPr>
            <p:cNvPr id="542" name="Line 3"/>
            <p:cNvSpPr/>
            <p:nvPr/>
          </p:nvSpPr>
          <p:spPr>
            <a:xfrm>
              <a:off x="984600" y="2477160"/>
              <a:ext cx="10353600" cy="360"/>
            </a:xfrm>
            <a:prstGeom prst="line">
              <a:avLst/>
            </a:prstGeom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3" name="CustomShape 4"/>
            <p:cNvSpPr/>
            <p:nvPr/>
          </p:nvSpPr>
          <p:spPr>
            <a:xfrm>
              <a:off x="984600" y="2477520"/>
              <a:ext cx="10353600" cy="8661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9920" tIns="79920" rIns="79920" bIns="79920" anchor="b"/>
            <a:lstStyle/>
            <a:p>
              <a:pPr>
                <a:lnSpc>
                  <a:spcPct val="90000"/>
                </a:lnSpc>
                <a:spcAft>
                  <a:spcPts val="734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As palavras e expressões empregadas por um grupo específico de falantes que as utilizam para se comunicar de um jeito próprio, peculiar, constituem um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jargão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44" name="Line 5"/>
            <p:cNvSpPr/>
            <p:nvPr/>
          </p:nvSpPr>
          <p:spPr>
            <a:xfrm>
              <a:off x="984600" y="3395024"/>
              <a:ext cx="10353600" cy="360"/>
            </a:xfrm>
            <a:prstGeom prst="line">
              <a:avLst/>
            </a:prstGeom>
            <a:ln>
              <a:solidFill>
                <a:schemeClr val="accent2">
                  <a:hueOff val="-485121"/>
                  <a:satOff val="-27976"/>
                  <a:lumOff val="2876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5" name="CustomShape 6"/>
            <p:cNvSpPr/>
            <p:nvPr/>
          </p:nvSpPr>
          <p:spPr>
            <a:xfrm>
              <a:off x="1002239" y="3433891"/>
              <a:ext cx="10353600" cy="8661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9920" tIns="79920" rIns="79920" bIns="79920" anchor="ctr"/>
            <a:lstStyle/>
            <a:p>
              <a:pPr>
                <a:lnSpc>
                  <a:spcPct val="90000"/>
                </a:lnSpc>
                <a:spcAft>
                  <a:spcPts val="734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Há jargões usados por diferentes grupos sociais e profissionais.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46" name="Line 7"/>
            <p:cNvSpPr/>
            <p:nvPr/>
          </p:nvSpPr>
          <p:spPr>
            <a:xfrm>
              <a:off x="984600" y="4210200"/>
              <a:ext cx="10353600" cy="360"/>
            </a:xfrm>
            <a:prstGeom prst="line">
              <a:avLst/>
            </a:prstGeom>
            <a:ln>
              <a:solidFill>
                <a:schemeClr val="accent2">
                  <a:hueOff val="-970242"/>
                  <a:satOff val="-55952"/>
                  <a:lumOff val="5752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7" name="CustomShape 8"/>
            <p:cNvSpPr/>
            <p:nvPr/>
          </p:nvSpPr>
          <p:spPr>
            <a:xfrm>
              <a:off x="984600" y="4210200"/>
              <a:ext cx="10353600" cy="8661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9920" tIns="79920" rIns="79920" bIns="79920"/>
            <a:lstStyle/>
            <a:p>
              <a:pPr>
                <a:lnSpc>
                  <a:spcPct val="90000"/>
                </a:lnSpc>
                <a:spcAft>
                  <a:spcPts val="734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Esses grupos praticam, em algumas situações de uso da língua, um falar muito específico, inacessível ou pouco compreensível aos que não fazem parte do grupo.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48" name="Line 9"/>
            <p:cNvSpPr/>
            <p:nvPr/>
          </p:nvSpPr>
          <p:spPr>
            <a:xfrm>
              <a:off x="984600" y="5076720"/>
              <a:ext cx="10353600" cy="360"/>
            </a:xfrm>
            <a:prstGeom prst="line">
              <a:avLst/>
            </a:prstGeom>
            <a:ln>
              <a:solidFill>
                <a:schemeClr val="accent2">
                  <a:hueOff val="-1455363"/>
                  <a:satOff val="-83928"/>
                  <a:lumOff val="8628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9" name="CustomShape 10"/>
            <p:cNvSpPr/>
            <p:nvPr/>
          </p:nvSpPr>
          <p:spPr>
            <a:xfrm>
              <a:off x="984600" y="5076720"/>
              <a:ext cx="10353600" cy="8661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9920" tIns="79920" rIns="79920" bIns="79920"/>
            <a:lstStyle/>
            <a:p>
              <a:pPr>
                <a:lnSpc>
                  <a:spcPct val="90000"/>
                </a:lnSpc>
                <a:spcAft>
                  <a:spcPts val="734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Há jargões usados por grupos de advogados, policiais, médicos; profissionais da moda e da beleza, do esporte, da música etc.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550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TextShape 1"/>
          <p:cNvSpPr txBox="1"/>
          <p:nvPr/>
        </p:nvSpPr>
        <p:spPr>
          <a:xfrm>
            <a:off x="870120" y="606600"/>
            <a:ext cx="1045116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Gêneros digitais</a:t>
            </a:r>
            <a:endParaRPr lang="pt-BR" sz="4400" b="0" strike="noStrike" spc="-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552" name="CustomShape 2"/>
          <p:cNvSpPr/>
          <p:nvPr/>
        </p:nvSpPr>
        <p:spPr>
          <a:xfrm>
            <a:off x="1000800" y="2043720"/>
            <a:ext cx="10189800" cy="80280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53" name="Group 3"/>
          <p:cNvGrpSpPr/>
          <p:nvPr/>
        </p:nvGrpSpPr>
        <p:grpSpPr>
          <a:xfrm>
            <a:off x="932517" y="2172800"/>
            <a:ext cx="10176144" cy="4176568"/>
            <a:chOff x="1000800" y="2473200"/>
            <a:chExt cx="10176144" cy="3848859"/>
          </a:xfrm>
        </p:grpSpPr>
        <p:sp>
          <p:nvSpPr>
            <p:cNvPr id="554" name="CustomShape 4"/>
            <p:cNvSpPr/>
            <p:nvPr/>
          </p:nvSpPr>
          <p:spPr>
            <a:xfrm>
              <a:off x="2188800" y="2473200"/>
              <a:ext cx="1943640" cy="194364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5" name="CustomShape 5"/>
            <p:cNvSpPr/>
            <p:nvPr/>
          </p:nvSpPr>
          <p:spPr>
            <a:xfrm>
              <a:off x="1000800" y="4702455"/>
              <a:ext cx="4319640" cy="13352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Com a internet, surgiram gêneros digitais, como o </a:t>
              </a:r>
              <a:r>
                <a:rPr lang="pt-BR" sz="2800" b="0" strike="noStrike" spc="-1" dirty="0" err="1">
                  <a:solidFill>
                    <a:srgbClr val="000000"/>
                  </a:solidFill>
                  <a:latin typeface="RobotoBR"/>
                </a:rPr>
                <a:t>blogue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800" b="0" strike="noStrike" spc="-1" dirty="0">
                <a:latin typeface="Arial"/>
              </a:endParaRPr>
            </a:p>
          </p:txBody>
        </p:sp>
        <p:sp>
          <p:nvSpPr>
            <p:cNvPr id="556" name="CustomShape 6"/>
            <p:cNvSpPr/>
            <p:nvPr/>
          </p:nvSpPr>
          <p:spPr>
            <a:xfrm>
              <a:off x="7661880" y="2473200"/>
              <a:ext cx="1943640" cy="1527584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7" name="CustomShape 7"/>
            <p:cNvSpPr/>
            <p:nvPr/>
          </p:nvSpPr>
          <p:spPr>
            <a:xfrm>
              <a:off x="6063144" y="4374741"/>
              <a:ext cx="5113800" cy="194731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/>
            <a:lstStyle/>
            <a:p>
              <a:pPr algn="ctr">
                <a:lnSpc>
                  <a:spcPct val="90000"/>
                </a:lnSpc>
                <a:spcAft>
                  <a:spcPts val="595"/>
                </a:spcAft>
              </a:pP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Com os novos suportes digitais, no entanto, alguns gêneros já existentes recebem outros suportes, como a carta que, no </a:t>
              </a:r>
              <a:r>
                <a:rPr lang="pt-BR" sz="2800" b="0" strike="noStrike" spc="-1" dirty="0" err="1">
                  <a:solidFill>
                    <a:srgbClr val="000000"/>
                  </a:solidFill>
                  <a:latin typeface="RobotoBR"/>
                </a:rPr>
                <a:t>Facebook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, ganha uma forma nova de chegar ao destinatário</a:t>
              </a:r>
              <a:r>
                <a:rPr lang="pt-BR" sz="17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1700" b="0" strike="noStrike" spc="-1" dirty="0">
                <a:latin typeface="Arial"/>
              </a:endParaRPr>
            </a:p>
          </p:txBody>
        </p:sp>
      </p:grpSp>
      <p:grpSp>
        <p:nvGrpSpPr>
          <p:cNvPr id="558" name="Group 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TextShape 2"/>
          <p:cNvSpPr txBox="1"/>
          <p:nvPr/>
        </p:nvSpPr>
        <p:spPr>
          <a:xfrm>
            <a:off x="523975" y="423148"/>
            <a:ext cx="11166141" cy="109584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Resenha crítica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562" name="Group 4"/>
          <p:cNvGrpSpPr/>
          <p:nvPr/>
        </p:nvGrpSpPr>
        <p:grpSpPr>
          <a:xfrm>
            <a:off x="557663" y="1601659"/>
            <a:ext cx="11189160" cy="4665275"/>
            <a:chOff x="571320" y="645840"/>
            <a:chExt cx="11189160" cy="4665275"/>
          </a:xfrm>
        </p:grpSpPr>
        <p:sp>
          <p:nvSpPr>
            <p:cNvPr id="564" name="CustomShape 6"/>
            <p:cNvSpPr/>
            <p:nvPr/>
          </p:nvSpPr>
          <p:spPr>
            <a:xfrm>
              <a:off x="571320" y="645840"/>
              <a:ext cx="11188800" cy="1495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8760" tIns="68760" rIns="68760" bIns="68760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Caracteriza-se por apresentar informações sobre um objeto cultural de modo crítico. Muitas vezes, esse caráter crítico já é expressado no título do texto lido.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565" name="Line 7"/>
            <p:cNvSpPr/>
            <p:nvPr/>
          </p:nvSpPr>
          <p:spPr>
            <a:xfrm>
              <a:off x="571320" y="1622750"/>
              <a:ext cx="11189160" cy="360"/>
            </a:xfrm>
            <a:prstGeom prst="line">
              <a:avLst/>
            </a:prstGeom>
            <a:ln>
              <a:solidFill>
                <a:schemeClr val="accent2">
                  <a:hueOff val="-727682"/>
                  <a:satOff val="-41964"/>
                  <a:lumOff val="4314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66" name="CustomShape 8"/>
            <p:cNvSpPr/>
            <p:nvPr/>
          </p:nvSpPr>
          <p:spPr>
            <a:xfrm>
              <a:off x="571320" y="1663715"/>
              <a:ext cx="11188800" cy="1495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8760" tIns="68760" rIns="68760" bIns="68760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Apresenta a avaliação de uma obra e deve ser produzido a partir de argumentos que sustentarão a opinião do autor. Geralmente, é publicada em jornais, revistas, </a:t>
              </a:r>
              <a:r>
                <a:rPr lang="pt-BR" sz="2000" b="0" strike="noStrike" spc="-1" dirty="0" err="1">
                  <a:solidFill>
                    <a:srgbClr val="000000"/>
                  </a:solidFill>
                  <a:latin typeface="RobotoBR"/>
                </a:rPr>
                <a:t>blogues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, </a:t>
              </a:r>
              <a:r>
                <a:rPr lang="pt-BR" sz="2000" b="0" i="1" strike="noStrike" spc="-1" dirty="0">
                  <a:solidFill>
                    <a:srgbClr val="000000"/>
                  </a:solidFill>
                  <a:latin typeface="RobotoBR"/>
                </a:rPr>
                <a:t>sites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. Também pode ser produzida na prática de estudo e pesquisa para comentar leituras, literárias ou não, a fim de aprofundar os conhecimentos do autor da resenha por meio do resumo e da discussão sobre o que foi lido. O autor do texto deve apresentar uma tese sobre a obra resenhada e deixar pistas de sua opinião.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567" name="Line 9"/>
            <p:cNvSpPr/>
            <p:nvPr/>
          </p:nvSpPr>
          <p:spPr>
            <a:xfrm>
              <a:off x="571320" y="3651455"/>
              <a:ext cx="11189160" cy="360"/>
            </a:xfrm>
            <a:prstGeom prst="line">
              <a:avLst/>
            </a:prstGeom>
            <a:ln>
              <a:solidFill>
                <a:schemeClr val="accent2">
                  <a:hueOff val="-1455363"/>
                  <a:satOff val="-83928"/>
                  <a:lumOff val="8628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68" name="CustomShape 10"/>
            <p:cNvSpPr/>
            <p:nvPr/>
          </p:nvSpPr>
          <p:spPr>
            <a:xfrm>
              <a:off x="571320" y="3815315"/>
              <a:ext cx="11188800" cy="1495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8760" tIns="68760" rIns="68760" bIns="68760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 produção de uma resenha exige as atividades de leitura da obra, de interpretação e de resumo, além de um posicionamento diante de uma questão que possa gerar respostas diferentes: a obra é boa? Note que, diante desse questionamento, haverá pessoas que não concordarão com a opinião defendida e, nessa perspectiva, quem escreve deve dialogar com essa possibilidade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569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CustomShape 1"/>
          <p:cNvSpPr/>
          <p:nvPr/>
        </p:nvSpPr>
        <p:spPr>
          <a:xfrm>
            <a:off x="0" y="13655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71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704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72" name="Espaço Reservado para Conteúdo 4"/>
          <p:cNvPicPr/>
          <p:nvPr/>
        </p:nvPicPr>
        <p:blipFill>
          <a:blip r:embed="rId2"/>
          <a:stretch/>
        </p:blipFill>
        <p:spPr>
          <a:xfrm>
            <a:off x="3517920" y="741960"/>
            <a:ext cx="8476920" cy="5552280"/>
          </a:xfrm>
          <a:prstGeom prst="rect">
            <a:avLst/>
          </a:prstGeom>
          <a:ln>
            <a:noFill/>
          </a:ln>
        </p:spPr>
      </p:pic>
      <p:sp>
        <p:nvSpPr>
          <p:cNvPr id="573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74" name="TextShape 4"/>
          <p:cNvSpPr txBox="1"/>
          <p:nvPr/>
        </p:nvSpPr>
        <p:spPr>
          <a:xfrm>
            <a:off x="640080" y="2074320"/>
            <a:ext cx="2751840" cy="2709000"/>
          </a:xfrm>
          <a:prstGeom prst="rect">
            <a:avLst/>
          </a:prstGeom>
          <a:solidFill>
            <a:srgbClr val="404040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Resenha crítica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1207</Words>
  <Application>Microsoft Office PowerPoint</Application>
  <PresentationFormat>Widescreen</PresentationFormat>
  <Paragraphs>73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RobotoBR</vt:lpstr>
      <vt:lpstr>Symbol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2020-04-03T16:39:27Z</dcterms:created>
  <dcterms:modified xsi:type="dcterms:W3CDTF">2020-04-03T16:41:42Z</dcterms:modified>
</cp:coreProperties>
</file>