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280cda6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7280cda6c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280cda6c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g7280cda6c5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280cda6c5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g7280cda6c5_0_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280cda6c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7280cda6c5_0_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280cda6c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7280cda6c5_0_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280cda6c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7280cda6c5_0_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280cda6c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7280cda6c5_0_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280cda6c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7280cda6c5_0_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7280cda6c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7280cda6c5_0_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280cda6c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7280cda6c5_0_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280cda6c5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7280cda6c5_0_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7280cda6c5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7280cda6c5_0_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500"/>
              <a:buChar char="■"/>
              <a:defRPr sz="1500"/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233781" y="558431"/>
            <a:ext cx="63903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pt-BR" sz="3600">
                <a:latin typeface="Roboto"/>
                <a:ea typeface="Roboto"/>
                <a:cs typeface="Roboto"/>
                <a:sym typeface="Roboto"/>
              </a:rPr>
              <a:t>UNIDADE 2</a:t>
            </a:r>
            <a:br>
              <a:rPr lang="pt-BR" sz="3600">
                <a:latin typeface="Roboto"/>
                <a:ea typeface="Roboto"/>
                <a:cs typeface="Roboto"/>
                <a:sym typeface="Roboto"/>
              </a:rPr>
            </a:br>
            <a:r>
              <a:rPr lang="pt-BR" sz="3600">
                <a:latin typeface="Roboto"/>
                <a:ea typeface="Roboto"/>
                <a:cs typeface="Roboto"/>
                <a:sym typeface="Roboto"/>
              </a:rPr>
              <a:t>POVOS ARTEIROS</a:t>
            </a:r>
            <a:endParaRPr/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233775" y="2125594"/>
            <a:ext cx="6390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CAPÍTULO 2 – Brasil plural</a:t>
            </a:r>
            <a:endParaRPr/>
          </a:p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354343" y="3497413"/>
            <a:ext cx="4116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/>
          <p:nvPr/>
        </p:nvSpPr>
        <p:spPr>
          <a:xfrm>
            <a:off x="1069651" y="1778518"/>
            <a:ext cx="7004700" cy="1058700"/>
          </a:xfrm>
          <a:prstGeom prst="roundRect">
            <a:avLst>
              <a:gd fmla="val 16667" name="adj"/>
            </a:avLst>
          </a:prstGeom>
          <a:solidFill>
            <a:srgbClr val="B3C6E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6"/>
          <p:cNvSpPr txBox="1"/>
          <p:nvPr>
            <p:ph type="title"/>
          </p:nvPr>
        </p:nvSpPr>
        <p:spPr>
          <a:xfrm>
            <a:off x="628650" y="435032"/>
            <a:ext cx="7886700" cy="99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Somos muitos</a:t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1982138" y="1950002"/>
            <a:ext cx="5179800" cy="71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Etnia</a:t>
            </a: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diz respeito a um grupo de pessoas de mesma origem biológica e cultural.</a:t>
            </a:r>
            <a:endParaRPr sz="1100"/>
          </a:p>
        </p:txBody>
      </p:sp>
      <p:sp>
        <p:nvSpPr>
          <p:cNvPr id="78" name="Google Shape;78;p16"/>
          <p:cNvSpPr/>
          <p:nvPr/>
        </p:nvSpPr>
        <p:spPr>
          <a:xfrm>
            <a:off x="1069651" y="3131914"/>
            <a:ext cx="7004700" cy="1058700"/>
          </a:xfrm>
          <a:prstGeom prst="roundRect">
            <a:avLst>
              <a:gd fmla="val 16667" name="adj"/>
            </a:avLst>
          </a:prstGeom>
          <a:solidFill>
            <a:srgbClr val="B3C6E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1982138" y="3303398"/>
            <a:ext cx="5179800" cy="71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Miscigenação</a:t>
            </a:r>
            <a:r>
              <a:rPr lang="pt-BR" sz="2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refere-se à mistura de povos de diferentes etnias.</a:t>
            </a:r>
            <a:endParaRPr sz="1100"/>
          </a:p>
        </p:txBody>
      </p:sp>
      <p:sp>
        <p:nvSpPr>
          <p:cNvPr id="80" name="Google Shape;80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Mistura cultural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Cordelista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é a pessoa que escreve livros de </a:t>
            </a:r>
            <a:r>
              <a:rPr b="1" lang="pt-BR">
                <a:latin typeface="Roboto"/>
                <a:ea typeface="Roboto"/>
                <a:cs typeface="Roboto"/>
                <a:sym typeface="Roboto"/>
              </a:rPr>
              <a:t>cordel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lang="pt-BR">
                <a:latin typeface="Roboto"/>
                <a:ea typeface="Roboto"/>
                <a:cs typeface="Roboto"/>
                <a:sym typeface="Roboto"/>
              </a:rPr>
              <a:t>A palavra “cordel”, de origem portuguesa, faz referência à antiquíssima maneira de expor os livretos em feiras e praças públicas em Portugal, suspensos em cordéis (barbantes). No Brasil, a prática de expor, em cordões, livretos com contos e outras narrativas em verso, principalmente sobre o sertão, deu continuidade, de certa forma, ao costume português.</a:t>
            </a:r>
            <a:endParaRPr/>
          </a:p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628650" y="435032"/>
            <a:ext cx="7886700" cy="99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Mistura cultural</a:t>
            </a:r>
            <a:endParaRPr/>
          </a:p>
        </p:txBody>
      </p:sp>
      <p:sp>
        <p:nvSpPr>
          <p:cNvPr id="94" name="Google Shape;94;p18"/>
          <p:cNvSpPr txBox="1"/>
          <p:nvPr/>
        </p:nvSpPr>
        <p:spPr>
          <a:xfrm>
            <a:off x="4703204" y="1559082"/>
            <a:ext cx="33720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0690" y="1479830"/>
            <a:ext cx="5439919" cy="34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629840" y="511141"/>
            <a:ext cx="2949000" cy="1200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</a:pPr>
            <a:r>
              <a:rPr lang="pt-BR" sz="3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O que é cultura?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pt-BR" sz="1800">
                <a:latin typeface="Roboto"/>
                <a:ea typeface="Roboto"/>
                <a:cs typeface="Roboto"/>
                <a:sym typeface="Roboto"/>
              </a:rPr>
              <a:t>materiais</a:t>
            </a: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, que são pinturas, desenhos, fotografias, esculturas, prédios, cidades, partituras musicais, textos, entre outros.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17780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●"/>
            </a:pPr>
            <a:r>
              <a:rPr b="1" lang="pt-BR" sz="1800">
                <a:latin typeface="Roboto"/>
                <a:ea typeface="Roboto"/>
                <a:cs typeface="Roboto"/>
                <a:sym typeface="Roboto"/>
              </a:rPr>
              <a:t>imateriais</a:t>
            </a: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, que são práticas da vida social, tradições e métodos de criação que uma pessoa, um grupo ou uma comunidade comunica de geração a geração e entre si, como os ofícios da confecção de instrumentos, cestaria, objetos de barro, ou a execução de músicas, cantos, ritos, danças, entre outros tipos.</a:t>
            </a:r>
            <a:endParaRPr/>
          </a:p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sz="2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 b="1" sz="21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None/>
            </a:pPr>
            <a:r>
              <a:rPr b="1" lang="pt-BR" sz="2100">
                <a:latin typeface="Roboto"/>
                <a:ea typeface="Roboto"/>
                <a:cs typeface="Roboto"/>
                <a:sym typeface="Roboto"/>
              </a:rPr>
              <a:t>Patrimônio cultural </a:t>
            </a:r>
            <a:r>
              <a:rPr lang="pt-BR" sz="2100">
                <a:latin typeface="Roboto"/>
                <a:ea typeface="Roboto"/>
                <a:cs typeface="Roboto"/>
                <a:sym typeface="Roboto"/>
              </a:rPr>
              <a:t>é o conjunto dos bens culturais de um povo. Os patrimônios culturais classificam-se em:</a:t>
            </a:r>
            <a:endParaRPr/>
          </a:p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628650" y="376418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Risco, rabisco e crio</a:t>
            </a:r>
            <a:endParaRPr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628650" y="1472241"/>
            <a:ext cx="37083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l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●"/>
            </a:pPr>
            <a:r>
              <a:rPr b="1" lang="pt-BR" sz="1800">
                <a:latin typeface="Roboto"/>
                <a:ea typeface="Roboto"/>
                <a:cs typeface="Roboto"/>
                <a:sym typeface="Roboto"/>
              </a:rPr>
              <a:t>Identidade </a:t>
            </a: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é o conjunto de características que torna uma pessoa reconhecível. Nome, data e local de nascimento, filiação, documentos são elementos que especificam uma pessoa, mas também dizemos que seus valores, crenças e maneira de ser e viver a cultura também são traços da identidade de cada um.</a:t>
            </a: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79169" y="1472241"/>
            <a:ext cx="3736181" cy="299323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15" name="Google Shape;11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14654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628650" y="391072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Risco, rabisco e crio</a:t>
            </a:r>
            <a:endParaRPr/>
          </a:p>
        </p:txBody>
      </p:sp>
      <p:pic>
        <p:nvPicPr>
          <p:cNvPr id="121" name="Google Shape;12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96933" y="1533180"/>
            <a:ext cx="5428443" cy="340264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23" name="Google Shape;12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1293027" y="760858"/>
            <a:ext cx="2949000" cy="1200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boto"/>
              <a:buNone/>
            </a:pPr>
            <a:r>
              <a:rPr lang="pt-BR" sz="36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O ato de desenhar</a:t>
            </a:r>
            <a:endParaRPr/>
          </a:p>
        </p:txBody>
      </p:sp>
      <p:sp>
        <p:nvSpPr>
          <p:cNvPr id="129" name="Google Shape;129;p22"/>
          <p:cNvSpPr txBox="1"/>
          <p:nvPr>
            <p:ph idx="2" type="body"/>
          </p:nvPr>
        </p:nvSpPr>
        <p:spPr>
          <a:xfrm>
            <a:off x="4989255" y="314552"/>
            <a:ext cx="2949000" cy="24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pt-BR" sz="1800">
                <a:latin typeface="Roboto"/>
                <a:ea typeface="Roboto"/>
                <a:cs typeface="Roboto"/>
                <a:sym typeface="Roboto"/>
              </a:rPr>
              <a:t>Grafita</a:t>
            </a: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, também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chamada popularmente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de grafite, é um mineral,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uma das formas do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carbono encontradas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1800"/>
              <a:buNone/>
            </a:pP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na natureza.</a:t>
            </a:r>
            <a:endParaRPr/>
          </a:p>
        </p:txBody>
      </p:sp>
      <p:pic>
        <p:nvPicPr>
          <p:cNvPr id="130" name="Google Shape;13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8000" y="2753910"/>
            <a:ext cx="6317490" cy="211230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32" name="Google Shape;13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628650" y="435032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O som da miscigenação</a:t>
            </a:r>
            <a:endParaRPr/>
          </a:p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628650" y="1626074"/>
            <a:ext cx="7886700" cy="24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Maracatu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é um ritmo musical e também uma importante manifestação da cultura popular que se originou em Pernambuco.</a:t>
            </a:r>
            <a:endParaRPr/>
          </a:p>
        </p:txBody>
      </p:sp>
      <p:sp>
        <p:nvSpPr>
          <p:cNvPr id="139" name="Google Shape;139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40" name="Google Shape;14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type="title"/>
          </p:nvPr>
        </p:nvSpPr>
        <p:spPr>
          <a:xfrm>
            <a:off x="629841" y="562702"/>
            <a:ext cx="3958200" cy="14151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Roboto"/>
              <a:buNone/>
            </a:pPr>
            <a:br>
              <a:rPr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1"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pt-BR" sz="33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Arte, cultura e meio ambiente em movimento</a:t>
            </a:r>
            <a:endParaRPr/>
          </a:p>
        </p:txBody>
      </p:sp>
      <p:sp>
        <p:nvSpPr>
          <p:cNvPr id="146" name="Google Shape;146;p24"/>
          <p:cNvSpPr txBox="1"/>
          <p:nvPr>
            <p:ph idx="2" type="body"/>
          </p:nvPr>
        </p:nvSpPr>
        <p:spPr>
          <a:xfrm>
            <a:off x="629841" y="1757966"/>
            <a:ext cx="4557300" cy="30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2286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A palavra </a:t>
            </a:r>
            <a:r>
              <a:rPr b="1" lang="pt-BR" sz="1800">
                <a:latin typeface="Roboto"/>
                <a:ea typeface="Roboto"/>
                <a:cs typeface="Roboto"/>
                <a:sym typeface="Roboto"/>
              </a:rPr>
              <a:t>manguebeat</a:t>
            </a: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 é uma união dos termos mangue e </a:t>
            </a:r>
            <a:r>
              <a:rPr i="1" lang="pt-BR" sz="1800">
                <a:latin typeface="Roboto"/>
                <a:ea typeface="Roboto"/>
                <a:cs typeface="Roboto"/>
                <a:sym typeface="Roboto"/>
              </a:rPr>
              <a:t>beat</a:t>
            </a:r>
            <a:r>
              <a:rPr lang="pt-BR" sz="1800">
                <a:latin typeface="Roboto"/>
                <a:ea typeface="Roboto"/>
                <a:cs typeface="Roboto"/>
                <a:sym typeface="Roboto"/>
              </a:rPr>
              <a:t> e remete ao movimento de arte, cultura e meio ambiente que surgiu em 1990 em Recife (PE).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7" name="Google Shape;147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5826" y="168847"/>
            <a:ext cx="2478900" cy="482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49" name="Google Shape;14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/>
          <p:nvPr>
            <p:ph type="title"/>
          </p:nvPr>
        </p:nvSpPr>
        <p:spPr>
          <a:xfrm>
            <a:off x="628650" y="435032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Arte, cultura e meio ambiente em movimento</a:t>
            </a:r>
            <a:endParaRPr/>
          </a:p>
        </p:txBody>
      </p:sp>
      <p:pic>
        <p:nvPicPr>
          <p:cNvPr id="155" name="Google Shape;15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4379" y="1497169"/>
            <a:ext cx="6855241" cy="324547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title"/>
          </p:nvPr>
        </p:nvSpPr>
        <p:spPr>
          <a:xfrm>
            <a:off x="628650" y="493646"/>
            <a:ext cx="7886700" cy="994200"/>
          </a:xfrm>
          <a:prstGeom prst="rect">
            <a:avLst/>
          </a:prstGeom>
          <a:noFill/>
          <a:ln cap="flat" cmpd="sng" w="12700">
            <a:solidFill>
              <a:srgbClr val="0070C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Roboto"/>
              <a:buNone/>
            </a:pPr>
            <a:r>
              <a:rPr lang="pt-BR" sz="36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Ritmos e movimento</a:t>
            </a:r>
            <a:endParaRPr/>
          </a:p>
        </p:txBody>
      </p:sp>
      <p:sp>
        <p:nvSpPr>
          <p:cNvPr id="163" name="Google Shape;163;p2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810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b="1" lang="pt-BR">
                <a:latin typeface="Roboto"/>
                <a:ea typeface="Roboto"/>
                <a:cs typeface="Roboto"/>
                <a:sym typeface="Roboto"/>
              </a:rPr>
              <a:t>Manifesto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é um texto que expõe as ideias, pensamentos e propostas de um movimento.</a:t>
            </a:r>
            <a:endParaRPr/>
          </a:p>
          <a:p>
            <a:pPr indent="-381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1600"/>
              </a:spcAft>
              <a:buClr>
                <a:schemeClr val="dk1"/>
              </a:buClr>
              <a:buSzPts val="2100"/>
              <a:buChar char="●"/>
            </a:pPr>
            <a:r>
              <a:rPr b="1" i="1" lang="pt-BR">
                <a:latin typeface="Roboto"/>
                <a:ea typeface="Roboto"/>
                <a:cs typeface="Roboto"/>
                <a:sym typeface="Roboto"/>
              </a:rPr>
              <a:t>Playlist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 é uma lista de suas músicas preferidas. A lista corresponde a arquivos de música que você reúne em CD, em </a:t>
            </a:r>
            <a:r>
              <a:rPr i="1" lang="pt-BR">
                <a:latin typeface="Roboto"/>
                <a:ea typeface="Roboto"/>
                <a:cs typeface="Roboto"/>
                <a:sym typeface="Roboto"/>
              </a:rPr>
              <a:t>pen drive </a:t>
            </a:r>
            <a:r>
              <a:rPr lang="pt-BR">
                <a:latin typeface="Roboto"/>
                <a:ea typeface="Roboto"/>
                <a:cs typeface="Roboto"/>
                <a:sym typeface="Roboto"/>
              </a:rPr>
              <a:t>ou no celular para ouvir.</a:t>
            </a:r>
            <a:endParaRPr/>
          </a:p>
        </p:txBody>
      </p:sp>
      <p:sp>
        <p:nvSpPr>
          <p:cNvPr id="164" name="Google Shape;164;p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65" name="Google Shape;16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421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