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5" r:id="rId4"/>
    <p:sldId id="286" r:id="rId5"/>
    <p:sldId id="287" r:id="rId6"/>
    <p:sldId id="288" r:id="rId7"/>
    <p:sldId id="289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8766BF-8387-4AC5-906C-5D66FC708E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C31A2D-9751-4AAB-9BC3-E4EC3931A1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215B0B5-5A06-4F12-A3B4-A29F83881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D4EE02-38B8-4305-A0B9-031377A0A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5034BA-5C1B-4083-AFBC-4C3F31CFC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2898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BAD8DB-33F6-4405-B5C1-048AE96CE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DF3F5EA-A8C7-406A-8A38-5569A7DF0E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C11EEF-0D22-4889-BC22-899CF5BBAB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F73900-5C84-4CC8-9F9C-438C4F100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BF0E7D-D5D3-470A-80E2-552D524D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0375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815C-A471-4AB3-8C73-E6E9B33DC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412870E-6495-4B1D-8974-681D59397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B4574F-EE2A-4977-8ADA-C23FFFBC5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B8AC67-B773-4EAE-96FE-52B668988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02967D-3F83-430A-AA1A-E3FB8367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316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9E632-A1AE-4618-B9F4-05B0A900C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0384DA9-9774-4470-92AB-66217852AB3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3C3E8FB-CC1A-4200-B175-ADF5F0891A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BEFA509-D48D-4DD6-87FB-3979CB249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207B3E-1FA2-45DE-A7C4-977F90E89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48736F2-DC62-4000-B429-E4AA4710C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2109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27D45F-DAA0-4196-8070-F04F4CF63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00E80F5-0563-474A-A0AF-435B784A3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60247A3-EAAD-4BC5-A3EC-11C58A8760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8B2AA917-E221-416D-8F24-9453D2ADE5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6FCA67-E7E2-4119-8B01-CFAC4FB041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65DF597-AABE-4B77-9EFE-2E7A8047E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D34346C-A7FA-48AD-86DF-53C4EEA14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0FB4F0C-27EB-42D2-9BC3-E75349619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7403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874C65-FC52-411B-9EB1-E7D5A4933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CB14AA5-5C13-45BA-96D0-F85E30E77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AB76424-6205-4C9A-9A25-0BF432D9F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A6434CC-5C4E-41E5-9456-D79264124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39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45E3F00-A32C-458B-BDAF-B07079F33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11B0188-4A05-497B-96D8-3132FD467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ECF4791-FB5A-4B21-A48C-E8ABB7717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1636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143A65-D1DC-4038-90B3-4D9CE0B04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556097D-F0CD-47BF-B8DA-7B83B0C442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D9D13D-26BB-4BDA-8C5A-503F415B93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50F3E6A-A23C-44C8-95D7-3D7BF7D90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A09B698-2EAE-4DF0-B0F1-111C29FA9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13ACFEB-5D30-40AA-9098-F14BE45A5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1104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CDFB51-61DB-4AD0-AC76-BE68EC54E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98F4DF19-B217-4CCA-A537-739CDBB88B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CA9E3EA-49A0-467D-A795-EC1741B67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3B265D-9984-4912-93AA-896C46687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528796-9A86-4CE1-B570-8F3D07A1D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1DEBED5-074E-434A-BA7C-A087E816A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3946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B9584-99C5-481B-9149-2B1310761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CBD0C36-485A-4284-86CB-99DCFFFDD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3E2C187-CA8A-46A0-8A70-0F5384C7C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9E8D9C-E0B3-4135-B81F-9BE06F469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EABC7F-3962-4893-BF2E-801A243BE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027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FEF4BF-A7E6-4E36-B624-BDFB94692F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A1ECDED-A24F-4EEB-B62D-354C482A2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7E1076A-EA3A-4946-80EE-6A5826947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F8AFABE-6912-48B7-9393-CB15F3EDE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17B6E6-04AF-4AEE-901F-209F22849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588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1570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F375DF4-3302-4D22-920E-53AE1AAEE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5BC479-F8D2-41FB-91DE-D63380EA5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20CC92-7325-42E3-9EAE-9B700A160B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E14CE-01FD-4BA3-B7FB-458AE4ED323A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16B674A-3039-4EA4-80CB-063B4913EA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532855C-3E3C-4D0E-8B20-71CDAC3256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D3B44E-02EC-4EB2-92A6-81B33DC308F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8087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3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Polifonia de vozes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grpSp>
        <p:nvGrpSpPr>
          <p:cNvPr id="270" name="Group 2"/>
          <p:cNvGrpSpPr/>
          <p:nvPr/>
        </p:nvGrpSpPr>
        <p:grpSpPr>
          <a:xfrm>
            <a:off x="751484" y="1884001"/>
            <a:ext cx="10515240" cy="4349880"/>
            <a:chOff x="838080" y="1826280"/>
            <a:chExt cx="10515240" cy="4349880"/>
          </a:xfrm>
        </p:grpSpPr>
        <p:sp>
          <p:nvSpPr>
            <p:cNvPr id="271" name="CustomShape 3"/>
            <p:cNvSpPr/>
            <p:nvPr/>
          </p:nvSpPr>
          <p:spPr>
            <a:xfrm>
              <a:off x="838080" y="1826280"/>
              <a:ext cx="10515240" cy="1242720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CustomShape 4"/>
            <p:cNvSpPr/>
            <p:nvPr/>
          </p:nvSpPr>
          <p:spPr>
            <a:xfrm>
              <a:off x="1214280" y="2105640"/>
              <a:ext cx="683280" cy="68328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CustomShape 5"/>
            <p:cNvSpPr/>
            <p:nvPr/>
          </p:nvSpPr>
          <p:spPr>
            <a:xfrm>
              <a:off x="2273760" y="1826280"/>
              <a:ext cx="9079560" cy="1242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400" tIns="131400" rIns="131400" bIns="13140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Chamamos de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polifonia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 recurso de introduzir diferentes vozes no texto.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74" name="CustomShape 6"/>
            <p:cNvSpPr/>
            <p:nvPr/>
          </p:nvSpPr>
          <p:spPr>
            <a:xfrm>
              <a:off x="838080" y="3379680"/>
              <a:ext cx="10515240" cy="1242720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CustomShape 7"/>
            <p:cNvSpPr/>
            <p:nvPr/>
          </p:nvSpPr>
          <p:spPr>
            <a:xfrm>
              <a:off x="1214280" y="3659400"/>
              <a:ext cx="683280" cy="68328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CustomShape 8"/>
            <p:cNvSpPr/>
            <p:nvPr/>
          </p:nvSpPr>
          <p:spPr>
            <a:xfrm>
              <a:off x="2273760" y="3379680"/>
              <a:ext cx="9079560" cy="1242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400" tIns="131400" rIns="131400" bIns="13140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Toda produção, seja oral ou escrita, mostra diferentes vozes que são incorporadas para confirmar ou negar a ideia defendida pelo texto.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77" name="CustomShape 9"/>
            <p:cNvSpPr/>
            <p:nvPr/>
          </p:nvSpPr>
          <p:spPr>
            <a:xfrm>
              <a:off x="838080" y="4933440"/>
              <a:ext cx="10515240" cy="1242720"/>
            </a:xfrm>
            <a:prstGeom prst="roundRect">
              <a:avLst>
                <a:gd name="adj" fmla="val 10000"/>
              </a:avLst>
            </a:prstGeom>
            <a:solidFill>
              <a:schemeClr val="bg1">
                <a:lumMod val="95000"/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8" name="CustomShape 10"/>
            <p:cNvSpPr/>
            <p:nvPr/>
          </p:nvSpPr>
          <p:spPr>
            <a:xfrm>
              <a:off x="1214280" y="5213160"/>
              <a:ext cx="683280" cy="68328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9" name="CustomShape 11"/>
            <p:cNvSpPr/>
            <p:nvPr/>
          </p:nvSpPr>
          <p:spPr>
            <a:xfrm>
              <a:off x="2273760" y="4933440"/>
              <a:ext cx="9079560" cy="12427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1400" tIns="131400" rIns="131400" bIns="131400" anchor="ctr"/>
            <a:lstStyle/>
            <a:p>
              <a:pPr>
                <a:lnSpc>
                  <a:spcPct val="90000"/>
                </a:lnSpc>
                <a:spcAft>
                  <a:spcPts val="666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Essas vozes podem estar explícitas quando são marcadas, por exemplo, com o uso de aspas [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“ ”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] ou de expressões como “de acordo com”, “</a:t>
              </a:r>
              <a:r>
                <a:rPr lang="pt-BR" sz="2000" b="0" strike="noStrike" spc="-1" dirty="0" err="1">
                  <a:solidFill>
                    <a:srgbClr val="000000"/>
                  </a:solidFill>
                  <a:latin typeface="RobotoBR"/>
                </a:rPr>
                <a:t>degundo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”, ou implícitas, isto é, quando não estão marcadas por nenhum recurso.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280" name="Group 12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4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CustomShape 1"/>
          <p:cNvSpPr/>
          <p:nvPr/>
        </p:nvSpPr>
        <p:spPr>
          <a:xfrm>
            <a:off x="484200" y="470880"/>
            <a:ext cx="4380480" cy="589176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ED7D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TextShape 2"/>
          <p:cNvSpPr txBox="1"/>
          <p:nvPr/>
        </p:nvSpPr>
        <p:spPr>
          <a:xfrm>
            <a:off x="862920" y="1011960"/>
            <a:ext cx="3415680" cy="4795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Advérbios</a:t>
            </a: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 locuções</a:t>
            </a:r>
          </a:p>
          <a:p>
            <a:pPr>
              <a:lnSpc>
                <a:spcPct val="90000"/>
              </a:lnSpc>
            </a:pPr>
            <a:endParaRPr lang="pt-BR" sz="4400" b="1" spc="-1" dirty="0">
              <a:solidFill>
                <a:srgbClr val="FFFFFF"/>
              </a:solidFill>
              <a:latin typeface="Calibri"/>
              <a:cs typeface="Calibri"/>
            </a:endParaRP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dverbiais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83" name="Group 3"/>
          <p:cNvGrpSpPr/>
          <p:nvPr/>
        </p:nvGrpSpPr>
        <p:grpSpPr>
          <a:xfrm>
            <a:off x="5194440" y="471600"/>
            <a:ext cx="6513120" cy="5883840"/>
            <a:chOff x="5194440" y="471600"/>
            <a:chExt cx="6513120" cy="5883840"/>
          </a:xfrm>
        </p:grpSpPr>
        <p:sp>
          <p:nvSpPr>
            <p:cNvPr id="284" name="CustomShape 4"/>
            <p:cNvSpPr/>
            <p:nvPr/>
          </p:nvSpPr>
          <p:spPr>
            <a:xfrm>
              <a:off x="5194440" y="471600"/>
              <a:ext cx="6513120" cy="1680840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85" name="CustomShape 5"/>
            <p:cNvSpPr/>
            <p:nvPr/>
          </p:nvSpPr>
          <p:spPr>
            <a:xfrm>
              <a:off x="5702760" y="849960"/>
              <a:ext cx="924120" cy="92412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86" name="CustomShape 6"/>
            <p:cNvSpPr/>
            <p:nvPr/>
          </p:nvSpPr>
          <p:spPr>
            <a:xfrm>
              <a:off x="7135920" y="471600"/>
              <a:ext cx="4571640" cy="1680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Advérbio 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é a palavra que amplia ou modifica o sentido do processo verbal, indicando as circunstâncias, os detalhes em que a ação ocorreu.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87" name="CustomShape 7"/>
            <p:cNvSpPr/>
            <p:nvPr/>
          </p:nvSpPr>
          <p:spPr>
            <a:xfrm>
              <a:off x="5194440" y="2572920"/>
              <a:ext cx="6513120" cy="1680840"/>
            </a:xfrm>
            <a:prstGeom prst="roundRect">
              <a:avLst>
                <a:gd name="adj" fmla="val 1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88" name="CustomShape 8"/>
            <p:cNvSpPr/>
            <p:nvPr/>
          </p:nvSpPr>
          <p:spPr>
            <a:xfrm>
              <a:off x="5702760" y="2951280"/>
              <a:ext cx="924120" cy="92412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89" name="CustomShape 9"/>
            <p:cNvSpPr/>
            <p:nvPr/>
          </p:nvSpPr>
          <p:spPr>
            <a:xfrm>
              <a:off x="7135920" y="2572920"/>
              <a:ext cx="4571640" cy="1680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Os advérbios são classificados pelas ideias que expressam: lugar, tempo, causa, afirmação, intensidade, negação, modo etc.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90" name="CustomShape 10"/>
            <p:cNvSpPr/>
            <p:nvPr/>
          </p:nvSpPr>
          <p:spPr>
            <a:xfrm>
              <a:off x="5194440" y="4674600"/>
              <a:ext cx="6513120" cy="1680840"/>
            </a:xfrm>
            <a:prstGeom prst="roundRect">
              <a:avLst>
                <a:gd name="adj" fmla="val 1000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91" name="CustomShape 11"/>
            <p:cNvSpPr/>
            <p:nvPr/>
          </p:nvSpPr>
          <p:spPr>
            <a:xfrm>
              <a:off x="5702760" y="5052600"/>
              <a:ext cx="924120" cy="92412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</p:sp>
        <p:sp>
          <p:nvSpPr>
            <p:cNvPr id="292" name="CustomShape 12"/>
            <p:cNvSpPr/>
            <p:nvPr/>
          </p:nvSpPr>
          <p:spPr>
            <a:xfrm>
              <a:off x="7135920" y="4674600"/>
              <a:ext cx="4571640" cy="16808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77840" tIns="177840" rIns="177840" bIns="17784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000" b="0" strike="noStrike" spc="-1">
                  <a:solidFill>
                    <a:srgbClr val="000000"/>
                  </a:solidFill>
                  <a:latin typeface="RobotoBR"/>
                </a:rPr>
                <a:t>Essas circunstâncias, esses detalhes podem ser expressos por duas ou mais palavras, chamadas de </a:t>
              </a:r>
              <a:r>
                <a:rPr lang="pt-BR" sz="2000" b="1" strike="noStrike" spc="-1">
                  <a:solidFill>
                    <a:srgbClr val="000000"/>
                  </a:solidFill>
                  <a:latin typeface="RobotoBR"/>
                </a:rPr>
                <a:t>locuções adverbiais</a:t>
              </a:r>
              <a:r>
                <a:rPr lang="pt-BR" sz="2000" b="0" strike="noStrike" spc="-1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000" b="0" strike="noStrike" spc="-1">
                <a:latin typeface="Arial"/>
              </a:endParaRPr>
            </a:p>
          </p:txBody>
        </p:sp>
      </p:grpSp>
      <p:grpSp>
        <p:nvGrpSpPr>
          <p:cNvPr id="293" name="Group 13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palavras com apenas uma sílaba são chamadas de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monossílabas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Como devem ser lidas essas palavras?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 o tom fraco, sem força, ou seja, sem tonicidade, sem ênfase na sílaba mais forte.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Uma curiosidade: a maioria das palavras terminadas 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não recebe acento. Esses são os monossílabos átonos, ou seja, sem tonicidade.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5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Monossílabos tônicos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96" name="Imagem 5"/>
          <p:cNvPicPr/>
          <p:nvPr/>
        </p:nvPicPr>
        <p:blipFill>
          <a:blip r:embed="rId2"/>
          <a:stretch/>
        </p:blipFill>
        <p:spPr>
          <a:xfrm>
            <a:off x="3232919" y="2750219"/>
            <a:ext cx="4863809" cy="958365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endParaRPr lang="pt-BR" sz="2400" b="0" strike="noStrike" spc="-1" dirty="0">
              <a:solidFill>
                <a:srgbClr val="000000"/>
              </a:solidFill>
              <a:latin typeface="RobotoBR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Como devem ser lidas essas palavras?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 tonicidade, com ênfase no som do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Como as palavras terminadas 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não são normalmente acentuadas, o acento nesses casos aponta que devemos pronunciar essas palavras de forma diferente, não é </a:t>
            </a:r>
            <a:r>
              <a:rPr lang="pt-BR" sz="2400" b="1" strike="noStrike" spc="-1" dirty="0" err="1">
                <a:solidFill>
                  <a:srgbClr val="000000"/>
                </a:solidFill>
                <a:latin typeface="RobotoBR"/>
              </a:rPr>
              <a:t>so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no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do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Esses são os monossílabos tônicos, ou seja, que têm tonicidade, ênfase na sílaba.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FFAB40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Monossílabos tônicos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299" name="Imagem 5"/>
          <p:cNvPicPr/>
          <p:nvPr/>
        </p:nvPicPr>
        <p:blipFill>
          <a:blip r:embed="rId2"/>
          <a:stretch/>
        </p:blipFill>
        <p:spPr>
          <a:xfrm>
            <a:off x="3001993" y="1948088"/>
            <a:ext cx="4906157" cy="1053412"/>
          </a:xfrm>
          <a:prstGeom prst="rect">
            <a:avLst/>
          </a:prstGeom>
          <a:ln>
            <a:noFill/>
          </a:ln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CustomShape 1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6955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1" name="Imagem 5"/>
          <p:cNvPicPr/>
          <p:nvPr/>
        </p:nvPicPr>
        <p:blipFill>
          <a:blip r:embed="rId2"/>
          <a:stretch/>
        </p:blipFill>
        <p:spPr>
          <a:xfrm>
            <a:off x="3521573" y="1024551"/>
            <a:ext cx="8443112" cy="2698929"/>
          </a:xfrm>
          <a:prstGeom prst="rect">
            <a:avLst/>
          </a:prstGeom>
          <a:ln>
            <a:noFill/>
          </a:ln>
        </p:spPr>
      </p:pic>
      <p:sp>
        <p:nvSpPr>
          <p:cNvPr id="302" name="TextShape 2"/>
          <p:cNvSpPr txBox="1"/>
          <p:nvPr/>
        </p:nvSpPr>
        <p:spPr>
          <a:xfrm>
            <a:off x="3781360" y="4333320"/>
            <a:ext cx="7937970" cy="2232466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As palavras oxítonas têm a última sílaba tônica, mas nem todas são acentuadas.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 ênfase na leitura deve ser dada na última sílaba mesmo quando as palavras não são acentuadas. Para usar o acento, nesse caso, é preciso considerar como as palavras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terminam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3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4" name="TextShape 4"/>
          <p:cNvSpPr txBox="1"/>
          <p:nvPr/>
        </p:nvSpPr>
        <p:spPr>
          <a:xfrm>
            <a:off x="694440" y="1487160"/>
            <a:ext cx="2742840" cy="2742840"/>
          </a:xfrm>
          <a:prstGeom prst="rect">
            <a:avLst/>
          </a:prstGeom>
          <a:solidFill>
            <a:srgbClr val="ED7D31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Oxítonas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Espaço Reservado para Conteúdo 5"/>
          <p:cNvPicPr/>
          <p:nvPr/>
        </p:nvPicPr>
        <p:blipFill>
          <a:blip r:embed="rId2"/>
          <a:stretch/>
        </p:blipFill>
        <p:spPr>
          <a:xfrm>
            <a:off x="1039151" y="1241006"/>
            <a:ext cx="10478121" cy="5483514"/>
          </a:xfrm>
          <a:prstGeom prst="rect">
            <a:avLst/>
          </a:prstGeom>
          <a:ln>
            <a:noFill/>
          </a:ln>
        </p:spPr>
      </p:pic>
      <p:sp>
        <p:nvSpPr>
          <p:cNvPr id="308" name="TextShape 3"/>
          <p:cNvSpPr txBox="1"/>
          <p:nvPr/>
        </p:nvSpPr>
        <p:spPr>
          <a:xfrm>
            <a:off x="513262" y="375188"/>
            <a:ext cx="11210400" cy="932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Reportagem a partir de entrevistas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354</Words>
  <Application>Microsoft Office PowerPoint</Application>
  <PresentationFormat>Widescreen</PresentationFormat>
  <Paragraphs>34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2020-04-03T02:06:56Z</dcterms:created>
  <dcterms:modified xsi:type="dcterms:W3CDTF">2020-04-03T02:09:02Z</dcterms:modified>
</cp:coreProperties>
</file>