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50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BAB3-8B78-4CE3-B040-90FAC6E29CB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616FD4-3AF1-4A6A-AF1E-998ADFD41E3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090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15E79-5A36-4A3C-BED0-BE41D0CFF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34FA88-F4CB-4CD2-AE98-BB591FC77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0E01D2-E862-45B7-B4F8-5A80B3EE1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F25862-745E-453A-82BC-0E4B20C7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431E01-D87F-40F9-849E-F4EEAA1B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571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8B0CF9-131B-423A-9D7B-47C960B0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C0352C-890A-4B3B-9407-7FA865DFC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025022-12BD-40AB-97C0-B65EB14C2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7AD7AE-31B4-4309-A3DA-B236D79B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3D41F6-EA17-423B-B60A-305D63F0C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17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FCDC8-13A0-455B-AE88-5A60C71B2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4A6CDE-52D2-4103-99A5-46775B3D1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529A6B-D960-45F1-B1E5-C41582223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916FAA-1416-4C0C-8082-B736829A6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611BCD-BDE2-4C66-8FB3-746ABDA35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211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011FF-0B75-4067-9274-34CF12A6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2E3AF0-F70C-4F74-9996-6DF7AA80C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CBF5F39-AAEF-4951-A72C-887BB6B76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D96989A-0D2F-421C-B6DF-E3A662241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6E5D34-D6DF-4322-8309-BCC65566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E83903-A9FD-43F3-9F1B-738293B4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43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1725A0-40EE-4213-B1BA-68F3FCD96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653D34-F642-41A8-99B3-45BCB321B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491EBF-A10B-4105-A324-56226833F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172C73-21C8-4C62-B52D-0BE0DC149D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CE0EC17-96B8-4DE0-B4BB-C0B22F07CD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91EA0E5-3A2A-47CA-9BBD-EC9278438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8E83557-6FD9-45B1-9C9E-60F2558B6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75EDD55-C82A-4293-8088-3275AEED6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87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AFBDB-815E-46DB-84AB-13EFEF28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EDFE13-7A24-42A5-BA1C-955292382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E694A0-B14E-4DB5-A181-0D75832F2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7E8E0E-DE40-4E8E-A174-AE129E26C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557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60ADDA1-C5CA-4C69-9F8F-EEDA60778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FF233C0-943E-45DC-92BC-007404F9C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5CD6ED-6094-4AA5-A245-1CAFFCDF0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633D4-8DE2-45B5-B820-09453883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E3EE16-AE9D-4720-BEE4-73B695FEC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50CC8D5-12A5-453D-8D67-0C3D69D11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53B5DB-72DA-4683-9262-95D874860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63C9316-7A80-4E2D-9E04-54DD6C85F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AFD3C8-B9E7-4CDB-804F-3F07448AA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03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B32837-BD6A-4F58-A362-7DA35FB58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1D0005B-18DF-40F7-9BE5-7B81E3FA5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FDFAB9-0005-4CA1-BC3E-1C4FF9E55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60C92F-9616-41B1-B75D-4513117C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DA6237-F30B-47CF-B7A7-95101397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9EFA8C-2176-469D-9BB3-C814B99D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21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39EB0-EAC4-426E-B8BF-BA8EC44FC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675BDB-01BD-43F0-B769-D19462740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58F6BB-7E09-48AA-96F0-54F5F3CD7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CAC1A2-3F54-4DCD-A9D1-6D0C53F79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E4B986-6704-4A73-A191-01156E16E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45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D492AF-7E95-4284-B2AC-E391CDB598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367302-2D85-4BC5-8E03-29B0D0E65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855E5F-722C-437A-B88F-8BB7CCCE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57CA3B-AB86-4BA1-9204-87D37363C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932F41-9173-4522-A7EB-E1A2ACA4C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7788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918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0E2B52-11B3-4B8B-970D-0ABCD0D42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0CDC39-E9B5-4D89-92A2-625D9F86B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167CA5-1C1D-4115-A795-BB5ED5CCB7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BFD92-83E3-4B97-90D0-728F9DAC9D1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FCD6E4-0AD0-462E-B4D6-BBD4F4AB0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4DF039-CDAE-40D2-AE17-9C7E8924A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D3319-C958-43CD-A10D-400430DC9A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68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7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poema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um texto formado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versos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 Um conjunto de versos forma uma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estrofe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Nos poemas, a estrofe se separa de outra(</a:t>
            </a:r>
            <a:r>
              <a:rPr lang="pt-BR" sz="2800" b="0" strike="noStrike" spc="-1" dirty="0" err="1">
                <a:solidFill>
                  <a:srgbClr val="00000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) estrofe(</a:t>
            </a:r>
            <a:r>
              <a:rPr lang="pt-BR" sz="2800" b="0" strike="noStrike" spc="-1" dirty="0" err="1">
                <a:solidFill>
                  <a:srgbClr val="000000"/>
                </a:solidFill>
                <a:latin typeface="RobotoBR"/>
              </a:rPr>
              <a:t>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) por um espaço em branco entre elas.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poemas variam em relação ao número de estrofes. Há poemas formados de uma única estrofe, que pode ser curta ou longa. Há poemas formados por diversas estrofes, de variados tamanhos.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também poemas que apresentam uma forma fixa, como 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soneto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composição poética que apresenta sempre 14 versos, divididos em quatro estrofes.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611" name="CustomShape 2"/>
          <p:cNvSpPr/>
          <p:nvPr/>
        </p:nvSpPr>
        <p:spPr>
          <a:xfrm>
            <a:off x="809215" y="466052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Poema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CustomShape 1"/>
          <p:cNvSpPr/>
          <p:nvPr/>
        </p:nvSpPr>
        <p:spPr>
          <a:xfrm>
            <a:off x="838080" y="26403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Poema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613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pares de versos do poema que apresentam as palavras finais com sons iguais ou semelhantes nas suas terminações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rimam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entre si.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Ex.: Dorme... Não há ladrões, eu te asseguro...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	        Nem guardas para acaso persegui-los...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	        Na noite alta, como sobre um muro,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	        As estrelinhas cantam como grilos...</a:t>
            </a:r>
            <a:endParaRPr lang="pt-BR" sz="22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Nesse poema, 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rima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ocorre no final dos versos, mas em outros poemas ela pode aparecer no meio dos versos. Pode haver rima também entre palavras dentro de um mesmo verso.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Nem todos os poemas apresentam rimas.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A voz que fala no poema é denominada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eu poético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O autor pode escrever poemas com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eu poético 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que pode ser um adulto ou uma criança; pode também dar voz a um ser que não é humano, como um objeto, um animal.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A maneira como se expressa revela as características do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eu 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que fala no poema. Portanto, não confunda: quem escreve é o autor e quem fala no poema é o </a:t>
            </a:r>
            <a:r>
              <a:rPr lang="pt-BR" sz="2800" b="1" strike="noStrike" spc="-1">
                <a:solidFill>
                  <a:srgbClr val="000000"/>
                </a:solidFill>
                <a:latin typeface="RobotoBR"/>
              </a:rPr>
              <a:t>eu poético</a:t>
            </a: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latin typeface="Arial"/>
            </a:endParaRPr>
          </a:p>
        </p:txBody>
      </p:sp>
      <p:sp>
        <p:nvSpPr>
          <p:cNvPr id="615" name="CustomShape 2"/>
          <p:cNvSpPr/>
          <p:nvPr/>
        </p:nvSpPr>
        <p:spPr>
          <a:xfrm>
            <a:off x="838080" y="2207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Poema: eu poético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Na criação poética, nem sempre as palavras são empregadas literalmente, ou seja, com seu significado mais comum.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Sentido literal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denotativo: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quando usamos as palavras, expressões ou enunciados em sentido próprio, típico, habitual, comum.</a:t>
            </a:r>
            <a:endParaRPr lang="pt-BR" sz="2400" b="0" strike="noStrike" spc="-1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Sentido figurado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conotativo: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aquele em que usamos as palavras ou expressões fora do sentido literal, ou seja, em um sentido incomum, não habitual. Elas passam a ter um sentido novo, original, em situações específicas de uso, no contexto em que foram inseridas.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sp>
        <p:nvSpPr>
          <p:cNvPr id="617" name="CustomShape 2"/>
          <p:cNvSpPr/>
          <p:nvPr/>
        </p:nvSpPr>
        <p:spPr>
          <a:xfrm>
            <a:off x="838080" y="20631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Poema: sentidos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onotativo e denotativo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4329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CustomShape 1"/>
          <p:cNvSpPr/>
          <p:nvPr/>
        </p:nvSpPr>
        <p:spPr>
          <a:xfrm>
            <a:off x="0" y="43290"/>
            <a:ext cx="121914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9" name="CustomShape 2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20" name="Espaço Reservado para Conteúdo 9"/>
          <p:cNvPicPr/>
          <p:nvPr/>
        </p:nvPicPr>
        <p:blipFill>
          <a:blip r:embed="rId2"/>
          <a:stretch/>
        </p:blipFill>
        <p:spPr>
          <a:xfrm>
            <a:off x="3474359" y="620503"/>
            <a:ext cx="8447027" cy="6118447"/>
          </a:xfrm>
          <a:prstGeom prst="rect">
            <a:avLst/>
          </a:prstGeom>
          <a:ln>
            <a:noFill/>
          </a:ln>
        </p:spPr>
      </p:pic>
      <p:sp>
        <p:nvSpPr>
          <p:cNvPr id="621" name="CustomShape 3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640080" y="2074320"/>
            <a:ext cx="2751480" cy="270864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Poema</a:t>
            </a:r>
            <a:endParaRPr lang="pt-BR" sz="4400" b="1" strike="noStrike" spc="-1" dirty="0"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CustomShape 1"/>
          <p:cNvSpPr/>
          <p:nvPr/>
        </p:nvSpPr>
        <p:spPr>
          <a:xfrm>
            <a:off x="838080" y="1825560"/>
            <a:ext cx="10514880" cy="120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Usamos recursos da língua para construir sentido figurado, dando mais expressividade às palavras, expressões, enunciados: são 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figuras de linguagem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</p:txBody>
      </p:sp>
      <p:sp>
        <p:nvSpPr>
          <p:cNvPr id="624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Figuras de linguagem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625" name="CustomShape 3"/>
          <p:cNvSpPr/>
          <p:nvPr/>
        </p:nvSpPr>
        <p:spPr>
          <a:xfrm>
            <a:off x="990720" y="3247560"/>
            <a:ext cx="10514880" cy="1085400"/>
          </a:xfrm>
          <a:prstGeom prst="rect">
            <a:avLst/>
          </a:prstGeom>
          <a:noFill/>
          <a:ln w="93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ea typeface="DejaVu Sans"/>
                <a:cs typeface="Calibri"/>
              </a:rPr>
              <a:t>Personificação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626" name="CustomShape 4"/>
          <p:cNvSpPr/>
          <p:nvPr/>
        </p:nvSpPr>
        <p:spPr>
          <a:xfrm>
            <a:off x="990720" y="4558680"/>
            <a:ext cx="10514880" cy="164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Quando se atribuem a seres irracionais ou inanimados ações, sentimentos, qualidades, comportamentos que são próprios dos seres humanos.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	</a:t>
            </a:r>
            <a:r>
              <a:rPr lang="pt-BR" sz="18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Ex.: Dorme, </a:t>
            </a:r>
            <a:r>
              <a:rPr lang="pt-BR" sz="18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ruazinha</a:t>
            </a:r>
            <a:r>
              <a:rPr lang="pt-BR" sz="18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... É tudo escuro... O </a:t>
            </a:r>
            <a:r>
              <a:rPr lang="pt-BR" sz="18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vento </a:t>
            </a:r>
            <a:r>
              <a:rPr lang="pt-BR" sz="18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está dormindo na calçada,[...].</a:t>
            </a:r>
            <a:endParaRPr lang="pt-BR" sz="1800" b="0" strike="noStrike" spc="-1" dirty="0">
              <a:latin typeface="Arial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Ocorre quando se faz uma relação de semelhança, aproximando seres, elementos de naturezas diferentes. Utiliza-se um termo que liga os elementos comparados, que, nos exemplos a seguir, é a palavra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como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.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Ex.: O </a:t>
            </a:r>
            <a:r>
              <a:rPr lang="pt-BR" sz="2400" b="1" strike="noStrike" spc="-1">
                <a:solidFill>
                  <a:srgbClr val="808080"/>
                </a:solidFill>
                <a:latin typeface="Calibri"/>
              </a:rPr>
              <a:t>vento </a:t>
            </a: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enovelou-se como um </a:t>
            </a:r>
            <a:r>
              <a:rPr lang="pt-BR" sz="2400" b="1" strike="noStrike" spc="-1">
                <a:solidFill>
                  <a:srgbClr val="808080"/>
                </a:solidFill>
                <a:latin typeface="Calibri"/>
              </a:rPr>
              <a:t>cão</a:t>
            </a: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...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 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A noite é </a:t>
            </a:r>
            <a:r>
              <a:rPr lang="pt-BR" sz="2400" b="1" strike="noStrike" spc="-1">
                <a:solidFill>
                  <a:srgbClr val="808080"/>
                </a:solidFill>
                <a:latin typeface="Calibri"/>
              </a:rPr>
              <a:t>como </a:t>
            </a: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uma pessoa com pessoas com pessoas dentro de si. 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		       ↓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400" b="0" strike="noStrike" spc="-1">
                <a:solidFill>
                  <a:srgbClr val="808080"/>
                </a:solidFill>
                <a:latin typeface="Calibri"/>
              </a:rPr>
              <a:t>                          comparação</a:t>
            </a: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>
              <a:latin typeface="Arial"/>
            </a:endParaRPr>
          </a:p>
        </p:txBody>
      </p:sp>
      <p:sp>
        <p:nvSpPr>
          <p:cNvPr id="628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Figuras de linguagem: comparação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Estabelece-se uma relação de semelhança entre seres ou objetos de naturezas diferentes, transferindo parte do sentido de uma palavra ou expressão para a outra. Com isso, são criados sentidos novos e imagens específicas, que podem ser surpreendentes, raros, especiais, inesperados, espantosos. 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metáfora também é uma comparação, mas sem a presença de um termo comparativo.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		</a:t>
            </a:r>
            <a:r>
              <a:rPr lang="pt-BR" sz="2200" b="1" strike="noStrike" spc="-1" dirty="0">
                <a:solidFill>
                  <a:srgbClr val="808080"/>
                </a:solidFill>
                <a:latin typeface="RobotoBR"/>
              </a:rPr>
              <a:t>A noite é uma pessoa </a:t>
            </a: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com pessoas com pessoas dentro de si.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                                            ↓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200" b="0" strike="noStrike" spc="-1" dirty="0">
                <a:solidFill>
                  <a:srgbClr val="808080"/>
                </a:solidFill>
                <a:latin typeface="RobotoBR"/>
              </a:rPr>
              <a:t>                                       metáfora</a:t>
            </a:r>
            <a:endParaRPr lang="pt-BR" sz="2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 dirty="0">
              <a:latin typeface="Arial"/>
            </a:endParaRPr>
          </a:p>
        </p:txBody>
      </p:sp>
      <p:sp>
        <p:nvSpPr>
          <p:cNvPr id="630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Figuras de linguagem: metáfora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CustomShape 1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2" name="CustomShape 2"/>
          <p:cNvSpPr/>
          <p:nvPr/>
        </p:nvSpPr>
        <p:spPr>
          <a:xfrm>
            <a:off x="4038480" y="4884840"/>
            <a:ext cx="7187400" cy="1291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>
                <a:solidFill>
                  <a:srgbClr val="000000"/>
                </a:solidFill>
                <a:latin typeface="RobotoBR"/>
              </a:rPr>
              <a:t>O modo imperativo expressa ordem, conselho, convite, pedido, estímulo. Muitas vezes, é utilizado para incentivar, provocar, convencer alguém a fazer ou pensar algo.</a:t>
            </a:r>
            <a:endParaRPr lang="pt-BR" sz="2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>
              <a:latin typeface="Arial"/>
            </a:endParaRPr>
          </a:p>
        </p:txBody>
      </p:sp>
      <p:graphicFrame>
        <p:nvGraphicFramePr>
          <p:cNvPr id="633" name="Table 3"/>
          <p:cNvGraphicFramePr/>
          <p:nvPr/>
        </p:nvGraphicFramePr>
        <p:xfrm>
          <a:off x="3738240" y="1137600"/>
          <a:ext cx="7788600" cy="3442320"/>
        </p:xfrm>
        <a:graphic>
          <a:graphicData uri="http://schemas.openxmlformats.org/drawingml/2006/table">
            <a:tbl>
              <a:tblPr/>
              <a:tblGrid>
                <a:gridCol w="355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2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02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Imperativo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Afirmativo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Negativo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–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–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dorme (tu)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não durmas (tu)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durma (você)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não durma (você)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durmamos (nós)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não durmamos (nós)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dormi (vós)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não durmais (vós)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92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durmam (vocês)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pt-BR" sz="19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não durmam (vocês)</a:t>
                      </a:r>
                      <a:endParaRPr lang="pt-BR" sz="1900" b="0" strike="noStrike" spc="-1">
                        <a:latin typeface="Arial"/>
                      </a:endParaRPr>
                    </a:p>
                  </a:txBody>
                  <a:tcPr marL="117360" marR="1173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34" name="CustomShape 4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35" name="CustomShape 5"/>
          <p:cNvSpPr/>
          <p:nvPr/>
        </p:nvSpPr>
        <p:spPr>
          <a:xfrm>
            <a:off x="694440" y="1487160"/>
            <a:ext cx="2742480" cy="2742480"/>
          </a:xfrm>
          <a:prstGeom prst="rect">
            <a:avLst/>
          </a:prstGeom>
          <a:solidFill>
            <a:schemeClr val="accent2"/>
          </a:solidFill>
          <a:ln w="174600">
            <a:solidFill>
              <a:srgbClr val="26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Verbo: </a:t>
            </a:r>
          </a:p>
          <a:p>
            <a:pPr algn="ctr">
              <a:lnSpc>
                <a:spcPct val="90000"/>
              </a:lnSpc>
            </a:pPr>
            <a:endParaRPr lang="pt-BR" sz="40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modo</a:t>
            </a:r>
          </a:p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000" b="1" spc="-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mperativo</a:t>
            </a:r>
            <a:endParaRPr lang="pt-BR" sz="4000" b="0" strike="noStrike" spc="-1" dirty="0"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Têm a função de ligar termos, estabelecendo relações gramaticais entre eles.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São preposições as palavras: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ante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após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até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com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contra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de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desde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entre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para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por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(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per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),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sem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sob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sobre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trás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etc.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A preposição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per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do português antigo, unida aos artigos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o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os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forma as preposições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pela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pelas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pelo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pelos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A preposição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em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unida aos artigos definidos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as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o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os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forma as preposições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na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nas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no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nos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. Nesses casos, dizemos que houve uma contração da preposição com o artigo.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637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Preposições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Imagem 5"/>
          <p:cNvPicPr/>
          <p:nvPr/>
        </p:nvPicPr>
        <p:blipFill>
          <a:blip r:embed="rId2"/>
          <a:stretch/>
        </p:blipFill>
        <p:spPr>
          <a:xfrm>
            <a:off x="3807360" y="2070160"/>
            <a:ext cx="8210160" cy="3708720"/>
          </a:xfrm>
          <a:prstGeom prst="rect">
            <a:avLst/>
          </a:prstGeom>
          <a:ln>
            <a:noFill/>
          </a:ln>
        </p:spPr>
      </p:pic>
      <p:sp>
        <p:nvSpPr>
          <p:cNvPr id="642" name="CustomShape 4"/>
          <p:cNvSpPr/>
          <p:nvPr/>
        </p:nvSpPr>
        <p:spPr>
          <a:xfrm>
            <a:off x="274221" y="1609552"/>
            <a:ext cx="3162699" cy="2742480"/>
          </a:xfrm>
          <a:prstGeom prst="rect">
            <a:avLst/>
          </a:prstGeom>
          <a:noFill/>
          <a:ln w="17460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Preposições</a:t>
            </a:r>
          </a:p>
        </p:txBody>
      </p:sp>
      <p:sp>
        <p:nvSpPr>
          <p:cNvPr id="7" name="CustomShape 2"/>
          <p:cNvSpPr/>
          <p:nvPr/>
        </p:nvSpPr>
        <p:spPr>
          <a:xfrm>
            <a:off x="3767552" y="955708"/>
            <a:ext cx="7187400" cy="41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Outras possibilidades de contração.</a:t>
            </a:r>
            <a:endParaRPr lang="pt-BR" sz="2800" b="0" strike="noStrike" spc="-1" dirty="0">
              <a:latin typeface="Arial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CustomShape 1"/>
          <p:cNvSpPr/>
          <p:nvPr/>
        </p:nvSpPr>
        <p:spPr>
          <a:xfrm>
            <a:off x="838080" y="1825560"/>
            <a:ext cx="10514880" cy="4880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25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palavras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mas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 err="1">
                <a:solidFill>
                  <a:srgbClr val="000000"/>
                </a:solidFill>
                <a:latin typeface="RobotoBR"/>
              </a:rPr>
              <a:t>e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conjunções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e, assim como as preposições, não aparecem sozinhas no discurso.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ligar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orações ou palavras e expressões, desde que estas tenham a mesma função gramatical. Podem atribuir diferentes sentidos ao discurso, conforme o valor que estabelecem entre os termos e o contexto em que são empregadas.</a:t>
            </a:r>
            <a:endParaRPr lang="pt-BR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Adição, soma de elementos ou ideias: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Dorme o teu sono sossegado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e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 puro [...]/ Não há ladrões [...]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nem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 guardas para acaso persegui-los...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Oposição ou ideias em contraste: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Só os meus passos...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Mas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tão leves são/ Que até parecem, pela madrugada,/ Os da minha futura assombração...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Comparação: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As estrelinhas cantam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como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grilos...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Explicação: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Dorme, ruazinha,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porque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não há ladrões.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sp>
        <p:nvSpPr>
          <p:cNvPr id="644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Conjunções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46" name="CustomShape 2"/>
          <p:cNvSpPr/>
          <p:nvPr/>
        </p:nvSpPr>
        <p:spPr>
          <a:xfrm>
            <a:off x="862920" y="690233"/>
            <a:ext cx="381068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Conectivos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647" name="Group 3"/>
          <p:cNvGrpSpPr/>
          <p:nvPr/>
        </p:nvGrpSpPr>
        <p:grpSpPr>
          <a:xfrm>
            <a:off x="5194440" y="726000"/>
            <a:ext cx="6512760" cy="5499540"/>
            <a:chOff x="5194440" y="697140"/>
            <a:chExt cx="6512760" cy="5499540"/>
          </a:xfrm>
        </p:grpSpPr>
        <p:sp>
          <p:nvSpPr>
            <p:cNvPr id="648" name="CustomShape 4"/>
            <p:cNvSpPr/>
            <p:nvPr/>
          </p:nvSpPr>
          <p:spPr>
            <a:xfrm>
              <a:off x="5194440" y="697140"/>
              <a:ext cx="6512760" cy="199152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649" name="CustomShape 5"/>
            <p:cNvSpPr/>
            <p:nvPr/>
          </p:nvSpPr>
          <p:spPr>
            <a:xfrm>
              <a:off x="5745600" y="782640"/>
              <a:ext cx="1001880" cy="100188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650" name="CustomShape 6"/>
            <p:cNvSpPr/>
            <p:nvPr/>
          </p:nvSpPr>
          <p:spPr>
            <a:xfrm>
              <a:off x="7299720" y="747480"/>
              <a:ext cx="4407480" cy="1822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2960" tIns="192960" rIns="192960" bIns="19296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As </a:t>
              </a:r>
              <a:r>
                <a:rPr lang="pt-BR" sz="19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preposições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e as </a:t>
              </a:r>
              <a:r>
                <a:rPr lang="pt-BR" sz="19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conjunções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também podem ser chamadas de </a:t>
              </a:r>
              <a:r>
                <a:rPr lang="pt-BR" sz="19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conectivos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pois são palavras que estabelecem ligação entre os elementos do texto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651" name="CustomShape 7"/>
            <p:cNvSpPr/>
            <p:nvPr/>
          </p:nvSpPr>
          <p:spPr>
            <a:xfrm>
              <a:off x="5194440" y="3896182"/>
              <a:ext cx="6512760" cy="2121254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652" name="CustomShape 8"/>
            <p:cNvSpPr/>
            <p:nvPr/>
          </p:nvSpPr>
          <p:spPr>
            <a:xfrm>
              <a:off x="5842800" y="4407840"/>
              <a:ext cx="1001880" cy="100188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653" name="CustomShape 9"/>
            <p:cNvSpPr/>
            <p:nvPr/>
          </p:nvSpPr>
          <p:spPr>
            <a:xfrm>
              <a:off x="7299720" y="3897000"/>
              <a:ext cx="4407480" cy="2299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2960" tIns="192960" rIns="192960" bIns="19296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Desempenham um papel importante para garantir a </a:t>
              </a:r>
              <a:r>
                <a:rPr lang="pt-BR" sz="19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coesão textual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que consiste na articulação, no encadeamento e na </a:t>
              </a:r>
              <a:r>
                <a:rPr lang="pt-BR" sz="1900" b="0" strike="noStrike" spc="-1" dirty="0" err="1">
                  <a:solidFill>
                    <a:srgbClr val="000000"/>
                  </a:solidFill>
                  <a:latin typeface="RobotoBR"/>
                  <a:ea typeface="DejaVu Sans"/>
                </a:rPr>
                <a:t>sequenciação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dos diferentes segmentos do texto.</a:t>
              </a:r>
              <a:endParaRPr lang="pt-BR" sz="1900" b="0" strike="noStrike" spc="-1" dirty="0">
                <a:latin typeface="Arial"/>
              </a:endParaRPr>
            </a:p>
          </p:txBody>
        </p:sp>
      </p:grpSp>
      <p:grpSp>
        <p:nvGrpSpPr>
          <p:cNvPr id="654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Nos períodos compostos por orações coordenadas, é comum que as orações sejam separadas por vírgula ou por ponto e vírgula. Veja um exemplo com ponto e vírgula separando orações.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Ex.: A mãe saiu correndo; pegou desinfetante e atadura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;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 voltou voando; tratou do 	  	        pai.</a:t>
            </a:r>
            <a:endParaRPr lang="pt-BR" sz="20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Quando o período contém mais de duas orações coordenadas separadas por vírgula, a conjunção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costuma ser usada entre as duas últimas orações, finalizando o parágrafo.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Ex.: Os meninos e as meninas não fofocam no recreio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,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 não conversam durante a 	   	        aula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, 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nunca colam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</a:rPr>
              <a:t>e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</a:rPr>
              <a:t> são loucos por escola.</a:t>
            </a:r>
            <a:endParaRPr lang="pt-BR" sz="20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latin typeface="Arial"/>
            </a:endParaRPr>
          </a:p>
        </p:txBody>
      </p:sp>
      <p:sp>
        <p:nvSpPr>
          <p:cNvPr id="656" name="CustomShape 2"/>
          <p:cNvSpPr/>
          <p:nvPr/>
        </p:nvSpPr>
        <p:spPr>
          <a:xfrm>
            <a:off x="838080" y="220740"/>
            <a:ext cx="10514880" cy="132480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Período composto por coordenação: pontuação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CustomShape 1"/>
          <p:cNvSpPr/>
          <p:nvPr/>
        </p:nvSpPr>
        <p:spPr>
          <a:xfrm>
            <a:off x="0" y="0"/>
            <a:ext cx="4635360" cy="6857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8" name="Line 2"/>
          <p:cNvSpPr/>
          <p:nvPr/>
        </p:nvSpPr>
        <p:spPr>
          <a:xfrm flipV="1">
            <a:off x="761760" y="2971800"/>
            <a:ext cx="360" cy="914400"/>
          </a:xfrm>
          <a:prstGeom prst="line">
            <a:avLst/>
          </a:prstGeom>
          <a:ln w="19080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659" name="Group 3"/>
          <p:cNvGrpSpPr/>
          <p:nvPr/>
        </p:nvGrpSpPr>
        <p:grpSpPr>
          <a:xfrm>
            <a:off x="5279760" y="642600"/>
            <a:ext cx="6269040" cy="5571720"/>
            <a:chOff x="5279760" y="642600"/>
            <a:chExt cx="6269040" cy="5571720"/>
          </a:xfrm>
        </p:grpSpPr>
        <p:sp>
          <p:nvSpPr>
            <p:cNvPr id="660" name="Line 4"/>
            <p:cNvSpPr/>
            <p:nvPr/>
          </p:nvSpPr>
          <p:spPr>
            <a:xfrm>
              <a:off x="5279760" y="642600"/>
              <a:ext cx="626904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661" name="CustomShape 5"/>
            <p:cNvSpPr/>
            <p:nvPr/>
          </p:nvSpPr>
          <p:spPr>
            <a:xfrm>
              <a:off x="5280120" y="642960"/>
              <a:ext cx="6268320" cy="278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1120" tIns="141120" rIns="141120" bIns="141120"/>
            <a:lstStyle/>
            <a:p>
              <a:pPr>
                <a:lnSpc>
                  <a:spcPct val="90000"/>
                </a:lnSpc>
                <a:spcAft>
                  <a:spcPts val="1295"/>
                </a:spcAft>
              </a:pPr>
              <a:r>
                <a:rPr lang="pt-BR" sz="36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A palavra </a:t>
              </a:r>
              <a:r>
                <a:rPr lang="pt-BR" sz="3600" b="1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mais </a:t>
              </a:r>
              <a:r>
                <a:rPr lang="pt-BR" sz="36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pode intensificar o significado de outras palavras, indicar adição, maior quantidade de algo etc.</a:t>
              </a:r>
              <a:endParaRPr lang="pt-BR" sz="3600" b="0" strike="noStrike" spc="-1" dirty="0">
                <a:latin typeface="Arial"/>
              </a:endParaRPr>
            </a:p>
          </p:txBody>
        </p:sp>
        <p:sp>
          <p:nvSpPr>
            <p:cNvPr id="662" name="Line 6"/>
            <p:cNvSpPr/>
            <p:nvPr/>
          </p:nvSpPr>
          <p:spPr>
            <a:xfrm>
              <a:off x="5279760" y="3429000"/>
              <a:ext cx="626904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663" name="CustomShape 7"/>
            <p:cNvSpPr/>
            <p:nvPr/>
          </p:nvSpPr>
          <p:spPr>
            <a:xfrm>
              <a:off x="5280120" y="3429000"/>
              <a:ext cx="6268320" cy="278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41120" tIns="141120" rIns="141120" bIns="141120"/>
            <a:lstStyle/>
            <a:p>
              <a:pPr>
                <a:lnSpc>
                  <a:spcPct val="90000"/>
                </a:lnSpc>
                <a:spcAft>
                  <a:spcPts val="1295"/>
                </a:spcAft>
              </a:pPr>
              <a:r>
                <a:rPr lang="pt-BR" sz="36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O vocábulo </a:t>
              </a:r>
              <a:r>
                <a:rPr lang="pt-BR" sz="3600" b="1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mas </a:t>
              </a:r>
              <a:r>
                <a:rPr lang="pt-BR" sz="36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é uma palavra de ligação, uma conjunção que pode indicar oposição, restrição, moderação etc.</a:t>
              </a:r>
              <a:endParaRPr lang="pt-BR" sz="3600" b="0" strike="noStrike" spc="-1" dirty="0">
                <a:latin typeface="Arial"/>
              </a:endParaRPr>
            </a:p>
          </p:txBody>
        </p:sp>
      </p:grpSp>
      <p:grpSp>
        <p:nvGrpSpPr>
          <p:cNvPr id="664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665" name="CustomShape 9"/>
          <p:cNvSpPr/>
          <p:nvPr/>
        </p:nvSpPr>
        <p:spPr>
          <a:xfrm flipV="1">
            <a:off x="0" y="10800"/>
            <a:ext cx="4635360" cy="6903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CustomShape 10"/>
          <p:cNvSpPr/>
          <p:nvPr/>
        </p:nvSpPr>
        <p:spPr>
          <a:xfrm>
            <a:off x="943200" y="712440"/>
            <a:ext cx="3370320" cy="550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Mas × Mais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1203</Words>
  <Application>Microsoft Office PowerPoint</Application>
  <PresentationFormat>Widescreen</PresentationFormat>
  <Paragraphs>91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2020-04-02T21:52:28Z</dcterms:created>
  <dcterms:modified xsi:type="dcterms:W3CDTF">2020-04-02T21:56:30Z</dcterms:modified>
</cp:coreProperties>
</file>