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25" r:id="rId2"/>
    <p:sldId id="274" r:id="rId3"/>
    <p:sldId id="275" r:id="rId4"/>
    <p:sldId id="276" r:id="rId5"/>
    <p:sldId id="277" r:id="rId6"/>
    <p:sldId id="278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7632A7-3347-49C0-8BE3-C7AE950EAE06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DFB92A-4E20-4BF3-9391-074E8AA2BC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4331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62050C-71FA-4DF2-A1E3-CF179485EF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B19EBF-C5F9-4D4B-9923-1187E46C75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2754BB-8F6A-4100-A04F-BA422610A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67231-9638-413E-9A31-50F4558FF17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29D88B-C770-4A5C-8AB3-DCA49FEB4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BF57C20-7B82-47EA-88FD-40B168714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724DA-2506-485C-838B-8F3C795F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2779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D595B5-7FD6-4B61-9A04-BBFBDD636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C22ACBA-A109-4272-BB57-07F475FF1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023E2F0-C7E7-4EA7-9225-6303C00BF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67231-9638-413E-9A31-50F4558FF17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C2D911-C8A6-45A5-A657-5F46FE77F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8A15937-3BEA-42F8-B29F-51B618019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724DA-2506-485C-838B-8F3C795F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3035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671422-C453-4415-BEB6-6099A588F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E87B1E5-12AD-4C9F-990F-9AC44ABF7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9758946-0E00-41F2-9EF4-EEA3C22F2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67231-9638-413E-9A31-50F4558FF17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C1F222E-9E7A-4C65-B73D-32A29D3A0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F6A49D-A2B1-44A7-B44D-9E75B1A10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724DA-2506-485C-838B-8F3C795F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1464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7D8A0E-BE78-46F2-B867-593436F89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1316B62-6345-4F2E-82DF-AAC62FB380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6761DE2-56D0-40CE-A2EE-2FE6429E12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6125950-A21E-49F5-84AE-586581452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67231-9638-413E-9A31-50F4558FF17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96B136F-7BA2-41C8-AC62-2DB28CB0C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336D36D-2316-4E5E-9B9E-7C27D9E84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724DA-2506-485C-838B-8F3C795F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6263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A20F68-D30C-485C-82E4-89E231B48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A8F759B-3E64-4DC1-9793-C15EDA482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E78CB6F-AFEF-4F04-B595-86D43F4155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A7DFFB5-9885-4A84-ACCE-E6C3670D88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2404978-5305-4E0B-97C3-873B868A1B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795E249-4CAC-48CD-B22E-11BDE04CF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67231-9638-413E-9A31-50F4558FF17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16297A7-2DE0-4AAB-AF9B-DE4B90E5F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94F84FE-AA65-42BE-978E-F066DD602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724DA-2506-485C-838B-8F3C795F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9216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6A53F5-3B55-4D90-9C3F-6DBAE78F8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4A6B205-74D6-4704-AE9A-A6AE7018A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67231-9638-413E-9A31-50F4558FF17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FA78E4F-5604-44AA-8DDB-84643A8EC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ED24CEA-5319-48EE-9D1F-8DA41AD47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724DA-2506-485C-838B-8F3C795F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4505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562DA40-0D16-40A3-9F83-1C78C8049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67231-9638-413E-9A31-50F4558FF17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5E58FE9-8C09-4476-BC8F-2F22578F9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B73EEED-4850-4E35-BD1E-062B09320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724DA-2506-485C-838B-8F3C795F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2521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E14830-3183-42D3-BDFD-C836889BC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13A60F2-B601-44EE-91A7-49DF84822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96954A3-300D-44E3-9789-E27D54FFB0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911AC52-48A9-49DB-8BEE-21A55B7D4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67231-9638-413E-9A31-50F4558FF17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E008667-53F8-4CE9-9317-12AC0DF33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8A4D339-5B11-4623-9F32-D9E9949E4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724DA-2506-485C-838B-8F3C795F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7130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E8F855-31C7-4497-AEE5-0A784BCB6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6F776F8-CB20-48BF-BEF4-A1B6E2D585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86E8F72-F3EC-43B4-8E70-2DAD208C5F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93520CE-9383-4FB7-B8CD-160D4573C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67231-9638-413E-9A31-50F4558FF17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9CF4D89-C30D-4183-8566-6340CB1A8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740D8B3-2E63-40B9-81FF-56DA6500C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724DA-2506-485C-838B-8F3C795F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246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EECB5F-C704-4185-8825-270323E87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AB362F7-DA0D-43BA-9D1C-5FACCBB24C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BB41E4F-63B1-4322-963E-B2DC25E99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67231-9638-413E-9A31-50F4558FF17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759106-0BDC-42A9-A7A0-5E50C333A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9C8A66F-3E42-49D2-9D35-FB0A9540F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724DA-2506-485C-838B-8F3C795F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1566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9172586-4AA8-4003-BE8D-1DBFAC7830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9CDC985-A80F-4322-AE6B-1AC0799158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9EB5EB7-B2F7-4D3D-836A-E3F460417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67231-9638-413E-9A31-50F4558FF17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9EF552D-9027-4811-BD0F-C8D00720E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9869384-C537-4E46-BB36-CF8B2C56A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724DA-2506-485C-838B-8F3C795F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445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CA0887D-64BB-4B44-8EF3-DBE1999F2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F683BD1-9F97-412B-83F8-358275247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CAACBFD-0F81-466F-994F-46C08E3B60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67231-9638-413E-9A31-50F4558FF17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5BA1C5-41C6-4E47-9A07-5FDB501161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3347CB5-C604-44CD-BFAD-90613AB07F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724DA-2506-485C-838B-8F3C795F2BC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0924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Unidade 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1795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Agrupar 22">
            <a:extLst>
              <a:ext uri="{FF2B5EF4-FFF2-40B4-BE49-F238E27FC236}">
                <a16:creationId xmlns:a16="http://schemas.microsoft.com/office/drawing/2014/main" id="{4FE8D056-D135-453F-B107-087ED7E5C245}"/>
              </a:ext>
            </a:extLst>
          </p:cNvPr>
          <p:cNvGrpSpPr/>
          <p:nvPr/>
        </p:nvGrpSpPr>
        <p:grpSpPr>
          <a:xfrm>
            <a:off x="2968628" y="674037"/>
            <a:ext cx="5622438" cy="5879463"/>
            <a:chOff x="2968628" y="674037"/>
            <a:chExt cx="5622438" cy="5879463"/>
          </a:xfrm>
        </p:grpSpPr>
        <p:sp>
          <p:nvSpPr>
            <p:cNvPr id="3" name="Forma Livre: Forma 2">
              <a:extLst>
                <a:ext uri="{FF2B5EF4-FFF2-40B4-BE49-F238E27FC236}">
                  <a16:creationId xmlns:a16="http://schemas.microsoft.com/office/drawing/2014/main" id="{89B11857-8F02-465C-A801-E38EDB8A0E45}"/>
                </a:ext>
              </a:extLst>
            </p:cNvPr>
            <p:cNvSpPr/>
            <p:nvPr/>
          </p:nvSpPr>
          <p:spPr>
            <a:xfrm>
              <a:off x="2968628" y="674037"/>
              <a:ext cx="4896000" cy="1100081"/>
            </a:xfrm>
            <a:custGeom>
              <a:avLst/>
              <a:gdLst>
                <a:gd name="connsiteX0" fmla="*/ 0 w 7283442"/>
                <a:gd name="connsiteY0" fmla="*/ 110008 h 1100081"/>
                <a:gd name="connsiteX1" fmla="*/ 110008 w 7283442"/>
                <a:gd name="connsiteY1" fmla="*/ 0 h 1100081"/>
                <a:gd name="connsiteX2" fmla="*/ 7173434 w 7283442"/>
                <a:gd name="connsiteY2" fmla="*/ 0 h 1100081"/>
                <a:gd name="connsiteX3" fmla="*/ 7283442 w 7283442"/>
                <a:gd name="connsiteY3" fmla="*/ 110008 h 1100081"/>
                <a:gd name="connsiteX4" fmla="*/ 7283442 w 7283442"/>
                <a:gd name="connsiteY4" fmla="*/ 990073 h 1100081"/>
                <a:gd name="connsiteX5" fmla="*/ 7173434 w 7283442"/>
                <a:gd name="connsiteY5" fmla="*/ 1100081 h 1100081"/>
                <a:gd name="connsiteX6" fmla="*/ 110008 w 7283442"/>
                <a:gd name="connsiteY6" fmla="*/ 1100081 h 1100081"/>
                <a:gd name="connsiteX7" fmla="*/ 0 w 7283442"/>
                <a:gd name="connsiteY7" fmla="*/ 990073 h 1100081"/>
                <a:gd name="connsiteX8" fmla="*/ 0 w 7283442"/>
                <a:gd name="connsiteY8" fmla="*/ 110008 h 1100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283442" h="1100081">
                  <a:moveTo>
                    <a:pt x="0" y="110008"/>
                  </a:moveTo>
                  <a:cubicBezTo>
                    <a:pt x="0" y="49252"/>
                    <a:pt x="49252" y="0"/>
                    <a:pt x="110008" y="0"/>
                  </a:cubicBezTo>
                  <a:lnTo>
                    <a:pt x="7173434" y="0"/>
                  </a:lnTo>
                  <a:cubicBezTo>
                    <a:pt x="7234190" y="0"/>
                    <a:pt x="7283442" y="49252"/>
                    <a:pt x="7283442" y="110008"/>
                  </a:cubicBezTo>
                  <a:lnTo>
                    <a:pt x="7283442" y="990073"/>
                  </a:lnTo>
                  <a:cubicBezTo>
                    <a:pt x="7283442" y="1050829"/>
                    <a:pt x="7234190" y="1100081"/>
                    <a:pt x="7173434" y="1100081"/>
                  </a:cubicBezTo>
                  <a:lnTo>
                    <a:pt x="110008" y="1100081"/>
                  </a:lnTo>
                  <a:cubicBezTo>
                    <a:pt x="49252" y="1100081"/>
                    <a:pt x="0" y="1050829"/>
                    <a:pt x="0" y="990073"/>
                  </a:cubicBezTo>
                  <a:lnTo>
                    <a:pt x="0" y="110008"/>
                  </a:lnTo>
                  <a:close/>
                </a:path>
              </a:pathLst>
            </a:custGeom>
            <a:solidFill>
              <a:srgbClr val="4997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52235" tIns="112230" rIns="152235" bIns="112230" numCol="1" spcCol="1270" anchor="ctr" anchorCtr="0">
              <a:noAutofit/>
            </a:bodyPr>
            <a:lstStyle/>
            <a:p>
              <a:pPr marL="0" marR="0" lvl="0" indent="0" algn="ctr" defTabSz="28003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63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Poema</a:t>
              </a:r>
            </a:p>
          </p:txBody>
        </p:sp>
        <p:sp>
          <p:nvSpPr>
            <p:cNvPr id="4" name="Forma Livre: Forma 3">
              <a:extLst>
                <a:ext uri="{FF2B5EF4-FFF2-40B4-BE49-F238E27FC236}">
                  <a16:creationId xmlns:a16="http://schemas.microsoft.com/office/drawing/2014/main" id="{589ABBCE-DD12-4754-AF84-634A8F8539B7}"/>
                </a:ext>
              </a:extLst>
            </p:cNvPr>
            <p:cNvSpPr/>
            <p:nvPr/>
          </p:nvSpPr>
          <p:spPr>
            <a:xfrm>
              <a:off x="3182622" y="1805256"/>
              <a:ext cx="728344" cy="533798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533798"/>
                  </a:lnTo>
                  <a:lnTo>
                    <a:pt x="728344" y="533798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" name="Forma Livre: Forma 4">
              <a:extLst>
                <a:ext uri="{FF2B5EF4-FFF2-40B4-BE49-F238E27FC236}">
                  <a16:creationId xmlns:a16="http://schemas.microsoft.com/office/drawing/2014/main" id="{B916A7DA-0AC1-4980-A3E7-BF3E254056A3}"/>
                </a:ext>
              </a:extLst>
            </p:cNvPr>
            <p:cNvSpPr/>
            <p:nvPr/>
          </p:nvSpPr>
          <p:spPr>
            <a:xfrm>
              <a:off x="3910967" y="2080276"/>
              <a:ext cx="4603305" cy="517555"/>
            </a:xfrm>
            <a:custGeom>
              <a:avLst/>
              <a:gdLst>
                <a:gd name="connsiteX0" fmla="*/ 0 w 4603305"/>
                <a:gd name="connsiteY0" fmla="*/ 51756 h 517555"/>
                <a:gd name="connsiteX1" fmla="*/ 51756 w 4603305"/>
                <a:gd name="connsiteY1" fmla="*/ 0 h 517555"/>
                <a:gd name="connsiteX2" fmla="*/ 4551550 w 4603305"/>
                <a:gd name="connsiteY2" fmla="*/ 0 h 517555"/>
                <a:gd name="connsiteX3" fmla="*/ 4603306 w 4603305"/>
                <a:gd name="connsiteY3" fmla="*/ 51756 h 517555"/>
                <a:gd name="connsiteX4" fmla="*/ 4603305 w 4603305"/>
                <a:gd name="connsiteY4" fmla="*/ 465800 h 517555"/>
                <a:gd name="connsiteX5" fmla="*/ 4551549 w 4603305"/>
                <a:gd name="connsiteY5" fmla="*/ 517556 h 517555"/>
                <a:gd name="connsiteX6" fmla="*/ 51756 w 4603305"/>
                <a:gd name="connsiteY6" fmla="*/ 517555 h 517555"/>
                <a:gd name="connsiteX7" fmla="*/ 0 w 4603305"/>
                <a:gd name="connsiteY7" fmla="*/ 465799 h 517555"/>
                <a:gd name="connsiteX8" fmla="*/ 0 w 4603305"/>
                <a:gd name="connsiteY8" fmla="*/ 51756 h 517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03305" h="517555">
                  <a:moveTo>
                    <a:pt x="0" y="51756"/>
                  </a:moveTo>
                  <a:cubicBezTo>
                    <a:pt x="0" y="23172"/>
                    <a:pt x="23172" y="0"/>
                    <a:pt x="51756" y="0"/>
                  </a:cubicBezTo>
                  <a:lnTo>
                    <a:pt x="4551550" y="0"/>
                  </a:lnTo>
                  <a:cubicBezTo>
                    <a:pt x="4580134" y="0"/>
                    <a:pt x="4603306" y="23172"/>
                    <a:pt x="4603306" y="51756"/>
                  </a:cubicBezTo>
                  <a:cubicBezTo>
                    <a:pt x="4603306" y="189771"/>
                    <a:pt x="4603305" y="327785"/>
                    <a:pt x="4603305" y="465800"/>
                  </a:cubicBezTo>
                  <a:cubicBezTo>
                    <a:pt x="4603305" y="494384"/>
                    <a:pt x="4580133" y="517556"/>
                    <a:pt x="4551549" y="517556"/>
                  </a:cubicBezTo>
                  <a:lnTo>
                    <a:pt x="51756" y="517555"/>
                  </a:lnTo>
                  <a:cubicBezTo>
                    <a:pt x="23172" y="517555"/>
                    <a:pt x="0" y="494383"/>
                    <a:pt x="0" y="465799"/>
                  </a:cubicBezTo>
                  <a:lnTo>
                    <a:pt x="0" y="51756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499" tIns="50719" rIns="68499" bIns="50719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Composição em 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verso</a:t>
              </a:r>
              <a:endPara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6" name="Forma Livre: Forma 5">
              <a:extLst>
                <a:ext uri="{FF2B5EF4-FFF2-40B4-BE49-F238E27FC236}">
                  <a16:creationId xmlns:a16="http://schemas.microsoft.com/office/drawing/2014/main" id="{215D08C5-E77F-4C2E-9097-0BD105C0A9D5}"/>
                </a:ext>
              </a:extLst>
            </p:cNvPr>
            <p:cNvSpPr/>
            <p:nvPr/>
          </p:nvSpPr>
          <p:spPr>
            <a:xfrm>
              <a:off x="3182622" y="1805256"/>
              <a:ext cx="728344" cy="1377593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377593"/>
                  </a:lnTo>
                  <a:lnTo>
                    <a:pt x="728344" y="1377593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Forma Livre: Forma 15">
              <a:extLst>
                <a:ext uri="{FF2B5EF4-FFF2-40B4-BE49-F238E27FC236}">
                  <a16:creationId xmlns:a16="http://schemas.microsoft.com/office/drawing/2014/main" id="{13C86DD5-382C-4A59-BEEC-A441853803E4}"/>
                </a:ext>
              </a:extLst>
            </p:cNvPr>
            <p:cNvSpPr/>
            <p:nvPr/>
          </p:nvSpPr>
          <p:spPr>
            <a:xfrm>
              <a:off x="3910967" y="2872852"/>
              <a:ext cx="4655123" cy="619995"/>
            </a:xfrm>
            <a:custGeom>
              <a:avLst/>
              <a:gdLst>
                <a:gd name="connsiteX0" fmla="*/ 0 w 4655123"/>
                <a:gd name="connsiteY0" fmla="*/ 62000 h 619995"/>
                <a:gd name="connsiteX1" fmla="*/ 62000 w 4655123"/>
                <a:gd name="connsiteY1" fmla="*/ 0 h 619995"/>
                <a:gd name="connsiteX2" fmla="*/ 4593124 w 4655123"/>
                <a:gd name="connsiteY2" fmla="*/ 0 h 619995"/>
                <a:gd name="connsiteX3" fmla="*/ 4655124 w 4655123"/>
                <a:gd name="connsiteY3" fmla="*/ 62000 h 619995"/>
                <a:gd name="connsiteX4" fmla="*/ 4655123 w 4655123"/>
                <a:gd name="connsiteY4" fmla="*/ 557996 h 619995"/>
                <a:gd name="connsiteX5" fmla="*/ 4593123 w 4655123"/>
                <a:gd name="connsiteY5" fmla="*/ 619996 h 619995"/>
                <a:gd name="connsiteX6" fmla="*/ 62000 w 4655123"/>
                <a:gd name="connsiteY6" fmla="*/ 619995 h 619995"/>
                <a:gd name="connsiteX7" fmla="*/ 0 w 4655123"/>
                <a:gd name="connsiteY7" fmla="*/ 557995 h 619995"/>
                <a:gd name="connsiteX8" fmla="*/ 0 w 4655123"/>
                <a:gd name="connsiteY8" fmla="*/ 62000 h 619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55123" h="619995">
                  <a:moveTo>
                    <a:pt x="0" y="62000"/>
                  </a:moveTo>
                  <a:cubicBezTo>
                    <a:pt x="0" y="27758"/>
                    <a:pt x="27758" y="0"/>
                    <a:pt x="62000" y="0"/>
                  </a:cubicBezTo>
                  <a:lnTo>
                    <a:pt x="4593124" y="0"/>
                  </a:lnTo>
                  <a:cubicBezTo>
                    <a:pt x="4627366" y="0"/>
                    <a:pt x="4655124" y="27758"/>
                    <a:pt x="4655124" y="62000"/>
                  </a:cubicBezTo>
                  <a:cubicBezTo>
                    <a:pt x="4655124" y="227332"/>
                    <a:pt x="4655123" y="392664"/>
                    <a:pt x="4655123" y="557996"/>
                  </a:cubicBezTo>
                  <a:cubicBezTo>
                    <a:pt x="4655123" y="592238"/>
                    <a:pt x="4627365" y="619996"/>
                    <a:pt x="4593123" y="619996"/>
                  </a:cubicBezTo>
                  <a:lnTo>
                    <a:pt x="62000" y="619995"/>
                  </a:lnTo>
                  <a:cubicBezTo>
                    <a:pt x="27758" y="619995"/>
                    <a:pt x="0" y="592237"/>
                    <a:pt x="0" y="557995"/>
                  </a:cubicBezTo>
                  <a:lnTo>
                    <a:pt x="0" y="6200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499" tIns="53719" rIns="71499" bIns="53719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Os versos são organizados em 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estrofes</a:t>
              </a:r>
              <a:endPara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7" name="Forma Livre: Forma 16">
              <a:extLst>
                <a:ext uri="{FF2B5EF4-FFF2-40B4-BE49-F238E27FC236}">
                  <a16:creationId xmlns:a16="http://schemas.microsoft.com/office/drawing/2014/main" id="{FBA53590-FF2E-4149-954B-D06C7EDDB61C}"/>
                </a:ext>
              </a:extLst>
            </p:cNvPr>
            <p:cNvSpPr/>
            <p:nvPr/>
          </p:nvSpPr>
          <p:spPr>
            <a:xfrm>
              <a:off x="3182622" y="1805256"/>
              <a:ext cx="728344" cy="2268769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268769"/>
                  </a:lnTo>
                  <a:lnTo>
                    <a:pt x="728344" y="2268769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Forma Livre: Forma 17">
              <a:extLst>
                <a:ext uri="{FF2B5EF4-FFF2-40B4-BE49-F238E27FC236}">
                  <a16:creationId xmlns:a16="http://schemas.microsoft.com/office/drawing/2014/main" id="{50B98290-90DA-490C-8158-739B0F5F74E0}"/>
                </a:ext>
              </a:extLst>
            </p:cNvPr>
            <p:cNvSpPr/>
            <p:nvPr/>
          </p:nvSpPr>
          <p:spPr>
            <a:xfrm>
              <a:off x="3910967" y="3767867"/>
              <a:ext cx="4656865" cy="720000"/>
            </a:xfrm>
            <a:custGeom>
              <a:avLst/>
              <a:gdLst>
                <a:gd name="connsiteX0" fmla="*/ 0 w 4656865"/>
                <a:gd name="connsiteY0" fmla="*/ 61232 h 612316"/>
                <a:gd name="connsiteX1" fmla="*/ 61232 w 4656865"/>
                <a:gd name="connsiteY1" fmla="*/ 0 h 612316"/>
                <a:gd name="connsiteX2" fmla="*/ 4595633 w 4656865"/>
                <a:gd name="connsiteY2" fmla="*/ 0 h 612316"/>
                <a:gd name="connsiteX3" fmla="*/ 4656865 w 4656865"/>
                <a:gd name="connsiteY3" fmla="*/ 61232 h 612316"/>
                <a:gd name="connsiteX4" fmla="*/ 4656865 w 4656865"/>
                <a:gd name="connsiteY4" fmla="*/ 551084 h 612316"/>
                <a:gd name="connsiteX5" fmla="*/ 4595633 w 4656865"/>
                <a:gd name="connsiteY5" fmla="*/ 612316 h 612316"/>
                <a:gd name="connsiteX6" fmla="*/ 61232 w 4656865"/>
                <a:gd name="connsiteY6" fmla="*/ 612316 h 612316"/>
                <a:gd name="connsiteX7" fmla="*/ 0 w 4656865"/>
                <a:gd name="connsiteY7" fmla="*/ 551084 h 612316"/>
                <a:gd name="connsiteX8" fmla="*/ 0 w 4656865"/>
                <a:gd name="connsiteY8" fmla="*/ 61232 h 612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56865" h="612316">
                  <a:moveTo>
                    <a:pt x="0" y="61232"/>
                  </a:moveTo>
                  <a:cubicBezTo>
                    <a:pt x="0" y="27415"/>
                    <a:pt x="27415" y="0"/>
                    <a:pt x="61232" y="0"/>
                  </a:cubicBezTo>
                  <a:lnTo>
                    <a:pt x="4595633" y="0"/>
                  </a:lnTo>
                  <a:cubicBezTo>
                    <a:pt x="4629450" y="0"/>
                    <a:pt x="4656865" y="27415"/>
                    <a:pt x="4656865" y="61232"/>
                  </a:cubicBezTo>
                  <a:lnTo>
                    <a:pt x="4656865" y="551084"/>
                  </a:lnTo>
                  <a:cubicBezTo>
                    <a:pt x="4656865" y="584901"/>
                    <a:pt x="4629450" y="612316"/>
                    <a:pt x="4595633" y="612316"/>
                  </a:cubicBezTo>
                  <a:lnTo>
                    <a:pt x="61232" y="612316"/>
                  </a:lnTo>
                  <a:cubicBezTo>
                    <a:pt x="27415" y="612316"/>
                    <a:pt x="0" y="584901"/>
                    <a:pt x="0" y="551084"/>
                  </a:cubicBezTo>
                  <a:lnTo>
                    <a:pt x="0" y="61232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274" tIns="53494" rIns="71274" bIns="53494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 </a:t>
              </a: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rima 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é causada pela repetição de sons iguais ou semelhantes</a:t>
              </a:r>
            </a:p>
          </p:txBody>
        </p:sp>
        <p:sp>
          <p:nvSpPr>
            <p:cNvPr id="19" name="Forma Livre: Forma 18">
              <a:extLst>
                <a:ext uri="{FF2B5EF4-FFF2-40B4-BE49-F238E27FC236}">
                  <a16:creationId xmlns:a16="http://schemas.microsoft.com/office/drawing/2014/main" id="{E5E93269-FB7D-4493-90EF-F3A52FA9B0FC}"/>
                </a:ext>
              </a:extLst>
            </p:cNvPr>
            <p:cNvSpPr/>
            <p:nvPr/>
          </p:nvSpPr>
          <p:spPr>
            <a:xfrm>
              <a:off x="3182622" y="1805256"/>
              <a:ext cx="728344" cy="315758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3157586"/>
                  </a:lnTo>
                  <a:lnTo>
                    <a:pt x="728344" y="3157586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Forma Livre: Forma 19">
              <a:extLst>
                <a:ext uri="{FF2B5EF4-FFF2-40B4-BE49-F238E27FC236}">
                  <a16:creationId xmlns:a16="http://schemas.microsoft.com/office/drawing/2014/main" id="{82B94109-CF52-46CC-A69A-E549BBA0B2FE}"/>
                </a:ext>
              </a:extLst>
            </p:cNvPr>
            <p:cNvSpPr/>
            <p:nvPr/>
          </p:nvSpPr>
          <p:spPr>
            <a:xfrm>
              <a:off x="3910967" y="4655204"/>
              <a:ext cx="4680099" cy="615275"/>
            </a:xfrm>
            <a:custGeom>
              <a:avLst/>
              <a:gdLst>
                <a:gd name="connsiteX0" fmla="*/ 0 w 4680099"/>
                <a:gd name="connsiteY0" fmla="*/ 61528 h 615275"/>
                <a:gd name="connsiteX1" fmla="*/ 61528 w 4680099"/>
                <a:gd name="connsiteY1" fmla="*/ 0 h 615275"/>
                <a:gd name="connsiteX2" fmla="*/ 4618572 w 4680099"/>
                <a:gd name="connsiteY2" fmla="*/ 0 h 615275"/>
                <a:gd name="connsiteX3" fmla="*/ 4680100 w 4680099"/>
                <a:gd name="connsiteY3" fmla="*/ 61528 h 615275"/>
                <a:gd name="connsiteX4" fmla="*/ 4680099 w 4680099"/>
                <a:gd name="connsiteY4" fmla="*/ 553748 h 615275"/>
                <a:gd name="connsiteX5" fmla="*/ 4618571 w 4680099"/>
                <a:gd name="connsiteY5" fmla="*/ 615276 h 615275"/>
                <a:gd name="connsiteX6" fmla="*/ 61528 w 4680099"/>
                <a:gd name="connsiteY6" fmla="*/ 615275 h 615275"/>
                <a:gd name="connsiteX7" fmla="*/ 0 w 4680099"/>
                <a:gd name="connsiteY7" fmla="*/ 553747 h 615275"/>
                <a:gd name="connsiteX8" fmla="*/ 0 w 4680099"/>
                <a:gd name="connsiteY8" fmla="*/ 61528 h 61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80099" h="615275">
                  <a:moveTo>
                    <a:pt x="0" y="61528"/>
                  </a:moveTo>
                  <a:cubicBezTo>
                    <a:pt x="0" y="27547"/>
                    <a:pt x="27547" y="0"/>
                    <a:pt x="61528" y="0"/>
                  </a:cubicBezTo>
                  <a:lnTo>
                    <a:pt x="4618572" y="0"/>
                  </a:lnTo>
                  <a:cubicBezTo>
                    <a:pt x="4652553" y="0"/>
                    <a:pt x="4680100" y="27547"/>
                    <a:pt x="4680100" y="61528"/>
                  </a:cubicBezTo>
                  <a:cubicBezTo>
                    <a:pt x="4680100" y="225601"/>
                    <a:pt x="4680099" y="389675"/>
                    <a:pt x="4680099" y="553748"/>
                  </a:cubicBezTo>
                  <a:cubicBezTo>
                    <a:pt x="4680099" y="587729"/>
                    <a:pt x="4652552" y="615276"/>
                    <a:pt x="4618571" y="615276"/>
                  </a:cubicBezTo>
                  <a:lnTo>
                    <a:pt x="61528" y="615275"/>
                  </a:lnTo>
                  <a:cubicBezTo>
                    <a:pt x="27547" y="615275"/>
                    <a:pt x="0" y="587728"/>
                    <a:pt x="0" y="553747"/>
                  </a:cubicBezTo>
                  <a:lnTo>
                    <a:pt x="0" y="61528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361" tIns="53581" rIns="71361" bIns="53581" numCol="1" spcCol="1270" anchor="ctr" anchorCtr="0">
              <a:noAutofit/>
            </a:bodyPr>
            <a:lstStyle/>
            <a:p>
              <a:pPr marL="0" marR="0" lvl="0" indent="0" algn="ctr" defTabSz="1244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9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Ocorre especialmente no final de versos</a:t>
              </a:r>
            </a:p>
          </p:txBody>
        </p:sp>
        <p:sp>
          <p:nvSpPr>
            <p:cNvPr id="21" name="Forma Livre: Forma 20">
              <a:extLst>
                <a:ext uri="{FF2B5EF4-FFF2-40B4-BE49-F238E27FC236}">
                  <a16:creationId xmlns:a16="http://schemas.microsoft.com/office/drawing/2014/main" id="{C15B1FBA-6855-4513-84EC-48768E5F9052}"/>
                </a:ext>
              </a:extLst>
            </p:cNvPr>
            <p:cNvSpPr/>
            <p:nvPr/>
          </p:nvSpPr>
          <p:spPr>
            <a:xfrm>
              <a:off x="3182622" y="1805256"/>
              <a:ext cx="728344" cy="4055726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4055726"/>
                  </a:lnTo>
                  <a:lnTo>
                    <a:pt x="728344" y="4055726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Forma Livre: Forma 21">
              <a:extLst>
                <a:ext uri="{FF2B5EF4-FFF2-40B4-BE49-F238E27FC236}">
                  <a16:creationId xmlns:a16="http://schemas.microsoft.com/office/drawing/2014/main" id="{202E3DF4-84E5-4FEC-98A9-6EAC5F7AC657}"/>
                </a:ext>
              </a:extLst>
            </p:cNvPr>
            <p:cNvSpPr/>
            <p:nvPr/>
          </p:nvSpPr>
          <p:spPr>
            <a:xfrm>
              <a:off x="3910967" y="5545500"/>
              <a:ext cx="4680000" cy="1008000"/>
            </a:xfrm>
            <a:custGeom>
              <a:avLst/>
              <a:gdLst>
                <a:gd name="connsiteX0" fmla="*/ 0 w 4683496"/>
                <a:gd name="connsiteY0" fmla="*/ 63096 h 630962"/>
                <a:gd name="connsiteX1" fmla="*/ 63096 w 4683496"/>
                <a:gd name="connsiteY1" fmla="*/ 0 h 630962"/>
                <a:gd name="connsiteX2" fmla="*/ 4620400 w 4683496"/>
                <a:gd name="connsiteY2" fmla="*/ 0 h 630962"/>
                <a:gd name="connsiteX3" fmla="*/ 4683496 w 4683496"/>
                <a:gd name="connsiteY3" fmla="*/ 63096 h 630962"/>
                <a:gd name="connsiteX4" fmla="*/ 4683496 w 4683496"/>
                <a:gd name="connsiteY4" fmla="*/ 567866 h 630962"/>
                <a:gd name="connsiteX5" fmla="*/ 4620400 w 4683496"/>
                <a:gd name="connsiteY5" fmla="*/ 630962 h 630962"/>
                <a:gd name="connsiteX6" fmla="*/ 63096 w 4683496"/>
                <a:gd name="connsiteY6" fmla="*/ 630962 h 630962"/>
                <a:gd name="connsiteX7" fmla="*/ 0 w 4683496"/>
                <a:gd name="connsiteY7" fmla="*/ 567866 h 630962"/>
                <a:gd name="connsiteX8" fmla="*/ 0 w 4683496"/>
                <a:gd name="connsiteY8" fmla="*/ 63096 h 630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83496" h="630962">
                  <a:moveTo>
                    <a:pt x="0" y="63096"/>
                  </a:moveTo>
                  <a:cubicBezTo>
                    <a:pt x="0" y="28249"/>
                    <a:pt x="28249" y="0"/>
                    <a:pt x="63096" y="0"/>
                  </a:cubicBezTo>
                  <a:lnTo>
                    <a:pt x="4620400" y="0"/>
                  </a:lnTo>
                  <a:cubicBezTo>
                    <a:pt x="4655247" y="0"/>
                    <a:pt x="4683496" y="28249"/>
                    <a:pt x="4683496" y="63096"/>
                  </a:cubicBezTo>
                  <a:lnTo>
                    <a:pt x="4683496" y="567866"/>
                  </a:lnTo>
                  <a:cubicBezTo>
                    <a:pt x="4683496" y="602713"/>
                    <a:pt x="4655247" y="630962"/>
                    <a:pt x="4620400" y="630962"/>
                  </a:cubicBezTo>
                  <a:lnTo>
                    <a:pt x="63096" y="630962"/>
                  </a:lnTo>
                  <a:cubicBezTo>
                    <a:pt x="28249" y="630962"/>
                    <a:pt x="0" y="602713"/>
                    <a:pt x="0" y="567866"/>
                  </a:cubicBezTo>
                  <a:lnTo>
                    <a:pt x="0" y="63096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820" tIns="54040" rIns="71820" bIns="54040" numCol="1" spcCol="127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Chamado de </a:t>
              </a: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soneto 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quando constituído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de quatro estrofes: duas de quatro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 duas de três versos</a:t>
              </a:r>
              <a:endPara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 dirty="0"/>
          </a:p>
        </p:txBody>
      </p:sp>
      <p:pic>
        <p:nvPicPr>
          <p:cNvPr id="1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0199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155599A8-5FDB-4C8C-8144-2B0EB4B256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944" y="668863"/>
            <a:ext cx="10023356" cy="6189137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9548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847BF4-E377-47AC-93D4-DE4D66172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669" y="422546"/>
            <a:ext cx="10794465" cy="864000"/>
          </a:xfrm>
          <a:solidFill>
            <a:srgbClr val="4997FF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>
            <a:normAutofit/>
          </a:bodyPr>
          <a:lstStyle/>
          <a:p>
            <a:pPr algn="ctr"/>
            <a:r>
              <a:rPr lang="pt-BR" sz="4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Figuras de linguagem</a:t>
            </a:r>
            <a:endParaRPr lang="pt-BR" sz="4800" b="1" dirty="0">
              <a:ln w="0"/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37" name="Agrupar 36">
            <a:extLst>
              <a:ext uri="{FF2B5EF4-FFF2-40B4-BE49-F238E27FC236}">
                <a16:creationId xmlns:a16="http://schemas.microsoft.com/office/drawing/2014/main" id="{52A28E40-0A28-467F-A9DC-51DCE7DA35C9}"/>
              </a:ext>
            </a:extLst>
          </p:cNvPr>
          <p:cNvGrpSpPr/>
          <p:nvPr/>
        </p:nvGrpSpPr>
        <p:grpSpPr>
          <a:xfrm>
            <a:off x="509883" y="2145480"/>
            <a:ext cx="11172233" cy="3962305"/>
            <a:chOff x="724609" y="1473967"/>
            <a:chExt cx="11172233" cy="3962305"/>
          </a:xfrm>
        </p:grpSpPr>
        <p:grpSp>
          <p:nvGrpSpPr>
            <p:cNvPr id="29" name="Agrupar 28">
              <a:extLst>
                <a:ext uri="{FF2B5EF4-FFF2-40B4-BE49-F238E27FC236}">
                  <a16:creationId xmlns:a16="http://schemas.microsoft.com/office/drawing/2014/main" id="{A7A7A8C8-FF1D-4936-A69E-D46343248C3B}"/>
                </a:ext>
              </a:extLst>
            </p:cNvPr>
            <p:cNvGrpSpPr/>
            <p:nvPr/>
          </p:nvGrpSpPr>
          <p:grpSpPr>
            <a:xfrm>
              <a:off x="6471781" y="3681945"/>
              <a:ext cx="5425061" cy="1754327"/>
              <a:chOff x="6478218" y="4331398"/>
              <a:chExt cx="5425061" cy="1754327"/>
            </a:xfrm>
          </p:grpSpPr>
          <p:sp>
            <p:nvSpPr>
              <p:cNvPr id="15" name="Hexágono 14">
                <a:extLst>
                  <a:ext uri="{FF2B5EF4-FFF2-40B4-BE49-F238E27FC236}">
                    <a16:creationId xmlns:a16="http://schemas.microsoft.com/office/drawing/2014/main" id="{5BBA0AD7-9F10-4BBE-B294-BC92A1B9DA26}"/>
                  </a:ext>
                </a:extLst>
              </p:cNvPr>
              <p:cNvSpPr/>
              <p:nvPr/>
            </p:nvSpPr>
            <p:spPr>
              <a:xfrm>
                <a:off x="6478218" y="5254728"/>
                <a:ext cx="213056" cy="183628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E48312"/>
              </a:solidFill>
              <a:ln>
                <a:solidFill>
                  <a:srgbClr val="E48312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575E9020-5383-496C-9FB7-F1A5EC36E41B}"/>
                  </a:ext>
                </a:extLst>
              </p:cNvPr>
              <p:cNvSpPr txBox="1"/>
              <p:nvPr/>
            </p:nvSpPr>
            <p:spPr>
              <a:xfrm>
                <a:off x="7222424" y="4331398"/>
                <a:ext cx="468085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relação figurada de semelhança estabelecida entre dois termos por meio de </a:t>
                </a:r>
                <a:r>
                  <a:rPr kumimoji="0" lang="pt-B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conectivo</a:t>
                </a: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(como, igual a, que nem, tal)</a:t>
                </a:r>
              </a:p>
            </p:txBody>
          </p:sp>
          <p:sp>
            <p:nvSpPr>
              <p:cNvPr id="20" name="Hexágono 19">
                <a:extLst>
                  <a:ext uri="{FF2B5EF4-FFF2-40B4-BE49-F238E27FC236}">
                    <a16:creationId xmlns:a16="http://schemas.microsoft.com/office/drawing/2014/main" id="{1374D47A-BDCF-4964-8925-421BC0AC0263}"/>
                  </a:ext>
                </a:extLst>
              </p:cNvPr>
              <p:cNvSpPr/>
              <p:nvPr/>
            </p:nvSpPr>
            <p:spPr>
              <a:xfrm>
                <a:off x="6854854" y="4441405"/>
                <a:ext cx="213056" cy="183628"/>
              </a:xfrm>
              <a:prstGeom prst="hexagon">
                <a:avLst>
                  <a:gd name="adj" fmla="val 25000"/>
                  <a:gd name="vf" fmla="val 115470"/>
                </a:avLst>
              </a:prstGeom>
              <a:solidFill>
                <a:srgbClr val="E48312"/>
              </a:solidFill>
              <a:ln>
                <a:solidFill>
                  <a:srgbClr val="E48312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4B0F98B3-DD24-4F48-9BF6-9CFCEB6DAD15}"/>
                  </a:ext>
                </a:extLst>
              </p:cNvPr>
              <p:cNvSpPr txBox="1"/>
              <p:nvPr/>
            </p:nvSpPr>
            <p:spPr>
              <a:xfrm>
                <a:off x="6478218" y="5254728"/>
                <a:ext cx="3744000" cy="8309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43200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 vida vem em ondas</a:t>
                </a:r>
              </a:p>
              <a:p>
                <a:pPr marL="43200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1" i="0" u="sng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Como</a:t>
                </a: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um mar</a:t>
                </a:r>
              </a:p>
              <a:p>
                <a:pPr marL="43200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Num indo e vindo infinito</a:t>
                </a:r>
              </a:p>
            </p:txBody>
          </p:sp>
        </p:grpSp>
        <p:grpSp>
          <p:nvGrpSpPr>
            <p:cNvPr id="36" name="Agrupar 35">
              <a:extLst>
                <a:ext uri="{FF2B5EF4-FFF2-40B4-BE49-F238E27FC236}">
                  <a16:creationId xmlns:a16="http://schemas.microsoft.com/office/drawing/2014/main" id="{20CC306C-1FFD-4AE2-AA91-98268D4BF6FF}"/>
                </a:ext>
              </a:extLst>
            </p:cNvPr>
            <p:cNvGrpSpPr/>
            <p:nvPr/>
          </p:nvGrpSpPr>
          <p:grpSpPr>
            <a:xfrm>
              <a:off x="724609" y="1473967"/>
              <a:ext cx="10515782" cy="3940557"/>
              <a:chOff x="724609" y="1473967"/>
              <a:chExt cx="10515782" cy="3940557"/>
            </a:xfrm>
          </p:grpSpPr>
          <p:grpSp>
            <p:nvGrpSpPr>
              <p:cNvPr id="32" name="Agrupar 31">
                <a:extLst>
                  <a:ext uri="{FF2B5EF4-FFF2-40B4-BE49-F238E27FC236}">
                    <a16:creationId xmlns:a16="http://schemas.microsoft.com/office/drawing/2014/main" id="{EDD045AB-7FFB-4278-BA78-95F0B4704DC5}"/>
                  </a:ext>
                </a:extLst>
              </p:cNvPr>
              <p:cNvGrpSpPr/>
              <p:nvPr/>
            </p:nvGrpSpPr>
            <p:grpSpPr>
              <a:xfrm>
                <a:off x="3149148" y="1473967"/>
                <a:ext cx="8091243" cy="3595815"/>
                <a:chOff x="2850864" y="1061806"/>
                <a:chExt cx="8091243" cy="3595815"/>
              </a:xfrm>
            </p:grpSpPr>
            <p:sp>
              <p:nvSpPr>
                <p:cNvPr id="8" name="Forma Livre: Forma 7">
                  <a:extLst>
                    <a:ext uri="{FF2B5EF4-FFF2-40B4-BE49-F238E27FC236}">
                      <a16:creationId xmlns:a16="http://schemas.microsoft.com/office/drawing/2014/main" id="{B37A08DA-0F8B-4739-8A16-34FE92564ACC}"/>
                    </a:ext>
                  </a:extLst>
                </p:cNvPr>
                <p:cNvSpPr/>
                <p:nvPr/>
              </p:nvSpPr>
              <p:spPr>
                <a:xfrm>
                  <a:off x="2850864" y="2212631"/>
                  <a:ext cx="1819726" cy="1568921"/>
                </a:xfrm>
                <a:custGeom>
                  <a:avLst/>
                  <a:gdLst>
                    <a:gd name="connsiteX0" fmla="*/ 0 w 1819726"/>
                    <a:gd name="connsiteY0" fmla="*/ 784461 h 1568921"/>
                    <a:gd name="connsiteX1" fmla="*/ 392230 w 1819726"/>
                    <a:gd name="connsiteY1" fmla="*/ 0 h 1568921"/>
                    <a:gd name="connsiteX2" fmla="*/ 1427496 w 1819726"/>
                    <a:gd name="connsiteY2" fmla="*/ 0 h 1568921"/>
                    <a:gd name="connsiteX3" fmla="*/ 1819726 w 1819726"/>
                    <a:gd name="connsiteY3" fmla="*/ 784461 h 1568921"/>
                    <a:gd name="connsiteX4" fmla="*/ 1427496 w 1819726"/>
                    <a:gd name="connsiteY4" fmla="*/ 1568921 h 1568921"/>
                    <a:gd name="connsiteX5" fmla="*/ 392230 w 1819726"/>
                    <a:gd name="connsiteY5" fmla="*/ 1568921 h 1568921"/>
                    <a:gd name="connsiteX6" fmla="*/ 0 w 1819726"/>
                    <a:gd name="connsiteY6" fmla="*/ 784461 h 1568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9726" h="1568921">
                      <a:moveTo>
                        <a:pt x="0" y="784461"/>
                      </a:moveTo>
                      <a:lnTo>
                        <a:pt x="392230" y="0"/>
                      </a:lnTo>
                      <a:lnTo>
                        <a:pt x="1427496" y="0"/>
                      </a:lnTo>
                      <a:lnTo>
                        <a:pt x="1819726" y="784461"/>
                      </a:lnTo>
                      <a:lnTo>
                        <a:pt x="1427496" y="1568921"/>
                      </a:lnTo>
                      <a:lnTo>
                        <a:pt x="392230" y="1568921"/>
                      </a:lnTo>
                      <a:lnTo>
                        <a:pt x="0" y="784461"/>
                      </a:lnTo>
                      <a:close/>
                    </a:path>
                  </a:pathLst>
                </a:custGeom>
              </p:spPr>
              <p:style>
                <a:lnRef idx="2">
                  <a:schemeClr val="accen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282387" tIns="265057" rIns="282387" bIns="265057" numCol="1" spcCol="1270" anchor="ctr" anchorCtr="0">
                  <a:noAutofit/>
                </a:bodyPr>
                <a:lstStyle/>
                <a:p>
                  <a:pPr marL="0" marR="0" lvl="0" indent="0" algn="ctr" defTabSz="755650" rtl="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Hipérbole</a:t>
                  </a:r>
                </a:p>
              </p:txBody>
            </p:sp>
            <p:sp>
              <p:nvSpPr>
                <p:cNvPr id="12" name="Forma Livre: Forma 11">
                  <a:extLst>
                    <a:ext uri="{FF2B5EF4-FFF2-40B4-BE49-F238E27FC236}">
                      <a16:creationId xmlns:a16="http://schemas.microsoft.com/office/drawing/2014/main" id="{0EA51E43-BB7F-4A4C-B72E-ED30CA83EB7A}"/>
                    </a:ext>
                  </a:extLst>
                </p:cNvPr>
                <p:cNvSpPr/>
                <p:nvPr/>
              </p:nvSpPr>
              <p:spPr>
                <a:xfrm>
                  <a:off x="4353771" y="3088700"/>
                  <a:ext cx="2246046" cy="1568921"/>
                </a:xfrm>
                <a:custGeom>
                  <a:avLst/>
                  <a:gdLst>
                    <a:gd name="connsiteX0" fmla="*/ 0 w 1819726"/>
                    <a:gd name="connsiteY0" fmla="*/ 784461 h 1568921"/>
                    <a:gd name="connsiteX1" fmla="*/ 392230 w 1819726"/>
                    <a:gd name="connsiteY1" fmla="*/ 0 h 1568921"/>
                    <a:gd name="connsiteX2" fmla="*/ 1427496 w 1819726"/>
                    <a:gd name="connsiteY2" fmla="*/ 0 h 1568921"/>
                    <a:gd name="connsiteX3" fmla="*/ 1819726 w 1819726"/>
                    <a:gd name="connsiteY3" fmla="*/ 784461 h 1568921"/>
                    <a:gd name="connsiteX4" fmla="*/ 1427496 w 1819726"/>
                    <a:gd name="connsiteY4" fmla="*/ 1568921 h 1568921"/>
                    <a:gd name="connsiteX5" fmla="*/ 392230 w 1819726"/>
                    <a:gd name="connsiteY5" fmla="*/ 1568921 h 1568921"/>
                    <a:gd name="connsiteX6" fmla="*/ 0 w 1819726"/>
                    <a:gd name="connsiteY6" fmla="*/ 784461 h 1568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9726" h="1568921">
                      <a:moveTo>
                        <a:pt x="0" y="784461"/>
                      </a:moveTo>
                      <a:lnTo>
                        <a:pt x="392230" y="0"/>
                      </a:lnTo>
                      <a:lnTo>
                        <a:pt x="1427496" y="0"/>
                      </a:lnTo>
                      <a:lnTo>
                        <a:pt x="1819726" y="784461"/>
                      </a:lnTo>
                      <a:lnTo>
                        <a:pt x="1427496" y="1568921"/>
                      </a:lnTo>
                      <a:lnTo>
                        <a:pt x="392230" y="1568921"/>
                      </a:lnTo>
                      <a:lnTo>
                        <a:pt x="0" y="784461"/>
                      </a:lnTo>
                      <a:close/>
                    </a:path>
                  </a:pathLst>
                </a:custGeom>
              </p:spPr>
              <p:style>
                <a:lnRef idx="2">
                  <a:schemeClr val="accen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282387" tIns="265057" rIns="282387" bIns="265057" numCol="1" spcCol="1270" anchor="ctr" anchorCtr="0">
                  <a:noAutofit/>
                </a:bodyPr>
                <a:lstStyle/>
                <a:p>
                  <a:pPr marL="0" marR="0" lvl="0" indent="0" algn="ctr" defTabSz="755650" rtl="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7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endParaRPr>
                </a:p>
              </p:txBody>
            </p:sp>
            <p:grpSp>
              <p:nvGrpSpPr>
                <p:cNvPr id="27" name="Agrupar 26">
                  <a:extLst>
                    <a:ext uri="{FF2B5EF4-FFF2-40B4-BE49-F238E27FC236}">
                      <a16:creationId xmlns:a16="http://schemas.microsoft.com/office/drawing/2014/main" id="{33E3C14A-C685-4E8E-831C-70D8B5F844A8}"/>
                    </a:ext>
                  </a:extLst>
                </p:cNvPr>
                <p:cNvGrpSpPr/>
                <p:nvPr/>
              </p:nvGrpSpPr>
              <p:grpSpPr>
                <a:xfrm>
                  <a:off x="4356362" y="1061806"/>
                  <a:ext cx="6585745" cy="1898682"/>
                  <a:chOff x="2746807" y="1599972"/>
                  <a:chExt cx="6585745" cy="1898682"/>
                </a:xfrm>
              </p:grpSpPr>
              <p:sp>
                <p:nvSpPr>
                  <p:cNvPr id="16" name="Forma Livre: Forma 15">
                    <a:extLst>
                      <a:ext uri="{FF2B5EF4-FFF2-40B4-BE49-F238E27FC236}">
                        <a16:creationId xmlns:a16="http://schemas.microsoft.com/office/drawing/2014/main" id="{B44C433C-3D09-4D04-930A-CF18737ED925}"/>
                      </a:ext>
                    </a:extLst>
                  </p:cNvPr>
                  <p:cNvSpPr/>
                  <p:nvPr/>
                </p:nvSpPr>
                <p:spPr>
                  <a:xfrm>
                    <a:off x="2746807" y="1929733"/>
                    <a:ext cx="1819726" cy="1568921"/>
                  </a:xfrm>
                  <a:custGeom>
                    <a:avLst/>
                    <a:gdLst>
                      <a:gd name="connsiteX0" fmla="*/ 0 w 1819726"/>
                      <a:gd name="connsiteY0" fmla="*/ 784461 h 1568921"/>
                      <a:gd name="connsiteX1" fmla="*/ 392230 w 1819726"/>
                      <a:gd name="connsiteY1" fmla="*/ 0 h 1568921"/>
                      <a:gd name="connsiteX2" fmla="*/ 1427496 w 1819726"/>
                      <a:gd name="connsiteY2" fmla="*/ 0 h 1568921"/>
                      <a:gd name="connsiteX3" fmla="*/ 1819726 w 1819726"/>
                      <a:gd name="connsiteY3" fmla="*/ 784461 h 1568921"/>
                      <a:gd name="connsiteX4" fmla="*/ 1427496 w 1819726"/>
                      <a:gd name="connsiteY4" fmla="*/ 1568921 h 1568921"/>
                      <a:gd name="connsiteX5" fmla="*/ 392230 w 1819726"/>
                      <a:gd name="connsiteY5" fmla="*/ 1568921 h 1568921"/>
                      <a:gd name="connsiteX6" fmla="*/ 0 w 1819726"/>
                      <a:gd name="connsiteY6" fmla="*/ 784461 h 15689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819726" h="1568921">
                        <a:moveTo>
                          <a:pt x="0" y="784461"/>
                        </a:moveTo>
                        <a:lnTo>
                          <a:pt x="392230" y="0"/>
                        </a:lnTo>
                        <a:lnTo>
                          <a:pt x="1427496" y="0"/>
                        </a:lnTo>
                        <a:lnTo>
                          <a:pt x="1819726" y="784461"/>
                        </a:lnTo>
                        <a:lnTo>
                          <a:pt x="1427496" y="1568921"/>
                        </a:lnTo>
                        <a:lnTo>
                          <a:pt x="392230" y="1568921"/>
                        </a:lnTo>
                        <a:lnTo>
                          <a:pt x="0" y="784461"/>
                        </a:lnTo>
                        <a:close/>
                      </a:path>
                    </a:pathLst>
                  </a:custGeom>
                </p:spPr>
                <p:style>
                  <a:lnRef idx="2">
                    <a:schemeClr val="accen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282387" tIns="265057" rIns="282387" bIns="265057" numCol="1" spcCol="1270" anchor="ctr" anchorCtr="0">
                    <a:noAutofit/>
                  </a:bodyPr>
                  <a:lstStyle/>
                  <a:p>
                    <a:pPr marL="0" marR="0" lvl="0" indent="0" algn="ctr" defTabSz="755650" rtl="0" eaLnBrk="1" fontAlgn="auto" latinLnBrk="0" hangingPunct="1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pt-B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Metáfora</a:t>
                    </a:r>
                  </a:p>
                </p:txBody>
              </p:sp>
              <p:sp>
                <p:nvSpPr>
                  <p:cNvPr id="19" name="Hexágono 18">
                    <a:extLst>
                      <a:ext uri="{FF2B5EF4-FFF2-40B4-BE49-F238E27FC236}">
                        <a16:creationId xmlns:a16="http://schemas.microsoft.com/office/drawing/2014/main" id="{CF158260-5127-490D-8EB1-A1DE4EED17BB}"/>
                      </a:ext>
                    </a:extLst>
                  </p:cNvPr>
                  <p:cNvSpPr/>
                  <p:nvPr/>
                </p:nvSpPr>
                <p:spPr>
                  <a:xfrm>
                    <a:off x="4350886" y="1761442"/>
                    <a:ext cx="213056" cy="183628"/>
                  </a:xfrm>
                  <a:prstGeom prst="hexagon">
                    <a:avLst>
                      <a:gd name="adj" fmla="val 25000"/>
                      <a:gd name="vf" fmla="val 115470"/>
                    </a:avLst>
                  </a:prstGeom>
                  <a:solidFill>
                    <a:srgbClr val="E48312"/>
                  </a:solidFill>
                  <a:ln>
                    <a:solidFill>
                      <a:srgbClr val="E48312"/>
                    </a:solidFill>
                  </a:ln>
                </p:spPr>
                <p:style>
                  <a:lnRef idx="2">
                    <a:scrgbClr r="0" g="0" b="0"/>
                  </a:lnRef>
                  <a:fillRef idx="1">
                    <a:scrgbClr r="0" g="0" b="0"/>
                  </a:fillRef>
                  <a:effectRef idx="0">
                    <a:schemeClr val="l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22" name="CaixaDeTexto 21">
                    <a:extLst>
                      <a:ext uri="{FF2B5EF4-FFF2-40B4-BE49-F238E27FC236}">
                        <a16:creationId xmlns:a16="http://schemas.microsoft.com/office/drawing/2014/main" id="{B32C34F2-BB55-4885-8EDA-03401ED971FD}"/>
                      </a:ext>
                    </a:extLst>
                  </p:cNvPr>
                  <p:cNvSpPr txBox="1"/>
                  <p:nvPr/>
                </p:nvSpPr>
                <p:spPr>
                  <a:xfrm>
                    <a:off x="4651697" y="1599972"/>
                    <a:ext cx="4680855" cy="92333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pt-B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relação figurada de </a:t>
                    </a:r>
                    <a:r>
                      <a:rPr kumimoji="0" lang="pt-BR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semelhança</a:t>
                    </a:r>
                    <a:r>
                      <a:rPr kumimoji="0" lang="pt-B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 estabelecida entre dois termos, em que a relação de semelhança é </a:t>
                    </a:r>
                    <a:r>
                      <a:rPr kumimoji="0" lang="pt-BR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implícita</a:t>
                    </a:r>
                  </a:p>
                </p:txBody>
              </p:sp>
              <p:sp>
                <p:nvSpPr>
                  <p:cNvPr id="24" name="CaixaDeTexto 23">
                    <a:extLst>
                      <a:ext uri="{FF2B5EF4-FFF2-40B4-BE49-F238E27FC236}">
                        <a16:creationId xmlns:a16="http://schemas.microsoft.com/office/drawing/2014/main" id="{804F7880-EBF6-4D04-A378-905F2269299F}"/>
                      </a:ext>
                    </a:extLst>
                  </p:cNvPr>
                  <p:cNvSpPr txBox="1"/>
                  <p:nvPr/>
                </p:nvSpPr>
                <p:spPr>
                  <a:xfrm>
                    <a:off x="4940578" y="2603998"/>
                    <a:ext cx="4284000" cy="83099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marL="43200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pt-B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As </a:t>
                    </a:r>
                    <a:r>
                      <a:rPr kumimoji="0" lang="pt-BR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ruas</a:t>
                    </a:r>
                    <a:r>
                      <a:rPr kumimoji="0" lang="pt-B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 desertas </a:t>
                    </a:r>
                    <a:r>
                      <a:rPr kumimoji="0" lang="pt-BR" sz="180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correm</a:t>
                    </a:r>
                    <a:r>
                      <a:rPr kumimoji="0" lang="pt-B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 no asfalto</a:t>
                    </a:r>
                  </a:p>
                  <a:p>
                    <a:pPr marL="43200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pt-B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E </a:t>
                    </a:r>
                    <a:r>
                      <a:rPr kumimoji="0" lang="pt-BR" sz="180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dobram-se</a:t>
                    </a:r>
                    <a:r>
                      <a:rPr kumimoji="0" lang="pt-B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 nas esquinas</a:t>
                    </a:r>
                  </a:p>
                  <a:p>
                    <a:pPr marL="43200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pt-BR" sz="1800" b="1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Mortas</a:t>
                    </a:r>
                    <a:r>
                      <a:rPr kumimoji="0" lang="pt-BR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 de rir.</a:t>
                    </a:r>
                  </a:p>
                </p:txBody>
              </p:sp>
              <p:sp>
                <p:nvSpPr>
                  <p:cNvPr id="26" name="Hexágono 25">
                    <a:extLst>
                      <a:ext uri="{FF2B5EF4-FFF2-40B4-BE49-F238E27FC236}">
                        <a16:creationId xmlns:a16="http://schemas.microsoft.com/office/drawing/2014/main" id="{87376FF9-031F-453D-B0A6-9A77205D7452}"/>
                      </a:ext>
                    </a:extLst>
                  </p:cNvPr>
                  <p:cNvSpPr/>
                  <p:nvPr/>
                </p:nvSpPr>
                <p:spPr>
                  <a:xfrm>
                    <a:off x="4880614" y="2649863"/>
                    <a:ext cx="213056" cy="183628"/>
                  </a:xfrm>
                  <a:prstGeom prst="hexagon">
                    <a:avLst>
                      <a:gd name="adj" fmla="val 25000"/>
                      <a:gd name="vf" fmla="val 115470"/>
                    </a:avLst>
                  </a:prstGeom>
                  <a:solidFill>
                    <a:srgbClr val="E48312"/>
                  </a:solidFill>
                  <a:ln>
                    <a:solidFill>
                      <a:srgbClr val="E48312"/>
                    </a:solidFill>
                  </a:ln>
                </p:spPr>
                <p:style>
                  <a:lnRef idx="2">
                    <a:scrgbClr r="0" g="0" b="0"/>
                  </a:lnRef>
                  <a:fillRef idx="1">
                    <a:scrgbClr r="0" g="0" b="0"/>
                  </a:fillRef>
                  <a:effectRef idx="0">
                    <a:schemeClr val="l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</p:grpSp>
          </p:grpSp>
          <p:grpSp>
            <p:nvGrpSpPr>
              <p:cNvPr id="33" name="Agrupar 32">
                <a:extLst>
                  <a:ext uri="{FF2B5EF4-FFF2-40B4-BE49-F238E27FC236}">
                    <a16:creationId xmlns:a16="http://schemas.microsoft.com/office/drawing/2014/main" id="{DCEAF423-DB91-47DB-8C5E-9FD4A0B97B20}"/>
                  </a:ext>
                </a:extLst>
              </p:cNvPr>
              <p:cNvGrpSpPr/>
              <p:nvPr/>
            </p:nvGrpSpPr>
            <p:grpSpPr>
              <a:xfrm>
                <a:off x="724609" y="2624792"/>
                <a:ext cx="2581579" cy="1477328"/>
                <a:chOff x="724609" y="2624792"/>
                <a:chExt cx="2581579" cy="1477328"/>
              </a:xfrm>
            </p:grpSpPr>
            <p:sp>
              <p:nvSpPr>
                <p:cNvPr id="11" name="Hexágono 10">
                  <a:extLst>
                    <a:ext uri="{FF2B5EF4-FFF2-40B4-BE49-F238E27FC236}">
                      <a16:creationId xmlns:a16="http://schemas.microsoft.com/office/drawing/2014/main" id="{01490F92-BC89-4559-9371-E4B8EF6C66BE}"/>
                    </a:ext>
                  </a:extLst>
                </p:cNvPr>
                <p:cNvSpPr/>
                <p:nvPr/>
              </p:nvSpPr>
              <p:spPr>
                <a:xfrm>
                  <a:off x="3093132" y="2737607"/>
                  <a:ext cx="213056" cy="183628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rgbClr val="E48312"/>
                </a:solidFill>
              </p:spPr>
              <p:style>
                <a:lnRef idx="2">
                  <a:schemeClr val="accen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l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28" name="CaixaDeTexto 27">
                  <a:extLst>
                    <a:ext uri="{FF2B5EF4-FFF2-40B4-BE49-F238E27FC236}">
                      <a16:creationId xmlns:a16="http://schemas.microsoft.com/office/drawing/2014/main" id="{EAFC5550-69B7-4871-A863-689DF19E9475}"/>
                    </a:ext>
                  </a:extLst>
                </p:cNvPr>
                <p:cNvSpPr txBox="1"/>
                <p:nvPr/>
              </p:nvSpPr>
              <p:spPr>
                <a:xfrm>
                  <a:off x="724609" y="2624792"/>
                  <a:ext cx="2317850" cy="14773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estabelece um </a:t>
                  </a:r>
                  <a:r>
                    <a:rPr kumimoji="0" lang="pt-BR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exagero</a:t>
                  </a:r>
                  <a:r>
                    <a:rPr kumimoji="0" lang="pt-B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 intencional</a:t>
                  </a:r>
                </a:p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2060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com a finalidade de intensificar a expressividade</a:t>
                  </a:r>
                </a:p>
              </p:txBody>
            </p:sp>
          </p:grpSp>
          <p:grpSp>
            <p:nvGrpSpPr>
              <p:cNvPr id="35" name="Agrupar 34">
                <a:extLst>
                  <a:ext uri="{FF2B5EF4-FFF2-40B4-BE49-F238E27FC236}">
                    <a16:creationId xmlns:a16="http://schemas.microsoft.com/office/drawing/2014/main" id="{810F63ED-8C0C-4DB4-9894-1FB822CF32F9}"/>
                  </a:ext>
                </a:extLst>
              </p:cNvPr>
              <p:cNvGrpSpPr/>
              <p:nvPr/>
            </p:nvGrpSpPr>
            <p:grpSpPr>
              <a:xfrm>
                <a:off x="1314018" y="4306528"/>
                <a:ext cx="3294531" cy="1107996"/>
                <a:chOff x="1314018" y="4306528"/>
                <a:chExt cx="3294531" cy="1107996"/>
              </a:xfrm>
            </p:grpSpPr>
            <p:sp>
              <p:nvSpPr>
                <p:cNvPr id="30" name="Hexágono 29">
                  <a:extLst>
                    <a:ext uri="{FF2B5EF4-FFF2-40B4-BE49-F238E27FC236}">
                      <a16:creationId xmlns:a16="http://schemas.microsoft.com/office/drawing/2014/main" id="{59727D37-ABF9-4606-BB4A-2B04D292582B}"/>
                    </a:ext>
                  </a:extLst>
                </p:cNvPr>
                <p:cNvSpPr/>
                <p:nvPr/>
              </p:nvSpPr>
              <p:spPr>
                <a:xfrm>
                  <a:off x="1314018" y="4306528"/>
                  <a:ext cx="201475" cy="183628"/>
                </a:xfrm>
                <a:prstGeom prst="hexagon">
                  <a:avLst>
                    <a:gd name="adj" fmla="val 25000"/>
                    <a:gd name="vf" fmla="val 115470"/>
                  </a:avLst>
                </a:prstGeom>
                <a:solidFill>
                  <a:srgbClr val="E48312"/>
                </a:solidFill>
              </p:spPr>
              <p:style>
                <a:lnRef idx="2">
                  <a:schemeClr val="accen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l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31" name="CaixaDeTexto 30">
                  <a:extLst>
                    <a:ext uri="{FF2B5EF4-FFF2-40B4-BE49-F238E27FC236}">
                      <a16:creationId xmlns:a16="http://schemas.microsoft.com/office/drawing/2014/main" id="{33B77E3D-3BCB-417F-B670-4EF9E1044AC3}"/>
                    </a:ext>
                  </a:extLst>
                </p:cNvPr>
                <p:cNvSpPr txBox="1"/>
                <p:nvPr/>
              </p:nvSpPr>
              <p:spPr>
                <a:xfrm>
                  <a:off x="1728549" y="4306528"/>
                  <a:ext cx="2880000" cy="110799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Um homem vai </a:t>
                  </a:r>
                  <a:r>
                    <a:rPr kumimoji="0" lang="pt-BR" sz="1800" b="1" i="0" u="sng" strike="noStrike" kern="1200" cap="none" spc="0" normalizeH="0" baseline="0" noProof="0" dirty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devagar</a:t>
                  </a:r>
                  <a:r>
                    <a:rPr kumimoji="0" lang="pt-B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.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Um cachorro vai </a:t>
                  </a:r>
                  <a:r>
                    <a:rPr kumimoji="0" lang="pt-BR" sz="1800" b="1" i="0" u="sng" strike="noStrike" kern="1200" cap="none" spc="0" normalizeH="0" baseline="0" noProof="0" dirty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devagar</a:t>
                  </a:r>
                  <a:r>
                    <a:rPr kumimoji="0" lang="pt-B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.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Um burro vai </a:t>
                  </a:r>
                  <a:r>
                    <a:rPr kumimoji="0" lang="pt-BR" sz="1800" b="1" i="0" u="sng" strike="noStrike" kern="1200" cap="none" spc="0" normalizeH="0" baseline="0" noProof="0" dirty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devagar</a:t>
                  </a:r>
                  <a:r>
                    <a:rPr kumimoji="0" lang="pt-B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.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1800" b="1" i="0" u="sng" strike="noStrike" kern="1200" cap="none" spc="0" normalizeH="0" baseline="0" noProof="0" dirty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Devagar</a:t>
                  </a:r>
                  <a:r>
                    <a:rPr kumimoji="0" lang="pt-B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... as janelas olham.</a:t>
                  </a:r>
                </a:p>
              </p:txBody>
            </p:sp>
          </p:grpSp>
        </p:grpSp>
      </p:grp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CA33E092-2D44-45B5-BFE5-C2D3C16479F8}"/>
              </a:ext>
            </a:extLst>
          </p:cNvPr>
          <p:cNvSpPr txBox="1"/>
          <p:nvPr/>
        </p:nvSpPr>
        <p:spPr>
          <a:xfrm>
            <a:off x="4620000" y="4739445"/>
            <a:ext cx="18570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Comparação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 dirty="0"/>
          </a:p>
        </p:txBody>
      </p:sp>
      <p:pic>
        <p:nvPicPr>
          <p:cNvPr id="3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5209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847BF4-E377-47AC-93D4-DE4D66172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202" y="543098"/>
            <a:ext cx="10680911" cy="673598"/>
          </a:xfrm>
          <a:noFill/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algn="ctr"/>
            <a:r>
              <a:rPr lang="pt-BR" dirty="0">
                <a:ln>
                  <a:solidFill>
                    <a:srgbClr val="4997FF"/>
                  </a:solidFill>
                </a:ln>
                <a:solidFill>
                  <a:srgbClr val="4997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Figuras de linguagem</a:t>
            </a:r>
          </a:p>
        </p:txBody>
      </p:sp>
      <p:grpSp>
        <p:nvGrpSpPr>
          <p:cNvPr id="41" name="Agrupar 40">
            <a:extLst>
              <a:ext uri="{FF2B5EF4-FFF2-40B4-BE49-F238E27FC236}">
                <a16:creationId xmlns:a16="http://schemas.microsoft.com/office/drawing/2014/main" id="{07BD9701-C0F5-46B5-B13E-B8F381A8EF20}"/>
              </a:ext>
            </a:extLst>
          </p:cNvPr>
          <p:cNvGrpSpPr/>
          <p:nvPr/>
        </p:nvGrpSpPr>
        <p:grpSpPr>
          <a:xfrm>
            <a:off x="7038996" y="3936898"/>
            <a:ext cx="4659558" cy="2182565"/>
            <a:chOff x="605564" y="1583928"/>
            <a:chExt cx="3609247" cy="1779733"/>
          </a:xfrm>
        </p:grpSpPr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8DBE3DA7-0065-4D11-A70E-F6E39E53DCF5}"/>
                </a:ext>
              </a:extLst>
            </p:cNvPr>
            <p:cNvSpPr/>
            <p:nvPr/>
          </p:nvSpPr>
          <p:spPr>
            <a:xfrm>
              <a:off x="1697456" y="2141044"/>
              <a:ext cx="2517355" cy="1222617"/>
            </a:xfrm>
            <a:prstGeom prst="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Forma Livre: Forma 6">
              <a:extLst>
                <a:ext uri="{FF2B5EF4-FFF2-40B4-BE49-F238E27FC236}">
                  <a16:creationId xmlns:a16="http://schemas.microsoft.com/office/drawing/2014/main" id="{358774F8-029F-4AE6-AC75-22F347E7C18C}"/>
                </a:ext>
              </a:extLst>
            </p:cNvPr>
            <p:cNvSpPr/>
            <p:nvPr/>
          </p:nvSpPr>
          <p:spPr>
            <a:xfrm>
              <a:off x="605564" y="1583928"/>
              <a:ext cx="1364316" cy="1364316"/>
            </a:xfrm>
            <a:custGeom>
              <a:avLst/>
              <a:gdLst>
                <a:gd name="connsiteX0" fmla="*/ 0 w 1364316"/>
                <a:gd name="connsiteY0" fmla="*/ 0 h 1364316"/>
                <a:gd name="connsiteX1" fmla="*/ 1364316 w 1364316"/>
                <a:gd name="connsiteY1" fmla="*/ 0 h 1364316"/>
                <a:gd name="connsiteX2" fmla="*/ 1364316 w 1364316"/>
                <a:gd name="connsiteY2" fmla="*/ 1364316 h 1364316"/>
                <a:gd name="connsiteX3" fmla="*/ 0 w 1364316"/>
                <a:gd name="connsiteY3" fmla="*/ 1364316 h 1364316"/>
                <a:gd name="connsiteX4" fmla="*/ 0 w 1364316"/>
                <a:gd name="connsiteY4" fmla="*/ 0 h 136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4316" h="1364316">
                  <a:moveTo>
                    <a:pt x="0" y="0"/>
                  </a:moveTo>
                  <a:lnTo>
                    <a:pt x="1364316" y="0"/>
                  </a:lnTo>
                  <a:lnTo>
                    <a:pt x="1364316" y="1364316"/>
                  </a:lnTo>
                  <a:lnTo>
                    <a:pt x="0" y="136431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8110" tIns="118110" rIns="118110" bIns="118110" numCol="1" spcCol="1270" anchor="ctr" anchorCtr="0">
              <a:noAutofit/>
            </a:bodyPr>
            <a:lstStyle/>
            <a:p>
              <a:pPr marL="0" marR="0" lvl="0" indent="0" algn="ctr" defTabSz="1377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3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E8CE0409-DA2E-48EA-AB65-5A2240A7F735}"/>
                </a:ext>
              </a:extLst>
            </p:cNvPr>
            <p:cNvSpPr txBox="1"/>
            <p:nvPr/>
          </p:nvSpPr>
          <p:spPr>
            <a:xfrm>
              <a:off x="2005439" y="1948128"/>
              <a:ext cx="2124000" cy="1204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pt-BR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oposição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entre palavras com a intenção de ressaltar o contraste</a:t>
              </a:r>
            </a:p>
          </p:txBody>
        </p:sp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A7A98DC2-97B4-47FB-AC6E-EDF2788C2F31}"/>
                </a:ext>
              </a:extLst>
            </p:cNvPr>
            <p:cNvSpPr txBox="1"/>
            <p:nvPr/>
          </p:nvSpPr>
          <p:spPr>
            <a:xfrm>
              <a:off x="788203" y="2031517"/>
              <a:ext cx="9720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Antítese</a:t>
              </a:r>
              <a:endPara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44" name="Agrupar 43">
            <a:extLst>
              <a:ext uri="{FF2B5EF4-FFF2-40B4-BE49-F238E27FC236}">
                <a16:creationId xmlns:a16="http://schemas.microsoft.com/office/drawing/2014/main" id="{A63FA08C-BF33-4B8D-B3E8-9FC334FBD321}"/>
              </a:ext>
            </a:extLst>
          </p:cNvPr>
          <p:cNvGrpSpPr/>
          <p:nvPr/>
        </p:nvGrpSpPr>
        <p:grpSpPr>
          <a:xfrm>
            <a:off x="416880" y="1503094"/>
            <a:ext cx="9070463" cy="2962321"/>
            <a:chOff x="437166" y="1645202"/>
            <a:chExt cx="5741948" cy="1660516"/>
          </a:xfrm>
        </p:grpSpPr>
        <p:grpSp>
          <p:nvGrpSpPr>
            <p:cNvPr id="40" name="Agrupar 39">
              <a:extLst>
                <a:ext uri="{FF2B5EF4-FFF2-40B4-BE49-F238E27FC236}">
                  <a16:creationId xmlns:a16="http://schemas.microsoft.com/office/drawing/2014/main" id="{BED75E4E-7327-4C57-8752-331A8353BD7D}"/>
                </a:ext>
              </a:extLst>
            </p:cNvPr>
            <p:cNvGrpSpPr/>
            <p:nvPr/>
          </p:nvGrpSpPr>
          <p:grpSpPr>
            <a:xfrm>
              <a:off x="437166" y="1645202"/>
              <a:ext cx="3769255" cy="1660516"/>
              <a:chOff x="3442560" y="3987752"/>
              <a:chExt cx="3769255" cy="1660516"/>
            </a:xfrm>
          </p:grpSpPr>
          <p:sp>
            <p:nvSpPr>
              <p:cNvPr id="13" name="Retângulo 12">
                <a:extLst>
                  <a:ext uri="{FF2B5EF4-FFF2-40B4-BE49-F238E27FC236}">
                    <a16:creationId xmlns:a16="http://schemas.microsoft.com/office/drawing/2014/main" id="{D5A359DC-1FBA-460C-AAAD-0B892F7A6177}"/>
                  </a:ext>
                </a:extLst>
              </p:cNvPr>
              <p:cNvSpPr/>
              <p:nvPr/>
            </p:nvSpPr>
            <p:spPr>
              <a:xfrm>
                <a:off x="3563148" y="4682138"/>
                <a:ext cx="3648667" cy="966130"/>
              </a:xfrm>
              <a:prstGeom prst="rect">
                <a:avLst/>
              </a:pr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fillRef>
              <a:effectRef idx="3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4" name="Forma Livre: Forma 13">
                <a:extLst>
                  <a:ext uri="{FF2B5EF4-FFF2-40B4-BE49-F238E27FC236}">
                    <a16:creationId xmlns:a16="http://schemas.microsoft.com/office/drawing/2014/main" id="{BE567E8C-BB05-4881-BB9E-6EEFF5F6DFCC}"/>
                  </a:ext>
                </a:extLst>
              </p:cNvPr>
              <p:cNvSpPr/>
              <p:nvPr/>
            </p:nvSpPr>
            <p:spPr>
              <a:xfrm>
                <a:off x="3442560" y="3987752"/>
                <a:ext cx="2124000" cy="888664"/>
              </a:xfrm>
              <a:custGeom>
                <a:avLst/>
                <a:gdLst>
                  <a:gd name="connsiteX0" fmla="*/ 0 w 1364316"/>
                  <a:gd name="connsiteY0" fmla="*/ 0 h 1364316"/>
                  <a:gd name="connsiteX1" fmla="*/ 1364316 w 1364316"/>
                  <a:gd name="connsiteY1" fmla="*/ 0 h 1364316"/>
                  <a:gd name="connsiteX2" fmla="*/ 1364316 w 1364316"/>
                  <a:gd name="connsiteY2" fmla="*/ 1364316 h 1364316"/>
                  <a:gd name="connsiteX3" fmla="*/ 0 w 1364316"/>
                  <a:gd name="connsiteY3" fmla="*/ 1364316 h 1364316"/>
                  <a:gd name="connsiteX4" fmla="*/ 0 w 1364316"/>
                  <a:gd name="connsiteY4" fmla="*/ 0 h 1364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4316" h="1364316">
                    <a:moveTo>
                      <a:pt x="0" y="0"/>
                    </a:moveTo>
                    <a:lnTo>
                      <a:pt x="1364316" y="0"/>
                    </a:lnTo>
                    <a:lnTo>
                      <a:pt x="1364316" y="1364316"/>
                    </a:lnTo>
                    <a:lnTo>
                      <a:pt x="0" y="1364316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3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8110" tIns="118110" rIns="118110" bIns="118110" numCol="1" spcCol="1270" anchor="ctr" anchorCtr="0">
                <a:noAutofit/>
              </a:bodyPr>
              <a:lstStyle/>
              <a:p>
                <a:pPr marL="0" marR="0" lvl="0" indent="0" algn="ctr" defTabSz="13779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A5FD4750-0AF9-4144-BE4D-B4BC770A7661}"/>
                  </a:ext>
                </a:extLst>
              </p:cNvPr>
              <p:cNvSpPr txBox="1"/>
              <p:nvPr/>
            </p:nvSpPr>
            <p:spPr>
              <a:xfrm>
                <a:off x="3658600" y="4152004"/>
                <a:ext cx="1800000" cy="707886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Personificação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ou </a:t>
                </a:r>
                <a:r>
                  <a:rPr kumimoji="0" lang="pt-B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prosopopeia</a:t>
                </a:r>
                <a:endPara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  <p:sp>
            <p:nvSpPr>
              <p:cNvPr id="25" name="CaixaDeTexto 24">
                <a:extLst>
                  <a:ext uri="{FF2B5EF4-FFF2-40B4-BE49-F238E27FC236}">
                    <a16:creationId xmlns:a16="http://schemas.microsoft.com/office/drawing/2014/main" id="{F5DAFDED-B9BA-4B09-9582-5922228B269D}"/>
                  </a:ext>
                </a:extLst>
              </p:cNvPr>
              <p:cNvSpPr txBox="1"/>
              <p:nvPr/>
            </p:nvSpPr>
            <p:spPr>
              <a:xfrm>
                <a:off x="3586906" y="4952273"/>
                <a:ext cx="3474425" cy="6247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atribuição de </a:t>
                </a:r>
                <a:r>
                  <a:rPr kumimoji="0" lang="pt-B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vida</a:t>
                </a: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a seres inanimados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ou a atribuição de </a:t>
                </a:r>
                <a:r>
                  <a:rPr kumimoji="0" lang="pt-B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características humanas</a:t>
                </a: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a outros seres ou objetos</a:t>
                </a:r>
              </a:p>
            </p:txBody>
          </p:sp>
        </p:grpSp>
        <p:sp>
          <p:nvSpPr>
            <p:cNvPr id="42" name="CaixaDeTexto 41">
              <a:extLst>
                <a:ext uri="{FF2B5EF4-FFF2-40B4-BE49-F238E27FC236}">
                  <a16:creationId xmlns:a16="http://schemas.microsoft.com/office/drawing/2014/main" id="{C2E9BE13-2923-43FC-9474-08396539127F}"/>
                </a:ext>
              </a:extLst>
            </p:cNvPr>
            <p:cNvSpPr txBox="1"/>
            <p:nvPr/>
          </p:nvSpPr>
          <p:spPr>
            <a:xfrm>
              <a:off x="2682159" y="1687699"/>
              <a:ext cx="3496955" cy="6728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Nasce o Sol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e não dura mais que um dia,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Depois da Luz se segue a noite escura,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Em tristes sombras </a:t>
              </a:r>
              <a:r>
                <a:rPr kumimoji="0" lang="pt-B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morre a formosura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Em contínuas tristezas a alegria.</a:t>
              </a:r>
            </a:p>
          </p:txBody>
        </p:sp>
      </p:grp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A0D6FDA1-54F2-4241-9417-556F937D6761}"/>
              </a:ext>
            </a:extLst>
          </p:cNvPr>
          <p:cNvSpPr txBox="1"/>
          <p:nvPr/>
        </p:nvSpPr>
        <p:spPr>
          <a:xfrm>
            <a:off x="2573300" y="4909620"/>
            <a:ext cx="446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Nasce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 Sol, e não dura mais que um dia,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Depois da </a:t>
            </a:r>
            <a:r>
              <a:rPr kumimoji="0" lang="pt-BR" sz="1800" b="0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Luz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se segue a noite escura,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Em tristes </a:t>
            </a:r>
            <a:r>
              <a:rPr kumimoji="0" lang="pt-BR" sz="1800" b="0" i="0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sombras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morre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formosura,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Em contínuas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tristezas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alegria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 dirty="0"/>
          </a:p>
        </p:txBody>
      </p:sp>
      <p:pic>
        <p:nvPicPr>
          <p:cNvPr id="19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828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847BF4-E377-47AC-93D4-DE4D66172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245" y="562523"/>
            <a:ext cx="10557992" cy="864000"/>
          </a:xfrm>
          <a:ln>
            <a:solidFill>
              <a:srgbClr val="3366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tIns="0" rIns="0" bIns="0">
            <a:normAutofit/>
          </a:bodyPr>
          <a:lstStyle/>
          <a:p>
            <a:pPr algn="ctr"/>
            <a:r>
              <a:rPr lang="pt-BR" dirty="0">
                <a:solidFill>
                  <a:srgbClr val="4997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Figuras de linguagem</a:t>
            </a:r>
            <a:endParaRPr lang="pt-BR" dirty="0">
              <a:ln w="0"/>
              <a:solidFill>
                <a:srgbClr val="4997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DBE3DA7-0065-4D11-A70E-F6E39E53DCF5}"/>
              </a:ext>
            </a:extLst>
          </p:cNvPr>
          <p:cNvSpPr/>
          <p:nvPr/>
        </p:nvSpPr>
        <p:spPr>
          <a:xfrm>
            <a:off x="1628774" y="1611013"/>
            <a:ext cx="2517355" cy="2117275"/>
          </a:xfrm>
          <a:prstGeom prst="rect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3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Forma Livre: Forma 6">
            <a:extLst>
              <a:ext uri="{FF2B5EF4-FFF2-40B4-BE49-F238E27FC236}">
                <a16:creationId xmlns:a16="http://schemas.microsoft.com/office/drawing/2014/main" id="{358774F8-029F-4AE6-AC75-22F347E7C18C}"/>
              </a:ext>
            </a:extLst>
          </p:cNvPr>
          <p:cNvSpPr/>
          <p:nvPr/>
        </p:nvSpPr>
        <p:spPr>
          <a:xfrm>
            <a:off x="676681" y="2519605"/>
            <a:ext cx="1364316" cy="1364316"/>
          </a:xfrm>
          <a:custGeom>
            <a:avLst/>
            <a:gdLst>
              <a:gd name="connsiteX0" fmla="*/ 0 w 1364316"/>
              <a:gd name="connsiteY0" fmla="*/ 0 h 1364316"/>
              <a:gd name="connsiteX1" fmla="*/ 1364316 w 1364316"/>
              <a:gd name="connsiteY1" fmla="*/ 0 h 1364316"/>
              <a:gd name="connsiteX2" fmla="*/ 1364316 w 1364316"/>
              <a:gd name="connsiteY2" fmla="*/ 1364316 h 1364316"/>
              <a:gd name="connsiteX3" fmla="*/ 0 w 1364316"/>
              <a:gd name="connsiteY3" fmla="*/ 1364316 h 1364316"/>
              <a:gd name="connsiteX4" fmla="*/ 0 w 1364316"/>
              <a:gd name="connsiteY4" fmla="*/ 0 h 1364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4316" h="1364316">
                <a:moveTo>
                  <a:pt x="0" y="0"/>
                </a:moveTo>
                <a:lnTo>
                  <a:pt x="1364316" y="0"/>
                </a:lnTo>
                <a:lnTo>
                  <a:pt x="1364316" y="1364316"/>
                </a:lnTo>
                <a:lnTo>
                  <a:pt x="0" y="13643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3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8110" tIns="118110" rIns="118110" bIns="118110" numCol="1" spcCol="1270" anchor="ctr" anchorCtr="0">
            <a:noAutofit/>
          </a:bodyPr>
          <a:lstStyle/>
          <a:p>
            <a:pPr marL="0" marR="0" lvl="0" indent="0" algn="ctr" defTabSz="1377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pt-BR" sz="3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8CE0409-DA2E-48EA-AB65-5A2240A7F735}"/>
              </a:ext>
            </a:extLst>
          </p:cNvPr>
          <p:cNvSpPr txBox="1"/>
          <p:nvPr/>
        </p:nvSpPr>
        <p:spPr>
          <a:xfrm>
            <a:off x="2199536" y="1792487"/>
            <a:ext cx="17880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Emprego de palavra por outra quando há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proximidade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 sentido entre elas.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7A98DC2-97B4-47FB-AC6E-EDF2788C2F31}"/>
              </a:ext>
            </a:extLst>
          </p:cNvPr>
          <p:cNvSpPr txBox="1"/>
          <p:nvPr/>
        </p:nvSpPr>
        <p:spPr>
          <a:xfrm>
            <a:off x="676681" y="3042825"/>
            <a:ext cx="1364316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Metonímia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4192113-79E7-447F-8FC0-AB9EF58261D5}"/>
              </a:ext>
            </a:extLst>
          </p:cNvPr>
          <p:cNvSpPr txBox="1"/>
          <p:nvPr/>
        </p:nvSpPr>
        <p:spPr>
          <a:xfrm>
            <a:off x="4578938" y="2345367"/>
            <a:ext cx="3343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Devolva o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Neruda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que você me</a:t>
            </a:r>
            <a:r>
              <a:rPr kumimoji="0" lang="pt-BR" sz="18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tomou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 nunca leu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2E566C4F-EEC6-4D5A-9582-C214F756B412}"/>
              </a:ext>
            </a:extLst>
          </p:cNvPr>
          <p:cNvGrpSpPr/>
          <p:nvPr/>
        </p:nvGrpSpPr>
        <p:grpSpPr>
          <a:xfrm>
            <a:off x="3093563" y="3997669"/>
            <a:ext cx="4236618" cy="2498635"/>
            <a:chOff x="4944273" y="4050968"/>
            <a:chExt cx="4236618" cy="2498635"/>
          </a:xfrm>
        </p:grpSpPr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D5A359DC-1FBA-460C-AAAD-0B892F7A6177}"/>
                </a:ext>
              </a:extLst>
            </p:cNvPr>
            <p:cNvSpPr/>
            <p:nvPr/>
          </p:nvSpPr>
          <p:spPr>
            <a:xfrm>
              <a:off x="6663536" y="4050968"/>
              <a:ext cx="2517355" cy="2117275"/>
            </a:xfrm>
            <a:prstGeom prst="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8" name="Agrupar 7">
              <a:extLst>
                <a:ext uri="{FF2B5EF4-FFF2-40B4-BE49-F238E27FC236}">
                  <a16:creationId xmlns:a16="http://schemas.microsoft.com/office/drawing/2014/main" id="{928844B9-8274-4BA9-BF3B-B6AA06FB4341}"/>
                </a:ext>
              </a:extLst>
            </p:cNvPr>
            <p:cNvGrpSpPr/>
            <p:nvPr/>
          </p:nvGrpSpPr>
          <p:grpSpPr>
            <a:xfrm>
              <a:off x="4944273" y="5185287"/>
              <a:ext cx="2124000" cy="1364316"/>
              <a:chOff x="8887624" y="5185287"/>
              <a:chExt cx="2124000" cy="1364316"/>
            </a:xfrm>
          </p:grpSpPr>
          <p:sp>
            <p:nvSpPr>
              <p:cNvPr id="14" name="Forma Livre: Forma 13">
                <a:extLst>
                  <a:ext uri="{FF2B5EF4-FFF2-40B4-BE49-F238E27FC236}">
                    <a16:creationId xmlns:a16="http://schemas.microsoft.com/office/drawing/2014/main" id="{BE567E8C-BB05-4881-BB9E-6EEFF5F6DFCC}"/>
                  </a:ext>
                </a:extLst>
              </p:cNvPr>
              <p:cNvSpPr/>
              <p:nvPr/>
            </p:nvSpPr>
            <p:spPr>
              <a:xfrm>
                <a:off x="8887624" y="5185287"/>
                <a:ext cx="2124000" cy="1364316"/>
              </a:xfrm>
              <a:custGeom>
                <a:avLst/>
                <a:gdLst>
                  <a:gd name="connsiteX0" fmla="*/ 0 w 1364316"/>
                  <a:gd name="connsiteY0" fmla="*/ 0 h 1364316"/>
                  <a:gd name="connsiteX1" fmla="*/ 1364316 w 1364316"/>
                  <a:gd name="connsiteY1" fmla="*/ 0 h 1364316"/>
                  <a:gd name="connsiteX2" fmla="*/ 1364316 w 1364316"/>
                  <a:gd name="connsiteY2" fmla="*/ 1364316 h 1364316"/>
                  <a:gd name="connsiteX3" fmla="*/ 0 w 1364316"/>
                  <a:gd name="connsiteY3" fmla="*/ 1364316 h 1364316"/>
                  <a:gd name="connsiteX4" fmla="*/ 0 w 1364316"/>
                  <a:gd name="connsiteY4" fmla="*/ 0 h 1364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4316" h="1364316">
                    <a:moveTo>
                      <a:pt x="0" y="0"/>
                    </a:moveTo>
                    <a:lnTo>
                      <a:pt x="1364316" y="0"/>
                    </a:lnTo>
                    <a:lnTo>
                      <a:pt x="1364316" y="1364316"/>
                    </a:lnTo>
                    <a:lnTo>
                      <a:pt x="0" y="1364316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3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3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8110" tIns="118110" rIns="118110" bIns="118110" numCol="1" spcCol="1270" anchor="ctr" anchorCtr="0">
                <a:noAutofit/>
              </a:bodyPr>
              <a:lstStyle/>
              <a:p>
                <a:pPr marL="0" marR="0" lvl="0" indent="0" algn="ctr" defTabSz="13779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3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A5FD4750-0AF9-4144-BE4D-B4BC770A7661}"/>
                  </a:ext>
                </a:extLst>
              </p:cNvPr>
              <p:cNvSpPr txBox="1"/>
              <p:nvPr/>
            </p:nvSpPr>
            <p:spPr>
              <a:xfrm>
                <a:off x="9409624" y="5713556"/>
                <a:ext cx="1080000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Ironia</a:t>
                </a:r>
                <a:endPara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24F77F86-27D5-4CBE-A0E0-00862CB3106B}"/>
                </a:ext>
              </a:extLst>
            </p:cNvPr>
            <p:cNvSpPr txBox="1"/>
            <p:nvPr/>
          </p:nvSpPr>
          <p:spPr>
            <a:xfrm>
              <a:off x="7260582" y="4317605"/>
              <a:ext cx="1728000" cy="15840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7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uso de palavras ou frases com o significado </a:t>
              </a:r>
              <a:r>
                <a:rPr kumimoji="0" lang="pt-BR" sz="17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contrário</a:t>
              </a:r>
              <a:r>
                <a:rPr kumimoji="0" lang="pt-BR" sz="17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ao que, de fato, se quer dizer.</a:t>
              </a:r>
            </a:p>
          </p:txBody>
        </p:sp>
      </p:grpSp>
      <p:sp>
        <p:nvSpPr>
          <p:cNvPr id="12" name="Retângulo 11">
            <a:extLst>
              <a:ext uri="{FF2B5EF4-FFF2-40B4-BE49-F238E27FC236}">
                <a16:creationId xmlns:a16="http://schemas.microsoft.com/office/drawing/2014/main" id="{35B56592-7621-48A8-9341-C0C9690A5004}"/>
              </a:ext>
            </a:extLst>
          </p:cNvPr>
          <p:cNvSpPr/>
          <p:nvPr/>
        </p:nvSpPr>
        <p:spPr>
          <a:xfrm>
            <a:off x="7922213" y="3868845"/>
            <a:ext cx="3528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Eu, agora — que desfecho!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Já nem penso mais em ti...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Mas será que nunca deixo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5A2781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lembrar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que te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esqueci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9CA01ADC-5EAA-4F4F-807E-5FAEF0B375BF}"/>
              </a:ext>
            </a:extLst>
          </p:cNvPr>
          <p:cNvSpPr/>
          <p:nvPr/>
        </p:nvSpPr>
        <p:spPr>
          <a:xfrm>
            <a:off x="8069354" y="5283947"/>
            <a:ext cx="3176566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Essa inversão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 sentido geralmente visa à sátira ou à ridicularização.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 dirty="0"/>
          </a:p>
        </p:txBody>
      </p:sp>
      <p:pic>
        <p:nvPicPr>
          <p:cNvPr id="19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92180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343</Words>
  <Application>Microsoft Office PowerPoint</Application>
  <PresentationFormat>Widescreen</PresentationFormat>
  <Paragraphs>63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Roboto</vt:lpstr>
      <vt:lpstr>Tema do Office</vt:lpstr>
      <vt:lpstr>Unidade 2</vt:lpstr>
      <vt:lpstr>Apresentação do PowerPoint</vt:lpstr>
      <vt:lpstr>Apresentação do PowerPoint</vt:lpstr>
      <vt:lpstr>Figuras de linguagem</vt:lpstr>
      <vt:lpstr>Figuras de linguagem</vt:lpstr>
      <vt:lpstr>Figuras de linguagem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2</dc:title>
  <dc:creator>João Paulo Bortoluci</dc:creator>
  <cp:lastModifiedBy>João Paulo Bortoluci</cp:lastModifiedBy>
  <cp:revision>1</cp:revision>
  <dcterms:created xsi:type="dcterms:W3CDTF">2020-04-03T02:03:00Z</dcterms:created>
  <dcterms:modified xsi:type="dcterms:W3CDTF">2020-04-03T02:04:26Z</dcterms:modified>
</cp:coreProperties>
</file>