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68DEA8-A067-44A1-9090-5B95F7502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8A333F9-E4AB-4768-894B-FBA2D1FE8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9F8A0B-D150-48F1-B02C-8FCC7D3C0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475812-4787-4A1D-A16E-6AE0CDCCC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023B16-35EB-44F1-A176-97210205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686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EA355-1279-4AD0-B962-3021ADC8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D6CF53-6C0C-43E6-A1E3-3CA264BCB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8C2B46-D425-4857-93F9-B79CF045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1700AC-229D-480E-8C0F-3BA4EFFE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13401E-20DB-4B9A-A941-98A1F455C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45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FA8365-552F-48B7-B1C2-5670156E1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65F258-5964-441F-848F-A8B69E171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111C89-FBE9-4F5F-B518-18F75F13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1E43BF-7C19-4537-BB45-184084EAE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B2A506-40D5-431B-B2F8-1EED53255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572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C17E3-0C9C-48DF-B38C-E4E20FB7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C0A61C-9079-44FC-9457-4397BAF9F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B9640D-8BBD-4A2C-811B-843BF5D30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418B85-73C1-43E6-BA32-1A82EBAAE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1D9F51-78E1-4D55-91A1-D85C4FAE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2B85D3-B32C-448A-8391-68F01A790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99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14759-ADCA-4090-BD17-BF3D40DA9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1BA19B-CA59-4EB7-B068-817C6E28D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C41222-4C27-4CCC-938D-C6D37F5CF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3810106-69CE-4A42-A38A-1D3F5054C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776745-B6A2-4055-891A-4DA4BF5F5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03A0CC-A69C-41A0-92CC-9D979BF28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2A9D59F-DC7C-4E7E-B9DD-45C7A2A46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242E1D-4B03-48FB-A278-6E4DFFF7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90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37949-CC76-4152-A389-B3D55441B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F383EBA-DCD5-446B-B3B5-B7520F238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A28701-2B0B-4D39-95E0-2726A64AC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C64342-800E-4322-8ACC-249BB472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395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8705189-AEF3-4DCC-8B53-D1A63C4E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8621DA0-7167-4133-A50E-5A44F8C2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DA7D2A-DCA6-47AD-8ED9-8EBBA2837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19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D7838-6823-44DA-BCC6-151D51C0E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099EC5-47B6-4F1B-B1AF-56B037949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CDA02B-3195-47CD-9095-3AFBC121A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E88E01-5D48-40B9-8075-DC1E23A9F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1F76D1-E15E-4C85-AEEE-D199D4849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EC0667-5363-4103-8D1D-9BB045958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29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F6506-8892-4BC8-A808-83084ED69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D0F1991-54AF-4478-8B86-F79572649B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2EA6B2-1B4D-4216-9CBE-0F9C6D1CD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FCAD81-ABAA-4304-B40B-E09C2F1B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E546FA-53D2-4D66-9673-FEEB4A6A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3BFFF6-7378-4D34-8E55-1AEB5FF6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53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89C99-46BF-448B-AF1A-E4A660291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3CA190F-2838-4892-BD6E-871AA462E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43AA09-3A77-425C-8E9A-5C9802CE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734DE6-92DB-4E1A-B0BB-8295E38E3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D48124-11BF-42D2-B25B-24B9A8EA0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80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4D1214-E87D-467D-B9C8-733E4C3A6A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9A12492-BC2D-49D3-9354-997EAFBF2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405DF5-E093-4249-B980-96471959C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A7BE36-27F0-4DB4-A2AB-F04FC5B6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787DA3-A40E-4BD9-B116-8C4A4F74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712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34F1D13-DA2E-4D16-A679-32387EE75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FC9BDD-210F-4B40-90AB-0666F0DCA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469B94-9831-4E76-96E2-1921E0BB1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B41F8-D2B1-4C83-86AD-443C7E30134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E18E9B-8000-4A96-92E8-EB3DCE266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40D4F9-F770-4803-8A9E-36E40A762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BCB95-3D3F-47F2-90BD-08BFBAD34F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62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155789"/>
            <a:ext cx="9144000" cy="164468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4 – </a:t>
            </a:r>
            <a:r>
              <a:rPr lang="pt-BR" sz="4800" b="1" dirty="0">
                <a:latin typeface="+mn-lt"/>
              </a:rPr>
              <a:t>PLANTAS E ANIMAIS: REPRODUÇÃO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r>
              <a:rPr lang="pt-BR" sz="4000" b="1" dirty="0"/>
              <a:t>Processos reprodutivos e os mecanismos adaptativos e evolutivos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0382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0213897-A660-4E53-B724-3B8376797896}"/>
              </a:ext>
            </a:extLst>
          </p:cNvPr>
          <p:cNvSpPr txBox="1">
            <a:spLocks/>
          </p:cNvSpPr>
          <p:nvPr/>
        </p:nvSpPr>
        <p:spPr>
          <a:xfrm>
            <a:off x="0" y="72790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5046386-5A00-4C01-A21A-4E1A08402C01}"/>
              </a:ext>
            </a:extLst>
          </p:cNvPr>
          <p:cNvSpPr/>
          <p:nvPr/>
        </p:nvSpPr>
        <p:spPr>
          <a:xfrm>
            <a:off x="2562225" y="1898388"/>
            <a:ext cx="7334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reprodução de um organismo vivo pode ocorrer de forma assexuada ou sexuada. Há organismos que podem se reproduzir de ambas as formas.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671633B-0822-478D-ABAC-0EC1060BE295}"/>
              </a:ext>
            </a:extLst>
          </p:cNvPr>
          <p:cNvSpPr/>
          <p:nvPr/>
        </p:nvSpPr>
        <p:spPr>
          <a:xfrm>
            <a:off x="1085850" y="2712479"/>
            <a:ext cx="381000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Assexuada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E183E16-6031-4E17-AACB-F811452B8B7A}"/>
              </a:ext>
            </a:extLst>
          </p:cNvPr>
          <p:cNvSpPr/>
          <p:nvPr/>
        </p:nvSpPr>
        <p:spPr>
          <a:xfrm>
            <a:off x="7067550" y="2670088"/>
            <a:ext cx="403860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Sexuada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00432FE-5515-4E00-991B-D15A55D0381B}"/>
              </a:ext>
            </a:extLst>
          </p:cNvPr>
          <p:cNvSpPr/>
          <p:nvPr/>
        </p:nvSpPr>
        <p:spPr>
          <a:xfrm>
            <a:off x="1114425" y="3837626"/>
            <a:ext cx="39243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  <a:latin typeface="FrutigerLTStd-Light"/>
              </a:rPr>
              <a:t>Caracteriza-se pela não participação de gametas.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2F2F2E"/>
              </a:solidFill>
              <a:latin typeface="FrutigerLTStd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  <a:latin typeface="FrutigerLTStd-Light"/>
              </a:rPr>
              <a:t>O descendente apresenta material genético igual ao do organismo que lhe deu origem.</a:t>
            </a:r>
            <a:endParaRPr lang="pt-BR" dirty="0"/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19DA8E62-D2F9-494B-A76C-8329DC7A9B78}"/>
              </a:ext>
            </a:extLst>
          </p:cNvPr>
          <p:cNvSpPr/>
          <p:nvPr/>
        </p:nvSpPr>
        <p:spPr>
          <a:xfrm>
            <a:off x="2781301" y="3277036"/>
            <a:ext cx="352425" cy="417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C59354A3-DFE8-485A-83B0-BEC31ACD3185}"/>
              </a:ext>
            </a:extLst>
          </p:cNvPr>
          <p:cNvSpPr/>
          <p:nvPr/>
        </p:nvSpPr>
        <p:spPr>
          <a:xfrm>
            <a:off x="8948737" y="3325085"/>
            <a:ext cx="352425" cy="417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31B1DDF-1096-46B8-A70E-092BA5B638D3}"/>
              </a:ext>
            </a:extLst>
          </p:cNvPr>
          <p:cNvSpPr/>
          <p:nvPr/>
        </p:nvSpPr>
        <p:spPr>
          <a:xfrm>
            <a:off x="7372350" y="4013374"/>
            <a:ext cx="39243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  <a:latin typeface="FrutigerLTStd-Light"/>
              </a:rPr>
              <a:t>O</a:t>
            </a:r>
            <a:r>
              <a:rPr lang="pt-BR" dirty="0"/>
              <a:t>corre a produção de gametas femininos e masculinos, que se encontram e se unem, no processo denominado </a:t>
            </a:r>
            <a:r>
              <a:rPr lang="pt-BR" b="1" dirty="0"/>
              <a:t>fecundação</a:t>
            </a:r>
            <a:r>
              <a:rPr lang="pt-BR" dirty="0"/>
              <a:t>.</a:t>
            </a:r>
            <a:endParaRPr lang="pt-BR" dirty="0">
              <a:solidFill>
                <a:srgbClr val="2F2F2E"/>
              </a:solidFill>
              <a:latin typeface="FrutigerLTStd-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214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1229C-7BB8-47F2-93CF-5A929BDF2157}"/>
              </a:ext>
            </a:extLst>
          </p:cNvPr>
          <p:cNvSpPr txBox="1">
            <a:spLocks/>
          </p:cNvSpPr>
          <p:nvPr/>
        </p:nvSpPr>
        <p:spPr>
          <a:xfrm>
            <a:off x="0" y="49394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assexuada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360031A-F1E0-4C70-A621-F06A67A6F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03" y="3961738"/>
            <a:ext cx="5965297" cy="25860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0D11E44-2BD4-4A37-940D-D66E7C297233}"/>
              </a:ext>
            </a:extLst>
          </p:cNvPr>
          <p:cNvSpPr/>
          <p:nvPr/>
        </p:nvSpPr>
        <p:spPr>
          <a:xfrm>
            <a:off x="209550" y="1420393"/>
            <a:ext cx="55054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Planárias podem se reproduzir assexuadamente por </a:t>
            </a:r>
            <a:r>
              <a:rPr lang="pt-BR" b="1" dirty="0">
                <a:solidFill>
                  <a:srgbClr val="2F2F2E"/>
                </a:solidFill>
              </a:rPr>
              <a:t>fissão</a:t>
            </a:r>
            <a:r>
              <a:rPr lang="pt-BR" dirty="0">
                <a:solidFill>
                  <a:srgbClr val="2F2F2E"/>
                </a:solidFill>
              </a:rPr>
              <a:t>. </a:t>
            </a:r>
          </a:p>
          <a:p>
            <a:endParaRPr lang="pt-BR" dirty="0">
              <a:solidFill>
                <a:srgbClr val="2F2F2E"/>
              </a:solidFill>
            </a:endParaRPr>
          </a:p>
          <a:p>
            <a:r>
              <a:rPr lang="pt-BR" dirty="0">
                <a:solidFill>
                  <a:srgbClr val="2F2F2E"/>
                </a:solidFill>
              </a:rPr>
              <a:t>(</a:t>
            </a:r>
            <a:r>
              <a:rPr lang="pt-BR" b="1" dirty="0">
                <a:solidFill>
                  <a:srgbClr val="2F2F2E"/>
                </a:solidFill>
              </a:rPr>
              <a:t>1</a:t>
            </a:r>
            <a:r>
              <a:rPr lang="pt-BR" dirty="0">
                <a:solidFill>
                  <a:srgbClr val="2F2F2E"/>
                </a:solidFill>
              </a:rPr>
              <a:t>) O corpo do animal sofre uma divisão transversal, separando-se em duas partes. </a:t>
            </a:r>
          </a:p>
          <a:p>
            <a:r>
              <a:rPr lang="pt-BR" dirty="0">
                <a:solidFill>
                  <a:srgbClr val="2F2F2E"/>
                </a:solidFill>
              </a:rPr>
              <a:t>(</a:t>
            </a:r>
            <a:r>
              <a:rPr lang="pt-BR" b="1" dirty="0">
                <a:solidFill>
                  <a:srgbClr val="2F2F2E"/>
                </a:solidFill>
              </a:rPr>
              <a:t>2</a:t>
            </a:r>
            <a:r>
              <a:rPr lang="pt-BR" dirty="0">
                <a:solidFill>
                  <a:srgbClr val="2F2F2E"/>
                </a:solidFill>
              </a:rPr>
              <a:t>) Cada uma das partes se regenera de maneira independente. </a:t>
            </a:r>
          </a:p>
          <a:p>
            <a:r>
              <a:rPr lang="pt-BR" dirty="0">
                <a:solidFill>
                  <a:srgbClr val="2F2F2E"/>
                </a:solidFill>
              </a:rPr>
              <a:t>(</a:t>
            </a:r>
            <a:r>
              <a:rPr lang="pt-BR" b="1" dirty="0">
                <a:solidFill>
                  <a:srgbClr val="2F2F2E"/>
                </a:solidFill>
              </a:rPr>
              <a:t>3</a:t>
            </a:r>
            <a:r>
              <a:rPr lang="pt-BR" dirty="0">
                <a:solidFill>
                  <a:srgbClr val="2F2F2E"/>
                </a:solidFill>
              </a:rPr>
              <a:t>) Originam-se dois indivíduos geneticamente semelhantes.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E3380F0-E389-42C3-A93A-AFF94132D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782" y="2924524"/>
            <a:ext cx="5504080" cy="389379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C8B194D-CF37-402B-8CA5-D9058FE00CDC}"/>
              </a:ext>
            </a:extLst>
          </p:cNvPr>
          <p:cNvSpPr/>
          <p:nvPr/>
        </p:nvSpPr>
        <p:spPr>
          <a:xfrm>
            <a:off x="6631781" y="1405867"/>
            <a:ext cx="55054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esponjas do mar podem se reproduzir assexuadamente por </a:t>
            </a:r>
            <a:r>
              <a:rPr lang="pt-BR" b="1" dirty="0"/>
              <a:t>brotamento</a:t>
            </a:r>
            <a:r>
              <a:rPr lang="pt-BR" dirty="0"/>
              <a:t>. </a:t>
            </a:r>
          </a:p>
          <a:p>
            <a:endParaRPr lang="pt-BR" dirty="0"/>
          </a:p>
          <a:p>
            <a:r>
              <a:rPr lang="pt-BR" dirty="0"/>
              <a:t>Os brotos podem permanecer presos ao indivíduo que lhes deu origem, formando colônias de esponjas.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48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E2B06-2D75-47AB-96E0-F429F0BC7579}"/>
              </a:ext>
            </a:extLst>
          </p:cNvPr>
          <p:cNvSpPr txBox="1">
            <a:spLocks/>
          </p:cNvSpPr>
          <p:nvPr/>
        </p:nvSpPr>
        <p:spPr>
          <a:xfrm>
            <a:off x="0" y="44380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sexuada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45D4550-6D62-4447-B36C-D4D1F9DF4828}"/>
              </a:ext>
            </a:extLst>
          </p:cNvPr>
          <p:cNvSpPr txBox="1"/>
          <p:nvPr/>
        </p:nvSpPr>
        <p:spPr>
          <a:xfrm>
            <a:off x="2414587" y="1314135"/>
            <a:ext cx="235267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Homem</a:t>
            </a:r>
          </a:p>
          <a:p>
            <a:pPr algn="ctr"/>
            <a:r>
              <a:rPr lang="pt-BR" dirty="0"/>
              <a:t>2n = 46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5BBDAC2-EB16-4626-9EF1-50216A6BC917}"/>
              </a:ext>
            </a:extLst>
          </p:cNvPr>
          <p:cNvSpPr txBox="1"/>
          <p:nvPr/>
        </p:nvSpPr>
        <p:spPr>
          <a:xfrm>
            <a:off x="6829428" y="1303790"/>
            <a:ext cx="235267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Mulher</a:t>
            </a:r>
          </a:p>
          <a:p>
            <a:pPr algn="ctr"/>
            <a:r>
              <a:rPr lang="pt-BR" dirty="0"/>
              <a:t>2n = 46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C51BB89-6EA9-49EC-AEBA-41611711A357}"/>
              </a:ext>
            </a:extLst>
          </p:cNvPr>
          <p:cNvCxnSpPr/>
          <p:nvPr/>
        </p:nvCxnSpPr>
        <p:spPr>
          <a:xfrm>
            <a:off x="3590925" y="2010121"/>
            <a:ext cx="0" cy="847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68651A2F-2DE7-4C86-8F76-A7EFF97775AF}"/>
              </a:ext>
            </a:extLst>
          </p:cNvPr>
          <p:cNvSpPr txBox="1"/>
          <p:nvPr/>
        </p:nvSpPr>
        <p:spPr>
          <a:xfrm>
            <a:off x="2460038" y="2201226"/>
            <a:ext cx="1147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meiose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3D0E8D4-F0CA-4B29-A715-FC6F0266DBAC}"/>
              </a:ext>
            </a:extLst>
          </p:cNvPr>
          <p:cNvSpPr txBox="1"/>
          <p:nvPr/>
        </p:nvSpPr>
        <p:spPr>
          <a:xfrm>
            <a:off x="3017043" y="2877007"/>
            <a:ext cx="114776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Gameta</a:t>
            </a:r>
          </a:p>
          <a:p>
            <a:pPr algn="ctr"/>
            <a:r>
              <a:rPr lang="pt-BR" dirty="0"/>
              <a:t>n = 23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3C7A166-B8A8-49D0-908D-33FEDB38E805}"/>
              </a:ext>
            </a:extLst>
          </p:cNvPr>
          <p:cNvCxnSpPr/>
          <p:nvPr/>
        </p:nvCxnSpPr>
        <p:spPr>
          <a:xfrm>
            <a:off x="8001000" y="1970677"/>
            <a:ext cx="0" cy="847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DC4B16-283F-4857-8664-5444DEE2E8A0}"/>
              </a:ext>
            </a:extLst>
          </p:cNvPr>
          <p:cNvSpPr txBox="1"/>
          <p:nvPr/>
        </p:nvSpPr>
        <p:spPr>
          <a:xfrm>
            <a:off x="6987248" y="2163660"/>
            <a:ext cx="1147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meiose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BDF82E7-6AAF-4DDB-BB2E-FD86BEC228E3}"/>
              </a:ext>
            </a:extLst>
          </p:cNvPr>
          <p:cNvSpPr txBox="1"/>
          <p:nvPr/>
        </p:nvSpPr>
        <p:spPr>
          <a:xfrm>
            <a:off x="7427119" y="2847975"/>
            <a:ext cx="114776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Gameta</a:t>
            </a:r>
          </a:p>
          <a:p>
            <a:pPr algn="ctr"/>
            <a:r>
              <a:rPr lang="pt-BR" dirty="0"/>
              <a:t>n = 23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DAF8280-51D6-4DE0-9E1F-8FF068D00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81" t="32896" r="16114" b="54897"/>
          <a:stretch/>
        </p:blipFill>
        <p:spPr>
          <a:xfrm>
            <a:off x="4171949" y="2945496"/>
            <a:ext cx="369094" cy="6463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E440911-ECB1-433C-B38F-F0F7143DCE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015" t="40691" r="5904" b="45144"/>
          <a:stretch/>
        </p:blipFill>
        <p:spPr>
          <a:xfrm>
            <a:off x="6719888" y="2885725"/>
            <a:ext cx="707231" cy="749989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DDC1531-A87F-44C0-A223-1A917599B301}"/>
              </a:ext>
            </a:extLst>
          </p:cNvPr>
          <p:cNvCxnSpPr>
            <a:cxnSpLocks/>
          </p:cNvCxnSpPr>
          <p:nvPr/>
        </p:nvCxnSpPr>
        <p:spPr>
          <a:xfrm>
            <a:off x="4262437" y="3583886"/>
            <a:ext cx="681037" cy="711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56F5A3E6-37CA-4E6B-8DC0-8E4E00B62A8E}"/>
              </a:ext>
            </a:extLst>
          </p:cNvPr>
          <p:cNvCxnSpPr>
            <a:cxnSpLocks/>
          </p:cNvCxnSpPr>
          <p:nvPr/>
        </p:nvCxnSpPr>
        <p:spPr>
          <a:xfrm flipH="1">
            <a:off x="5737621" y="3583886"/>
            <a:ext cx="716758" cy="687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FFA7A3F-8E8D-49A7-A6FC-C742805D5D8E}"/>
              </a:ext>
            </a:extLst>
          </p:cNvPr>
          <p:cNvSpPr txBox="1"/>
          <p:nvPr/>
        </p:nvSpPr>
        <p:spPr>
          <a:xfrm>
            <a:off x="5901929" y="4376217"/>
            <a:ext cx="163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fecundação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30F7885D-2CB6-4D67-AA48-482A2391B4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56" r="18370"/>
          <a:stretch/>
        </p:blipFill>
        <p:spPr>
          <a:xfrm>
            <a:off x="5011341" y="4121705"/>
            <a:ext cx="681037" cy="711889"/>
          </a:xfrm>
          <a:prstGeom prst="rect">
            <a:avLst/>
          </a:prstGeom>
        </p:spPr>
      </p:pic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95347A13-FE32-4D74-84FC-6451284D08BC}"/>
              </a:ext>
            </a:extLst>
          </p:cNvPr>
          <p:cNvCxnSpPr>
            <a:cxnSpLocks/>
          </p:cNvCxnSpPr>
          <p:nvPr/>
        </p:nvCxnSpPr>
        <p:spPr>
          <a:xfrm>
            <a:off x="5341738" y="4745936"/>
            <a:ext cx="0" cy="530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>
            <a:extLst>
              <a:ext uri="{FF2B5EF4-FFF2-40B4-BE49-F238E27FC236}">
                <a16:creationId xmlns:a16="http://schemas.microsoft.com/office/drawing/2014/main" id="{1EC2A910-877B-4627-B0EB-AEABB0EF09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015" t="40691" r="5904" b="45144"/>
          <a:stretch/>
        </p:blipFill>
        <p:spPr>
          <a:xfrm>
            <a:off x="5030390" y="5457825"/>
            <a:ext cx="707231" cy="749989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B0AFE892-BAD4-4DA9-B235-3EAF13023B0D}"/>
              </a:ext>
            </a:extLst>
          </p:cNvPr>
          <p:cNvSpPr txBox="1"/>
          <p:nvPr/>
        </p:nvSpPr>
        <p:spPr>
          <a:xfrm>
            <a:off x="4743450" y="6146797"/>
            <a:ext cx="11430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Zigoto</a:t>
            </a:r>
          </a:p>
          <a:p>
            <a:pPr algn="ctr"/>
            <a:r>
              <a:rPr lang="pt-BR" dirty="0"/>
              <a:t>n = 46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9E49085C-AEBA-4DFB-8B68-83DE6EC13E92}"/>
              </a:ext>
            </a:extLst>
          </p:cNvPr>
          <p:cNvCxnSpPr/>
          <p:nvPr/>
        </p:nvCxnSpPr>
        <p:spPr>
          <a:xfrm>
            <a:off x="5901929" y="5829300"/>
            <a:ext cx="20990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48FFE1C-DA0A-449A-8A72-2F9D2AE2A9B5}"/>
              </a:ext>
            </a:extLst>
          </p:cNvPr>
          <p:cNvSpPr txBox="1"/>
          <p:nvPr/>
        </p:nvSpPr>
        <p:spPr>
          <a:xfrm>
            <a:off x="8089109" y="5641288"/>
            <a:ext cx="170259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Indivíduo</a:t>
            </a:r>
          </a:p>
          <a:p>
            <a:pPr algn="ctr"/>
            <a:r>
              <a:rPr lang="pt-BR" dirty="0"/>
              <a:t>n = 46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0407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CD3CF-6F01-4E10-B92E-568E2B901816}"/>
              </a:ext>
            </a:extLst>
          </p:cNvPr>
          <p:cNvSpPr txBox="1">
            <a:spLocks/>
          </p:cNvSpPr>
          <p:nvPr/>
        </p:nvSpPr>
        <p:spPr>
          <a:xfrm>
            <a:off x="0" y="41038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Fecundação externa ou interna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028165C-E554-40AD-9281-803D2FF7C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29743"/>
            <a:ext cx="7608325" cy="209007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58A8982-5296-4773-9D40-825FCBB9D101}"/>
              </a:ext>
            </a:extLst>
          </p:cNvPr>
          <p:cNvSpPr/>
          <p:nvPr/>
        </p:nvSpPr>
        <p:spPr>
          <a:xfrm>
            <a:off x="8036949" y="1675561"/>
            <a:ext cx="4155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Bold"/>
              </a:rPr>
              <a:t>Na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 fecundação externa</a:t>
            </a:r>
            <a:r>
              <a:rPr lang="pt-BR" dirty="0">
                <a:solidFill>
                  <a:srgbClr val="2F2F2E"/>
                </a:solidFill>
                <a:latin typeface="FrutigerLTStd-Bold"/>
              </a:rPr>
              <a:t>,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os gametas são liberados no ambiente. </a:t>
            </a:r>
            <a:r>
              <a:rPr lang="pt-BR" dirty="0"/>
              <a:t>Os sapos e as rãs, anfíbios anuros, são animais que realizam a fecundação externa.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9DE7FB3-926C-4196-873B-BBE17741C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50" y="3668803"/>
            <a:ext cx="6229350" cy="302427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836085B-24BF-4232-93A2-181224AC921C}"/>
              </a:ext>
            </a:extLst>
          </p:cNvPr>
          <p:cNvSpPr/>
          <p:nvPr/>
        </p:nvSpPr>
        <p:spPr>
          <a:xfrm>
            <a:off x="171452" y="4542554"/>
            <a:ext cx="54578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Na </a:t>
            </a:r>
            <a:r>
              <a:rPr lang="pt-BR" b="1" dirty="0"/>
              <a:t>fecundação interna</a:t>
            </a:r>
            <a:r>
              <a:rPr lang="pt-BR" dirty="0"/>
              <a:t>, os gametas masculinos são depositados no interior do corpo da fêmea, onde ocorre a fecundação.</a:t>
            </a:r>
          </a:p>
          <a:p>
            <a:endParaRPr lang="pt-BR" dirty="0"/>
          </a:p>
          <a:p>
            <a:r>
              <a:rPr lang="pt-BR" dirty="0"/>
              <a:t>Tubarões machos utilizam os clásperes (detalhe ampliado) para introduzir gametas na cloaca da fêmea.</a:t>
            </a:r>
          </a:p>
        </p:txBody>
      </p:sp>
      <p:sp>
        <p:nvSpPr>
          <p:cNvPr id="8" name="Seta: para a Esquerda 7">
            <a:extLst>
              <a:ext uri="{FF2B5EF4-FFF2-40B4-BE49-F238E27FC236}">
                <a16:creationId xmlns:a16="http://schemas.microsoft.com/office/drawing/2014/main" id="{702219D9-D820-4659-BF92-68DAF54338FE}"/>
              </a:ext>
            </a:extLst>
          </p:cNvPr>
          <p:cNvSpPr/>
          <p:nvPr/>
        </p:nvSpPr>
        <p:spPr>
          <a:xfrm>
            <a:off x="7289237" y="2086014"/>
            <a:ext cx="533400" cy="3101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86E23743-A803-42A3-BDAA-06631DDDC4DC}"/>
              </a:ext>
            </a:extLst>
          </p:cNvPr>
          <p:cNvSpPr/>
          <p:nvPr/>
        </p:nvSpPr>
        <p:spPr>
          <a:xfrm>
            <a:off x="5291137" y="5180940"/>
            <a:ext cx="676276" cy="2898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2057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9E24D8-E38F-492B-BC00-7DE3D8A16171}"/>
              </a:ext>
            </a:extLst>
          </p:cNvPr>
          <p:cNvSpPr txBox="1">
            <a:spLocks/>
          </p:cNvSpPr>
          <p:nvPr/>
        </p:nvSpPr>
        <p:spPr>
          <a:xfrm>
            <a:off x="0" y="47722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das plantas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74249AD-D588-4691-A592-51BC7ABEA8A6}"/>
              </a:ext>
            </a:extLst>
          </p:cNvPr>
          <p:cNvSpPr/>
          <p:nvPr/>
        </p:nvSpPr>
        <p:spPr>
          <a:xfrm>
            <a:off x="2949076" y="1213196"/>
            <a:ext cx="58768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rgbClr val="2F2F2E"/>
                </a:solidFill>
              </a:rPr>
              <a:t>As plantas são classificadas em quatro grandes grupos:</a:t>
            </a:r>
            <a:endParaRPr lang="pt-BR" sz="20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12C39D0-F9C2-4B25-A1E7-09CE9CE030C3}"/>
              </a:ext>
            </a:extLst>
          </p:cNvPr>
          <p:cNvSpPr/>
          <p:nvPr/>
        </p:nvSpPr>
        <p:spPr>
          <a:xfrm>
            <a:off x="1577476" y="2168009"/>
            <a:ext cx="12691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Briófitas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04C808A-E321-4AF5-AD86-E127A122FF0D}"/>
              </a:ext>
            </a:extLst>
          </p:cNvPr>
          <p:cNvSpPr/>
          <p:nvPr/>
        </p:nvSpPr>
        <p:spPr>
          <a:xfrm>
            <a:off x="3758701" y="2168009"/>
            <a:ext cx="12691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Pteridófitas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3370E85-282E-49AC-8696-E8CD1300E88E}"/>
              </a:ext>
            </a:extLst>
          </p:cNvPr>
          <p:cNvSpPr/>
          <p:nvPr/>
        </p:nvSpPr>
        <p:spPr>
          <a:xfrm>
            <a:off x="5617459" y="2211491"/>
            <a:ext cx="160332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Gimnospermas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7A01C85-7049-4CAC-910E-88912BE36BCA}"/>
              </a:ext>
            </a:extLst>
          </p:cNvPr>
          <p:cNvSpPr/>
          <p:nvPr/>
        </p:nvSpPr>
        <p:spPr>
          <a:xfrm>
            <a:off x="7974091" y="2230089"/>
            <a:ext cx="151515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Angiospermas</a:t>
            </a:r>
            <a:endParaRPr lang="pt-BR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1F05094-74BF-4C57-8684-D43027DE704A}"/>
              </a:ext>
            </a:extLst>
          </p:cNvPr>
          <p:cNvCxnSpPr>
            <a:cxnSpLocks/>
          </p:cNvCxnSpPr>
          <p:nvPr/>
        </p:nvCxnSpPr>
        <p:spPr>
          <a:xfrm flipH="1">
            <a:off x="2846606" y="1566574"/>
            <a:ext cx="2592170" cy="461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CA10F713-4BD4-403C-A86F-8F027207B2DF}"/>
              </a:ext>
            </a:extLst>
          </p:cNvPr>
          <p:cNvCxnSpPr>
            <a:cxnSpLocks/>
          </p:cNvCxnSpPr>
          <p:nvPr/>
        </p:nvCxnSpPr>
        <p:spPr>
          <a:xfrm flipH="1">
            <a:off x="4855920" y="1566574"/>
            <a:ext cx="582855" cy="488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CC1773AD-01BC-4F97-9842-B4C0CAE65FA4}"/>
              </a:ext>
            </a:extLst>
          </p:cNvPr>
          <p:cNvCxnSpPr>
            <a:cxnSpLocks/>
          </p:cNvCxnSpPr>
          <p:nvPr/>
        </p:nvCxnSpPr>
        <p:spPr>
          <a:xfrm>
            <a:off x="5438775" y="1572090"/>
            <a:ext cx="912096" cy="542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B16823D9-5EC6-400C-B52B-4892F5E6B003}"/>
              </a:ext>
            </a:extLst>
          </p:cNvPr>
          <p:cNvCxnSpPr>
            <a:cxnSpLocks/>
          </p:cNvCxnSpPr>
          <p:nvPr/>
        </p:nvCxnSpPr>
        <p:spPr>
          <a:xfrm>
            <a:off x="5438775" y="1566574"/>
            <a:ext cx="3133725" cy="585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ítulo 1">
            <a:extLst>
              <a:ext uri="{FF2B5EF4-FFF2-40B4-BE49-F238E27FC236}">
                <a16:creationId xmlns:a16="http://schemas.microsoft.com/office/drawing/2014/main" id="{51C6154C-35F4-4E45-B53E-799584877CB1}"/>
              </a:ext>
            </a:extLst>
          </p:cNvPr>
          <p:cNvSpPr txBox="1">
            <a:spLocks/>
          </p:cNvSpPr>
          <p:nvPr/>
        </p:nvSpPr>
        <p:spPr>
          <a:xfrm>
            <a:off x="-208523" y="3710703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Alternância de gerações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2C70F55-3B8E-4232-AF28-3C6719CA1512}"/>
              </a:ext>
            </a:extLst>
          </p:cNvPr>
          <p:cNvSpPr/>
          <p:nvPr/>
        </p:nvSpPr>
        <p:spPr>
          <a:xfrm>
            <a:off x="3169816" y="4753828"/>
            <a:ext cx="126913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Gametófito</a:t>
            </a:r>
          </a:p>
          <a:p>
            <a:pPr algn="ctr"/>
            <a:r>
              <a:rPr lang="pt-BR" dirty="0">
                <a:solidFill>
                  <a:srgbClr val="2F2F2E"/>
                </a:solidFill>
              </a:rPr>
              <a:t>(n)</a:t>
            </a:r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1233D8D-1139-4E54-B844-F12507A7C2F1}"/>
              </a:ext>
            </a:extLst>
          </p:cNvPr>
          <p:cNvSpPr/>
          <p:nvPr/>
        </p:nvSpPr>
        <p:spPr>
          <a:xfrm>
            <a:off x="7220783" y="4707661"/>
            <a:ext cx="126913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Esporófito</a:t>
            </a:r>
          </a:p>
          <a:p>
            <a:pPr algn="ctr"/>
            <a:r>
              <a:rPr lang="pt-BR" dirty="0">
                <a:solidFill>
                  <a:srgbClr val="2F2F2E"/>
                </a:solidFill>
              </a:rPr>
              <a:t>(2n)</a:t>
            </a:r>
            <a:endParaRPr lang="pt-BR" dirty="0"/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F06F4E8E-DCE2-4B08-951B-85A708A1DC17}"/>
              </a:ext>
            </a:extLst>
          </p:cNvPr>
          <p:cNvCxnSpPr>
            <a:cxnSpLocks/>
          </p:cNvCxnSpPr>
          <p:nvPr/>
        </p:nvCxnSpPr>
        <p:spPr>
          <a:xfrm>
            <a:off x="3758701" y="5420787"/>
            <a:ext cx="0" cy="480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>
            <a:extLst>
              <a:ext uri="{FF2B5EF4-FFF2-40B4-BE49-F238E27FC236}">
                <a16:creationId xmlns:a16="http://schemas.microsoft.com/office/drawing/2014/main" id="{3E3BCE77-D25B-40E7-9DCF-9228268D2CFC}"/>
              </a:ext>
            </a:extLst>
          </p:cNvPr>
          <p:cNvSpPr/>
          <p:nvPr/>
        </p:nvSpPr>
        <p:spPr>
          <a:xfrm>
            <a:off x="2670081" y="5985212"/>
            <a:ext cx="2578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Produção de gametas por mitose no </a:t>
            </a:r>
            <a:r>
              <a:rPr lang="pt-BR" b="1" dirty="0">
                <a:solidFill>
                  <a:srgbClr val="2F2F2E"/>
                </a:solidFill>
              </a:rPr>
              <a:t>gametângio</a:t>
            </a:r>
            <a:endParaRPr lang="pt-BR" b="1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07DF748-1A4A-4E66-954C-372EFA072275}"/>
              </a:ext>
            </a:extLst>
          </p:cNvPr>
          <p:cNvSpPr/>
          <p:nvPr/>
        </p:nvSpPr>
        <p:spPr>
          <a:xfrm>
            <a:off x="6789958" y="5985212"/>
            <a:ext cx="2470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Produção de esporo por meiose no </a:t>
            </a:r>
            <a:r>
              <a:rPr lang="pt-BR" b="1" dirty="0">
                <a:solidFill>
                  <a:srgbClr val="2F2F2E"/>
                </a:solidFill>
              </a:rPr>
              <a:t>esporângio</a:t>
            </a:r>
            <a:endParaRPr lang="pt-BR" b="1" dirty="0"/>
          </a:p>
        </p:txBody>
      </p: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60C68910-128D-4E9E-8705-394D1075E9ED}"/>
              </a:ext>
            </a:extLst>
          </p:cNvPr>
          <p:cNvCxnSpPr>
            <a:cxnSpLocks/>
          </p:cNvCxnSpPr>
          <p:nvPr/>
        </p:nvCxnSpPr>
        <p:spPr>
          <a:xfrm>
            <a:off x="7951367" y="5420787"/>
            <a:ext cx="0" cy="480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ângulo 36">
            <a:extLst>
              <a:ext uri="{FF2B5EF4-FFF2-40B4-BE49-F238E27FC236}">
                <a16:creationId xmlns:a16="http://schemas.microsoft.com/office/drawing/2014/main" id="{641F2632-9409-4A90-82E2-C0F20560B4E9}"/>
              </a:ext>
            </a:extLst>
          </p:cNvPr>
          <p:cNvSpPr/>
          <p:nvPr/>
        </p:nvSpPr>
        <p:spPr>
          <a:xfrm>
            <a:off x="2846606" y="3199928"/>
            <a:ext cx="5623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No ciclo de vida de todas elas, alternam-se duas gerações.</a:t>
            </a:r>
            <a:endParaRPr lang="pt-BR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317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DAE38-2BB6-4A3D-9E68-62F3B23022D1}"/>
              </a:ext>
            </a:extLst>
          </p:cNvPr>
          <p:cNvSpPr txBox="1">
            <a:spLocks/>
          </p:cNvSpPr>
          <p:nvPr/>
        </p:nvSpPr>
        <p:spPr>
          <a:xfrm>
            <a:off x="0" y="527363"/>
            <a:ext cx="3943549" cy="15448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das briófitas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8C27495-8F02-4CD6-8097-88FC69D7E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199" y="1054087"/>
            <a:ext cx="7381875" cy="559506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BD71D88-8730-43CD-B570-31EAEEE43EEE}"/>
              </a:ext>
            </a:extLst>
          </p:cNvPr>
          <p:cNvSpPr/>
          <p:nvPr/>
        </p:nvSpPr>
        <p:spPr>
          <a:xfrm>
            <a:off x="66676" y="2750700"/>
            <a:ext cx="3171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Na maioria das briófitas, o gameta feminino, denominado </a:t>
            </a:r>
            <a:r>
              <a:rPr lang="pt-BR" sz="1600" b="1" dirty="0">
                <a:solidFill>
                  <a:srgbClr val="2F2F2E"/>
                </a:solidFill>
              </a:rPr>
              <a:t>oosfera</a:t>
            </a:r>
            <a:r>
              <a:rPr lang="pt-BR" sz="1600" dirty="0">
                <a:solidFill>
                  <a:srgbClr val="2F2F2E"/>
                </a:solidFill>
              </a:rPr>
              <a:t>, e o gameta masculino, denominado </a:t>
            </a:r>
            <a:r>
              <a:rPr lang="pt-BR" sz="1600" b="1" dirty="0">
                <a:solidFill>
                  <a:srgbClr val="2F2F2E"/>
                </a:solidFill>
              </a:rPr>
              <a:t>anterozoide</a:t>
            </a:r>
            <a:r>
              <a:rPr lang="pt-BR" sz="1600" dirty="0">
                <a:solidFill>
                  <a:srgbClr val="2F2F2E"/>
                </a:solidFill>
              </a:rPr>
              <a:t>, são produzidos em gametângios de indivíduos distintos.</a:t>
            </a:r>
            <a:endParaRPr lang="pt-BR" sz="16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76E47E6-946F-40F5-B33D-78BFA3AB1AB0}"/>
              </a:ext>
            </a:extLst>
          </p:cNvPr>
          <p:cNvSpPr/>
          <p:nvPr/>
        </p:nvSpPr>
        <p:spPr>
          <a:xfrm>
            <a:off x="66676" y="5841818"/>
            <a:ext cx="217169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dirty="0"/>
              <a:t>A água é necessária</a:t>
            </a:r>
          </a:p>
          <a:p>
            <a:r>
              <a:rPr lang="pt-BR" sz="1600" dirty="0"/>
              <a:t>à reprodução desses organismos.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347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23002-CA55-4BAD-8DE1-D8A8412DED17}"/>
              </a:ext>
            </a:extLst>
          </p:cNvPr>
          <p:cNvSpPr txBox="1">
            <a:spLocks/>
          </p:cNvSpPr>
          <p:nvPr/>
        </p:nvSpPr>
        <p:spPr>
          <a:xfrm>
            <a:off x="0" y="5273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das pteridófitas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E88220-5C98-4140-8471-8B1F55FA0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812148"/>
            <a:ext cx="7543800" cy="481965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E852916-562A-46D1-BCD9-20302504D359}"/>
              </a:ext>
            </a:extLst>
          </p:cNvPr>
          <p:cNvSpPr/>
          <p:nvPr/>
        </p:nvSpPr>
        <p:spPr>
          <a:xfrm>
            <a:off x="200024" y="1313468"/>
            <a:ext cx="603278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Nas samambaias, os esporângios estão agrupados em estruturas denominadas </a:t>
            </a:r>
            <a:r>
              <a:rPr lang="pt-BR" sz="1600" b="1" dirty="0">
                <a:solidFill>
                  <a:srgbClr val="2F2F2E"/>
                </a:solidFill>
              </a:rPr>
              <a:t>soros</a:t>
            </a:r>
            <a:r>
              <a:rPr lang="pt-BR" sz="1600" dirty="0">
                <a:solidFill>
                  <a:srgbClr val="2F2F2E"/>
                </a:solidFill>
              </a:rPr>
              <a:t>, que podem ser visualizadas na parte inferior das folhas, nos vários folíolos, durante o período reprodutivo.</a:t>
            </a:r>
            <a:endParaRPr lang="pt-BR" sz="16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60309AC-FEC3-4325-9C79-80764F54480B}"/>
              </a:ext>
            </a:extLst>
          </p:cNvPr>
          <p:cNvSpPr/>
          <p:nvPr/>
        </p:nvSpPr>
        <p:spPr>
          <a:xfrm>
            <a:off x="66676" y="5841818"/>
            <a:ext cx="217169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dirty="0"/>
              <a:t>A água é necessária</a:t>
            </a:r>
          </a:p>
          <a:p>
            <a:r>
              <a:rPr lang="pt-BR" sz="1600" dirty="0"/>
              <a:t>à reprodução desses organismos.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4818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F01F7-C4E8-4591-90A7-3E606887C288}"/>
              </a:ext>
            </a:extLst>
          </p:cNvPr>
          <p:cNvSpPr txBox="1">
            <a:spLocks/>
          </p:cNvSpPr>
          <p:nvPr/>
        </p:nvSpPr>
        <p:spPr>
          <a:xfrm>
            <a:off x="0" y="427083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das gimnospermas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36573A1-66A1-401E-BB2D-E4F62DBB8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105" y="2066148"/>
            <a:ext cx="8477595" cy="451051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8B1429C-D738-4435-A2EF-E6954CA2E9E0}"/>
              </a:ext>
            </a:extLst>
          </p:cNvPr>
          <p:cNvSpPr/>
          <p:nvPr/>
        </p:nvSpPr>
        <p:spPr>
          <a:xfrm>
            <a:off x="114300" y="1431925"/>
            <a:ext cx="4391025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As gimnospermas não produzem flores, e sim estruturas reprodutoras denominadas estróbilos.  </a:t>
            </a:r>
            <a:r>
              <a:rPr lang="pt-BR" sz="1600" dirty="0"/>
              <a:t>Os </a:t>
            </a:r>
            <a:r>
              <a:rPr lang="pt-BR" sz="1600" b="1" dirty="0"/>
              <a:t>estróbilos masculinos </a:t>
            </a:r>
            <a:r>
              <a:rPr lang="pt-BR" sz="1600" dirty="0"/>
              <a:t>produzem os </a:t>
            </a:r>
            <a:r>
              <a:rPr lang="pt-BR" sz="1600" b="1" dirty="0"/>
              <a:t>grãos de pólen</a:t>
            </a:r>
            <a:r>
              <a:rPr lang="pt-BR" sz="1600" dirty="0"/>
              <a:t>,</a:t>
            </a:r>
            <a:r>
              <a:rPr lang="pt-BR" sz="1600" b="1" dirty="0"/>
              <a:t> </a:t>
            </a:r>
            <a:r>
              <a:rPr lang="pt-BR" sz="1600" dirty="0"/>
              <a:t>e os </a:t>
            </a:r>
            <a:r>
              <a:rPr lang="pt-BR" sz="1600" b="1" dirty="0"/>
              <a:t>estróbilos femininos </a:t>
            </a:r>
            <a:r>
              <a:rPr lang="pt-BR" sz="1600" dirty="0"/>
              <a:t>produzem os óvulos que abrigam a </a:t>
            </a:r>
            <a:r>
              <a:rPr lang="pt-BR" sz="1600" b="1" dirty="0"/>
              <a:t>oosfera</a:t>
            </a:r>
            <a:r>
              <a:rPr lang="pt-BR" sz="1600" dirty="0"/>
              <a:t> (gameta feminino).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17EFDC9-E8A4-47E0-8095-724AE9E101A4}"/>
              </a:ext>
            </a:extLst>
          </p:cNvPr>
          <p:cNvSpPr/>
          <p:nvPr/>
        </p:nvSpPr>
        <p:spPr>
          <a:xfrm>
            <a:off x="66676" y="5841818"/>
            <a:ext cx="217169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dirty="0"/>
              <a:t>A água </a:t>
            </a:r>
            <a:r>
              <a:rPr lang="pt-BR" sz="1600" b="1" dirty="0"/>
              <a:t>não</a:t>
            </a:r>
            <a:r>
              <a:rPr lang="pt-BR" sz="1600" dirty="0"/>
              <a:t> é necessária</a:t>
            </a:r>
          </a:p>
          <a:p>
            <a:r>
              <a:rPr lang="pt-BR" sz="1600" dirty="0"/>
              <a:t>à reprodução desses organismos.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17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0E4BA-6DB1-4627-9E38-58F764E33DE4}"/>
              </a:ext>
            </a:extLst>
          </p:cNvPr>
          <p:cNvSpPr txBox="1">
            <a:spLocks/>
          </p:cNvSpPr>
          <p:nvPr/>
        </p:nvSpPr>
        <p:spPr>
          <a:xfrm>
            <a:off x="0" y="57749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Reprodução das angiospermas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A5792CE-FECB-40C4-95EB-228EB3F94130}"/>
              </a:ext>
            </a:extLst>
          </p:cNvPr>
          <p:cNvSpPr/>
          <p:nvPr/>
        </p:nvSpPr>
        <p:spPr>
          <a:xfrm>
            <a:off x="300780" y="1484501"/>
            <a:ext cx="102551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flor é o órgão especializado na reprodução sexuada das angiospermas. Nela, ocorre a produção dos gametas femininos e masculinos. 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871E9B6-F347-4239-939F-2135DD477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503" y="2185541"/>
            <a:ext cx="7247145" cy="455534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2AE3198-A4D4-4095-923F-BF0C06E6595C}"/>
              </a:ext>
            </a:extLst>
          </p:cNvPr>
          <p:cNvSpPr/>
          <p:nvPr/>
        </p:nvSpPr>
        <p:spPr>
          <a:xfrm>
            <a:off x="9116775" y="5260579"/>
            <a:ext cx="2657475" cy="13542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Algumas flores produzem </a:t>
            </a:r>
            <a:r>
              <a:rPr lang="pt-BR" sz="1600" b="1" dirty="0">
                <a:solidFill>
                  <a:srgbClr val="2F2F2E"/>
                </a:solidFill>
              </a:rPr>
              <a:t>néctar </a:t>
            </a:r>
            <a:r>
              <a:rPr lang="pt-BR" sz="1600" dirty="0">
                <a:solidFill>
                  <a:srgbClr val="2F2F2E"/>
                </a:solidFill>
              </a:rPr>
              <a:t>(solução de água e açúcares), que serve de alimento a animais que atuam como polinizadores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3AD9D78-62D9-4D47-9F06-5E5E8D402708}"/>
              </a:ext>
            </a:extLst>
          </p:cNvPr>
          <p:cNvSpPr/>
          <p:nvPr/>
        </p:nvSpPr>
        <p:spPr>
          <a:xfrm>
            <a:off x="152400" y="2185541"/>
            <a:ext cx="28575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Os frutos se formam após a fecundação do gameta feminino (oosfera) pelo</a:t>
            </a:r>
          </a:p>
          <a:p>
            <a:r>
              <a:rPr lang="pt-BR" dirty="0">
                <a:solidFill>
                  <a:srgbClr val="2F2F2E"/>
                </a:solidFill>
              </a:rPr>
              <a:t>gameta masculino. O óvulo originará a semente, e o ovário desenvolve-se em fruto.</a:t>
            </a:r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9442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537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4 – PLANTAS E ANIMAIS: REPRODUÇÃO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4 – PLANTAS E ANIMAIS: REPRODUÇÃO</dc:title>
  <dc:creator>João Paulo Bortoluci</dc:creator>
  <cp:lastModifiedBy>João Paulo Bortoluci</cp:lastModifiedBy>
  <cp:revision>1</cp:revision>
  <dcterms:created xsi:type="dcterms:W3CDTF">2020-04-03T12:58:15Z</dcterms:created>
  <dcterms:modified xsi:type="dcterms:W3CDTF">2020-04-03T13:02:36Z</dcterms:modified>
</cp:coreProperties>
</file>