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356" r:id="rId3"/>
    <p:sldId id="357" r:id="rId4"/>
    <p:sldId id="358" r:id="rId5"/>
    <p:sldId id="359" r:id="rId6"/>
    <p:sldId id="371" r:id="rId7"/>
    <p:sldId id="372" r:id="rId8"/>
    <p:sldId id="361" r:id="rId9"/>
    <p:sldId id="362" r:id="rId10"/>
    <p:sldId id="363" r:id="rId11"/>
    <p:sldId id="364" r:id="rId12"/>
    <p:sldId id="365" r:id="rId13"/>
    <p:sldId id="366" r:id="rId14"/>
    <p:sldId id="367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4555A-8D19-499F-B62A-361EE80E3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6E577E-47B8-44C1-9756-1A227CD7E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F7D1EF-41A3-4A31-B2F9-EA6B20B6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8920A7-C0BE-42A6-B015-F668AB824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1CE7C-7FB2-4929-9E4A-234468345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45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473CA-D4E1-4E99-8FE6-A1D38940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A87267-A115-4BFB-A14D-860BB6097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34216D-DE59-41C6-8917-80E3C30FC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64311D-0A01-452A-BE3F-955149290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09A5D9-41B7-4483-A970-021030E6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17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F08ED-1C32-4FED-A1F1-636F5BF87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988576-73D6-4A93-BF27-F7E00EE01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7C27FE-320D-4301-B8B1-FDD04A27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520281-E80C-440A-845C-25433663A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FC0029-0B9B-4B44-A3A0-AEB929E84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63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A66F07-2C7C-4CDB-82C1-F5645744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70CA50-965E-4587-8282-ED9A7C535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29D79E-E287-425C-A55B-466462344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6F93CD-5E00-4C27-88B8-DE3D5872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A99683-7493-4E64-80F4-DAAD8F6D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436D31-52ED-4E0C-8F4A-DB862451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27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53ABF-932A-400C-969E-2C2178318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3ED56F-7171-411C-B86A-5D711C69B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5FAD38-C92F-40CD-849C-0A169A1E2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D085123-4150-467B-96FB-C0AB20345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1A474B-334C-4884-8D9D-71977DDE9D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C9DC35A-D3E6-40F5-A370-054CFA048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9DCFAED-A555-46BD-8415-6CAA8D040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5AA7C65-F4B8-42E9-B7AB-FF62B2463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18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6DD31-57FC-4E52-A02E-8DB781FE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FE9A7E0-800C-4FEB-80A2-4B6195517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1373E6C-77B6-410E-9BFB-E65C529EF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2664428-7177-4797-9DB2-FD55D225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936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C3E9E29-DDB3-4167-92B8-20D877C82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C528151-C542-48CE-B901-47F532BA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56719C-3AB9-40AE-99B0-166CE72F8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95A37-5342-4F16-AAEC-2352A7223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BE38FB-F6BD-4BC5-990D-C12A5F185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5F1FB0-A84F-4C3C-A737-4741C23C2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09C939-D0CE-4371-834F-402BA868D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89A048-D987-4C46-99C6-96F5EBE09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58A64E-6C6F-4B6B-9BEC-90931115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56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0AC49-DCBD-4A42-9E4E-3BF53B126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0FAD55-46CF-496D-8553-4F174959EC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247B92-42BB-482C-B85D-531D963EC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74689E-500D-4F85-B1A4-913D2D4D9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DC0893-2D41-470B-B03A-8BC953801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AB0FAC-E3F2-4CF1-9523-F917BA7F3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12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FCB29-3E3E-4BA8-9F4F-44E7D8F62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4BE0416-7606-473C-A45F-FE4300EF0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638A6E-A3D7-408C-A92B-62D43BDAE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018281-9356-4693-A489-EC8C4A025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281BBD-5E2E-4567-99E6-14A7608AC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91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F5E198-4AC8-428E-9073-08869F3311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951286-E99E-434C-A5B5-705C3C4BD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78139E-7D3F-448B-BBFF-50986C9FD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44F08-17B6-443C-878F-8F002912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FA1BC2-D9B8-4A23-B2BB-CE8C77547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0669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3129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EC4B5FB-F3DD-4E7D-BD73-E83C02101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C93A19-5802-496E-B43C-8A735BDA5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FA4492-E152-48D5-BC0F-9EDA98751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BA889-61E0-4844-A3D5-0F8867B69A6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C18039-75CC-4D8D-994F-A06D271C6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EAE533-AF49-4683-81CC-D1A54C7E9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F6330-689E-461D-98E4-90E79A8C2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68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8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TextShape 1"/>
          <p:cNvSpPr txBox="1"/>
          <p:nvPr/>
        </p:nvSpPr>
        <p:spPr>
          <a:xfrm>
            <a:off x="747459" y="1358287"/>
            <a:ext cx="3415680" cy="4795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Período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simples </a:t>
            </a:r>
          </a:p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</a:p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período composto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663" name="Group 2"/>
          <p:cNvGrpSpPr/>
          <p:nvPr/>
        </p:nvGrpSpPr>
        <p:grpSpPr>
          <a:xfrm>
            <a:off x="5000531" y="806377"/>
            <a:ext cx="6707029" cy="5884920"/>
            <a:chOff x="5000531" y="474480"/>
            <a:chExt cx="6707029" cy="5884920"/>
          </a:xfrm>
        </p:grpSpPr>
        <p:sp>
          <p:nvSpPr>
            <p:cNvPr id="664" name="CustomShape 3"/>
            <p:cNvSpPr/>
            <p:nvPr/>
          </p:nvSpPr>
          <p:spPr>
            <a:xfrm>
              <a:off x="5101560" y="474480"/>
              <a:ext cx="6606000" cy="16812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5" name="CustomShape 4"/>
            <p:cNvSpPr/>
            <p:nvPr/>
          </p:nvSpPr>
          <p:spPr>
            <a:xfrm>
              <a:off x="5609880" y="852840"/>
              <a:ext cx="924480" cy="92448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6" name="CustomShape 5"/>
            <p:cNvSpPr/>
            <p:nvPr/>
          </p:nvSpPr>
          <p:spPr>
            <a:xfrm>
              <a:off x="7043400" y="474480"/>
              <a:ext cx="2972520" cy="1681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100000"/>
                </a:lnSpc>
                <a:spcAft>
                  <a:spcPts val="734"/>
                </a:spcAft>
              </a:pPr>
              <a:r>
                <a:rPr lang="pt-BR" sz="2100" b="1" strike="noStrike" spc="-1" dirty="0">
                  <a:solidFill>
                    <a:srgbClr val="000000"/>
                  </a:solidFill>
                  <a:latin typeface="RobotoBR"/>
                </a:rPr>
                <a:t>Período simples:</a:t>
              </a: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</a:rPr>
                <a:t> formado por uma oração.</a:t>
              </a:r>
              <a:endParaRPr lang="pt-BR" sz="2100" b="0" strike="noStrike" spc="-1" dirty="0">
                <a:latin typeface="Arial"/>
              </a:endParaRPr>
            </a:p>
          </p:txBody>
        </p:sp>
        <p:sp>
          <p:nvSpPr>
            <p:cNvPr id="667" name="CustomShape 6"/>
            <p:cNvSpPr/>
            <p:nvPr/>
          </p:nvSpPr>
          <p:spPr>
            <a:xfrm>
              <a:off x="9698756" y="474480"/>
              <a:ext cx="2007004" cy="1681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 err="1">
                  <a:solidFill>
                    <a:srgbClr val="808080"/>
                  </a:solidFill>
                  <a:latin typeface="RobotoBR"/>
                </a:rPr>
                <a:t>Tistu</a:t>
              </a:r>
              <a:r>
                <a:rPr lang="pt-BR" sz="2000" b="0" strike="noStrike" spc="-1" dirty="0">
                  <a:solidFill>
                    <a:srgbClr val="808080"/>
                  </a:solidFill>
                  <a:latin typeface="RobotoBR"/>
                </a:rPr>
                <a:t> </a:t>
              </a:r>
              <a:r>
                <a:rPr lang="pt-BR" sz="2000" b="1" strike="noStrike" spc="-1" dirty="0">
                  <a:solidFill>
                    <a:srgbClr val="808080"/>
                  </a:solidFill>
                  <a:latin typeface="RobotoBR"/>
                </a:rPr>
                <a:t>pôs </a:t>
              </a:r>
              <a:r>
                <a:rPr lang="pt-BR" sz="2000" b="0" strike="noStrike" spc="-1" dirty="0">
                  <a:solidFill>
                    <a:srgbClr val="808080"/>
                  </a:solidFill>
                  <a:latin typeface="RobotoBR"/>
                </a:rPr>
                <a:t>chapéu de palha.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68" name="CustomShape 7"/>
            <p:cNvSpPr/>
            <p:nvPr/>
          </p:nvSpPr>
          <p:spPr>
            <a:xfrm>
              <a:off x="5000531" y="2504008"/>
              <a:ext cx="6606000" cy="16812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9" name="CustomShape 8"/>
            <p:cNvSpPr/>
            <p:nvPr/>
          </p:nvSpPr>
          <p:spPr>
            <a:xfrm>
              <a:off x="5609880" y="2954520"/>
              <a:ext cx="924480" cy="92448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0" name="CustomShape 9"/>
            <p:cNvSpPr/>
            <p:nvPr/>
          </p:nvSpPr>
          <p:spPr>
            <a:xfrm>
              <a:off x="7043400" y="2576160"/>
              <a:ext cx="2972520" cy="1681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100000"/>
                </a:lnSpc>
                <a:spcAft>
                  <a:spcPts val="734"/>
                </a:spcAft>
              </a:pPr>
              <a:r>
                <a:rPr lang="pt-BR" sz="2100" b="1" strike="noStrike" spc="-1">
                  <a:solidFill>
                    <a:srgbClr val="000000"/>
                  </a:solidFill>
                  <a:latin typeface="RobotoBR"/>
                </a:rPr>
                <a:t>Período composto:</a:t>
              </a:r>
              <a:r>
                <a:rPr lang="pt-BR" sz="2100" b="0" strike="noStrike" spc="-1">
                  <a:solidFill>
                    <a:srgbClr val="000000"/>
                  </a:solidFill>
                  <a:latin typeface="RobotoBR"/>
                </a:rPr>
                <a:t> formado por mais de uma oração.</a:t>
              </a:r>
              <a:endParaRPr lang="pt-BR" sz="2100" b="0" strike="noStrike" spc="-1">
                <a:latin typeface="Arial"/>
              </a:endParaRPr>
            </a:p>
          </p:txBody>
        </p:sp>
        <p:sp>
          <p:nvSpPr>
            <p:cNvPr id="671" name="CustomShape 10"/>
            <p:cNvSpPr/>
            <p:nvPr/>
          </p:nvSpPr>
          <p:spPr>
            <a:xfrm>
              <a:off x="9799785" y="2576160"/>
              <a:ext cx="1905975" cy="1681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 err="1">
                  <a:solidFill>
                    <a:srgbClr val="808080"/>
                  </a:solidFill>
                  <a:latin typeface="RobotoBR"/>
                </a:rPr>
                <a:t>Tistu</a:t>
              </a:r>
              <a:r>
                <a:rPr lang="pt-BR" sz="2000" b="0" strike="noStrike" spc="-1" dirty="0">
                  <a:solidFill>
                    <a:srgbClr val="808080"/>
                  </a:solidFill>
                  <a:latin typeface="RobotoBR"/>
                </a:rPr>
                <a:t> </a:t>
              </a:r>
              <a:r>
                <a:rPr lang="pt-BR" sz="2000" b="1" strike="noStrike" spc="-1" dirty="0">
                  <a:solidFill>
                    <a:srgbClr val="808080"/>
                  </a:solidFill>
                  <a:latin typeface="RobotoBR"/>
                </a:rPr>
                <a:t>pôs </a:t>
              </a:r>
              <a:r>
                <a:rPr lang="pt-BR" sz="2000" b="0" strike="noStrike" spc="-1" dirty="0">
                  <a:solidFill>
                    <a:srgbClr val="808080"/>
                  </a:solidFill>
                  <a:latin typeface="RobotoBR"/>
                </a:rPr>
                <a:t>chapéu de palha para </a:t>
              </a:r>
              <a:r>
                <a:rPr lang="pt-BR" sz="2000" b="1" strike="noStrike" spc="-1" dirty="0">
                  <a:solidFill>
                    <a:srgbClr val="808080"/>
                  </a:solidFill>
                  <a:latin typeface="RobotoBR"/>
                </a:rPr>
                <a:t>ir </a:t>
              </a:r>
              <a:r>
                <a:rPr lang="pt-BR" sz="2000" b="0" strike="noStrike" spc="-1" dirty="0">
                  <a:solidFill>
                    <a:srgbClr val="808080"/>
                  </a:solidFill>
                  <a:latin typeface="RobotoBR"/>
                </a:rPr>
                <a:t>à aula de jardinagem.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72" name="CustomShape 11"/>
            <p:cNvSpPr/>
            <p:nvPr/>
          </p:nvSpPr>
          <p:spPr>
            <a:xfrm>
              <a:off x="5101560" y="4678200"/>
              <a:ext cx="6606000" cy="16812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3" name="CustomShape 12"/>
            <p:cNvSpPr/>
            <p:nvPr/>
          </p:nvSpPr>
          <p:spPr>
            <a:xfrm>
              <a:off x="5609880" y="5056200"/>
              <a:ext cx="924480" cy="92448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4" name="CustomShape 13"/>
            <p:cNvSpPr/>
            <p:nvPr/>
          </p:nvSpPr>
          <p:spPr>
            <a:xfrm>
              <a:off x="7043400" y="4678200"/>
              <a:ext cx="4662360" cy="1681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 marL="342900" indent="-342900">
                <a:lnSpc>
                  <a:spcPct val="100000"/>
                </a:lnSpc>
                <a:spcAft>
                  <a:spcPts val="734"/>
                </a:spcAft>
                <a:buFont typeface="Arial"/>
                <a:buChar char="•"/>
              </a:pP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</a:rPr>
                <a:t>O período composto pode ser formado por </a:t>
              </a:r>
              <a:r>
                <a:rPr lang="pt-BR" sz="2100" b="1" strike="noStrike" spc="-1" dirty="0">
                  <a:solidFill>
                    <a:srgbClr val="000000"/>
                  </a:solidFill>
                  <a:latin typeface="RobotoBR"/>
                </a:rPr>
                <a:t>orações coordenadas </a:t>
              </a: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</a:rPr>
                <a:t>ou </a:t>
              </a:r>
              <a:r>
                <a:rPr lang="pt-BR" sz="2100" b="1" strike="noStrike" spc="-1" dirty="0">
                  <a:solidFill>
                    <a:srgbClr val="000000"/>
                  </a:solidFill>
                  <a:latin typeface="RobotoBR"/>
                </a:rPr>
                <a:t>orações subordinadas</a:t>
              </a: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100" b="0" strike="noStrike" spc="-1" dirty="0">
                <a:latin typeface="Arial"/>
              </a:endParaRPr>
            </a:p>
          </p:txBody>
        </p:sp>
      </p:grpSp>
      <p:grpSp>
        <p:nvGrpSpPr>
          <p:cNvPr id="675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7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6" name="Group 1"/>
          <p:cNvGrpSpPr/>
          <p:nvPr/>
        </p:nvGrpSpPr>
        <p:grpSpPr>
          <a:xfrm>
            <a:off x="4531859" y="407160"/>
            <a:ext cx="7176814" cy="6230778"/>
            <a:chOff x="5276880" y="407160"/>
            <a:chExt cx="6430292" cy="6230778"/>
          </a:xfrm>
        </p:grpSpPr>
        <p:sp>
          <p:nvSpPr>
            <p:cNvPr id="677" name="CustomShape 2"/>
            <p:cNvSpPr/>
            <p:nvPr/>
          </p:nvSpPr>
          <p:spPr>
            <a:xfrm>
              <a:off x="5276880" y="407160"/>
              <a:ext cx="6417360" cy="185292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1800" tIns="181800" bIns="18216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1" strike="noStrike" spc="-1" dirty="0">
                  <a:latin typeface="RobotoBR"/>
                </a:rPr>
                <a:t>Orações coordenadas:</a:t>
              </a:r>
              <a:r>
                <a:rPr lang="pt-BR" sz="2400" b="0" strike="noStrike" spc="-1" dirty="0">
                  <a:latin typeface="RobotoBR"/>
                </a:rPr>
                <a:t> são sintaticamente independentes de outras orações, apesar de contribuírem para o sentido geral do período.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678" name="CustomShape 3"/>
            <p:cNvSpPr/>
            <p:nvPr/>
          </p:nvSpPr>
          <p:spPr>
            <a:xfrm>
              <a:off x="5276880" y="2260440"/>
              <a:ext cx="6417360" cy="1067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3760" tIns="30600" rIns="170640" bIns="30600"/>
            <a:lstStyle/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000" b="0" strike="noStrike" spc="-1" dirty="0" err="1">
                  <a:solidFill>
                    <a:srgbClr val="000000"/>
                  </a:solidFill>
                  <a:latin typeface="RobotoBR"/>
                </a:rPr>
                <a:t>Tistu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pôs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 chapéu de palha e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foi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para a aula.</a:t>
              </a:r>
              <a:endParaRPr lang="pt-BR" sz="2000" b="0" strike="noStrike" spc="-1" dirty="0">
                <a:latin typeface="Arial"/>
              </a:endParaRPr>
            </a:p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000" b="0" strike="noStrike" spc="-1" dirty="0" err="1">
                  <a:solidFill>
                    <a:srgbClr val="000000"/>
                  </a:solidFill>
                  <a:latin typeface="RobotoBR"/>
                </a:rPr>
                <a:t>Tistu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pôs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 chapéu de palha.</a:t>
              </a:r>
              <a:endParaRPr lang="pt-BR" sz="2000" b="0" strike="noStrike" spc="-1" dirty="0">
                <a:latin typeface="Arial"/>
              </a:endParaRPr>
            </a:p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000" b="0" strike="noStrike" spc="-1" dirty="0" err="1">
                  <a:solidFill>
                    <a:srgbClr val="000000"/>
                  </a:solidFill>
                  <a:latin typeface="RobotoBR"/>
                </a:rPr>
                <a:t>Tistu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foi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para a aula.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679" name="CustomShape 4"/>
            <p:cNvSpPr/>
            <p:nvPr/>
          </p:nvSpPr>
          <p:spPr>
            <a:xfrm>
              <a:off x="5289812" y="3559445"/>
              <a:ext cx="6417360" cy="185292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1800" tIns="181800" bIns="18216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Orações subordinadas: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 são as que estão ligadas à oração principal por uma relação de dependência.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0" name="CustomShape 5"/>
            <p:cNvSpPr/>
            <p:nvPr/>
          </p:nvSpPr>
          <p:spPr>
            <a:xfrm>
              <a:off x="5289811" y="5484876"/>
              <a:ext cx="6417360" cy="11530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3760" tIns="30600" rIns="170640" bIns="30600"/>
            <a:lstStyle/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000" b="0" strike="noStrike" spc="-1" dirty="0" err="1">
                  <a:solidFill>
                    <a:srgbClr val="000000"/>
                  </a:solidFill>
                  <a:latin typeface="RobotoBR"/>
                </a:rPr>
                <a:t>Tistu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pôs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 chapéu de palha para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ir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à aula de jardinagem.</a:t>
              </a:r>
              <a:endParaRPr lang="pt-BR" sz="2000" b="0" strike="noStrike" spc="-1" dirty="0">
                <a:latin typeface="Arial"/>
              </a:endParaRPr>
            </a:p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000" b="0" strike="noStrike" spc="-1" dirty="0" err="1">
                  <a:solidFill>
                    <a:srgbClr val="000000"/>
                  </a:solidFill>
                  <a:latin typeface="RobotoBR"/>
                </a:rPr>
                <a:t>Tistu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pôs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 chapéu de palha</a:t>
              </a:r>
              <a:r>
                <a:rPr lang="pt-BR" sz="2000" spc="-1" dirty="0">
                  <a:latin typeface="Arial"/>
                </a:rPr>
                <a:t>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para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ir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à aula de jardinagem.</a:t>
              </a:r>
              <a:endParaRPr lang="pt-BR" sz="2000" b="0" strike="noStrike" spc="-1" dirty="0">
                <a:latin typeface="Arial"/>
              </a:endParaRPr>
            </a:p>
          </p:txBody>
        </p:sp>
      </p:grpSp>
      <p:grpSp>
        <p:nvGrpSpPr>
          <p:cNvPr id="681" name="Group 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683" name="TextShape 8"/>
          <p:cNvSpPr txBox="1"/>
          <p:nvPr/>
        </p:nvSpPr>
        <p:spPr>
          <a:xfrm>
            <a:off x="693754" y="565770"/>
            <a:ext cx="3335400" cy="540288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Período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omposto</a:t>
            </a:r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TextShape 1"/>
          <p:cNvSpPr txBox="1"/>
          <p:nvPr/>
        </p:nvSpPr>
        <p:spPr>
          <a:xfrm>
            <a:off x="838080" y="422764"/>
            <a:ext cx="10515240" cy="1325160"/>
          </a:xfrm>
          <a:prstGeom prst="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Conjunções: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p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eríodo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c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omposto por coordenação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85" name="TextShape 2"/>
          <p:cNvSpPr txBox="1"/>
          <p:nvPr/>
        </p:nvSpPr>
        <p:spPr>
          <a:xfrm>
            <a:off x="838080" y="1825560"/>
            <a:ext cx="10515240" cy="452377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Nem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Narcisos brotavam em torno à mesa de cabeceira,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nem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os cobertores eram um edredom de </a:t>
            </a:r>
            <a:r>
              <a:rPr lang="pt-BR" sz="2400" b="0" strike="noStrike" spc="-1" dirty="0" err="1">
                <a:solidFill>
                  <a:srgbClr val="808080"/>
                </a:solidFill>
                <a:latin typeface="RobotoBR"/>
              </a:rPr>
              <a:t>pervincas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nem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a grama crescia no tapete.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Narcisos brotavam em torno à mesa de cabeceira, os cobertores eram um edredom de </a:t>
            </a:r>
            <a:r>
              <a:rPr lang="pt-BR" sz="2400" b="0" strike="noStrike" spc="-1" dirty="0" err="1">
                <a:solidFill>
                  <a:srgbClr val="808080"/>
                </a:solidFill>
                <a:latin typeface="RobotoBR"/>
              </a:rPr>
              <a:t>pervincas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e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a grama crescia no tapete.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palavras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nem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destacadas nos exemplos, são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conjunções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 período composto por coordenação, elas têm a função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ligar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orações, desde que sejam semelhantes, ou seja, desde que tenham o mesmo valor em termos de função gramatical.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TextShape 1"/>
          <p:cNvSpPr txBox="1"/>
          <p:nvPr/>
        </p:nvSpPr>
        <p:spPr>
          <a:xfrm>
            <a:off x="895811" y="509343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Conjunções: período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omposto por coordenação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87" name="TextShape 2"/>
          <p:cNvSpPr txBox="1"/>
          <p:nvPr/>
        </p:nvSpPr>
        <p:spPr>
          <a:xfrm>
            <a:off x="838080" y="1774927"/>
            <a:ext cx="10515240" cy="4891871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spc="-1" dirty="0">
                <a:solidFill>
                  <a:srgbClr val="000000"/>
                </a:solidFill>
                <a:latin typeface="RobotoBR"/>
              </a:rPr>
              <a:t>As conjunções coordenativas ligam orações independentes. Apesar de independentes, as orações coordenadas mantêm entre si uma relação de sentido no contexto do período que formam.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3000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No período composto por coordenação, as conjunções podem atribuir diferentes sentidos ao discurso conforme o valor que estabelecem entre as orações.</a:t>
            </a:r>
            <a:r>
              <a:rPr lang="pt-BR" sz="30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Há também as locuções conjuntivas, que cumprem função semelhante e são formadas por mais de uma palavra.</a:t>
            </a:r>
            <a:endParaRPr lang="pt-BR" sz="3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106851"/>
          </a:xfrm>
          <a:ln>
            <a:solidFill>
              <a:srgbClr val="ED7D31"/>
            </a:solidFill>
          </a:ln>
        </p:spPr>
        <p:txBody>
          <a:bodyPr anchor="ctr">
            <a:normAutofit fontScale="90000"/>
          </a:bodyPr>
          <a:lstStyle/>
          <a:p>
            <a:pPr algn="ctr"/>
            <a:br>
              <a:rPr lang="pt-BR" spc="-1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pt-BR" spc="-1" dirty="0">
                <a:solidFill>
                  <a:schemeClr val="accent2"/>
                </a:solidFill>
                <a:latin typeface="Calibri"/>
                <a:cs typeface="Calibri"/>
              </a:rPr>
              <a:t>Conjunções e locuções conjuntivas</a:t>
            </a:r>
            <a:br>
              <a:rPr lang="pt-BR" spc="-1" dirty="0">
                <a:solidFill>
                  <a:srgbClr val="000000"/>
                </a:solidFill>
                <a:latin typeface="Calibri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09214" y="1587333"/>
            <a:ext cx="10515240" cy="4560326"/>
          </a:xfrm>
        </p:spPr>
        <p:txBody>
          <a:bodyPr>
            <a:normAutofit fontScale="92500" lnSpcReduction="20000"/>
          </a:bodyPr>
          <a:lstStyle/>
          <a:p>
            <a:pPr marL="360" indent="0">
              <a:spcBef>
                <a:spcPts val="1001"/>
              </a:spcBef>
              <a:buClr>
                <a:srgbClr val="000000"/>
              </a:buClr>
              <a:buNone/>
            </a:pPr>
            <a:endParaRPr lang="pt-BR" b="1" spc="-1" dirty="0">
              <a:solidFill>
                <a:srgbClr val="000000"/>
              </a:solidFill>
              <a:latin typeface="RobotoBR"/>
            </a:endParaRPr>
          </a:p>
          <a:p>
            <a:pPr>
              <a:spcBef>
                <a:spcPts val="1001"/>
              </a:spcBef>
              <a:buClr>
                <a:srgbClr val="000000"/>
              </a:buClr>
            </a:pPr>
            <a:endParaRPr lang="pt-BR" b="1" spc="-1" dirty="0">
              <a:solidFill>
                <a:srgbClr val="000000"/>
              </a:solidFill>
              <a:latin typeface="RobotoBR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Aditivas: 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indicam sentido de soma, adição de elementos ou ideias.</a:t>
            </a:r>
            <a:r>
              <a:rPr lang="pt-BR" sz="24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2400" spc="-1" dirty="0">
                <a:latin typeface="RobotoBR"/>
              </a:rPr>
              <a:t>Ex.: </a:t>
            </a:r>
            <a:r>
              <a:rPr lang="pt-BR" sz="2400" b="1" spc="-1" dirty="0">
                <a:latin typeface="RobotoBR"/>
              </a:rPr>
              <a:t>e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nem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como também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bem como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mas também</a:t>
            </a:r>
            <a:r>
              <a:rPr lang="pt-BR" sz="2400" spc="-1" dirty="0">
                <a:latin typeface="RobotoBR"/>
              </a:rPr>
              <a:t>.</a:t>
            </a:r>
            <a:endParaRPr lang="pt-BR" sz="2400" spc="-1" dirty="0">
              <a:latin typeface="Calibri"/>
            </a:endParaRPr>
          </a:p>
          <a:p>
            <a:pPr indent="0">
              <a:spcBef>
                <a:spcPts val="499"/>
              </a:spcBef>
              <a:buNone/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     Apressou-se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e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foi ao encontro de Bigode.</a:t>
            </a:r>
          </a:p>
          <a:p>
            <a:pPr indent="0">
              <a:spcBef>
                <a:spcPts val="499"/>
              </a:spcBef>
              <a:buNone/>
            </a:pP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Adversativas: 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indicam oposição, ideias adversas, elementos em contraste.</a:t>
            </a:r>
            <a:r>
              <a:rPr lang="pt-BR" sz="24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2400" spc="-1" dirty="0">
                <a:latin typeface="RobotoBR"/>
              </a:rPr>
              <a:t>Ex.: </a:t>
            </a:r>
            <a:r>
              <a:rPr lang="pt-BR" sz="2400" b="1" spc="-1" dirty="0">
                <a:latin typeface="RobotoBR"/>
              </a:rPr>
              <a:t>mas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porém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contudo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entretanto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todavia</a:t>
            </a:r>
            <a:r>
              <a:rPr lang="pt-BR" sz="2400" spc="-1" dirty="0">
                <a:latin typeface="RobotoBR"/>
              </a:rPr>
              <a:t>, </a:t>
            </a:r>
            <a:r>
              <a:rPr lang="pt-BR" sz="2400" b="1" spc="-1" dirty="0">
                <a:latin typeface="RobotoBR"/>
              </a:rPr>
              <a:t>no entanto</a:t>
            </a:r>
            <a:r>
              <a:rPr lang="pt-BR" sz="2400" spc="-1" dirty="0">
                <a:latin typeface="RobotoBR"/>
              </a:rPr>
              <a:t>.</a:t>
            </a:r>
            <a:endParaRPr lang="pt-BR" sz="2400" spc="-1" dirty="0">
              <a:latin typeface="Calibri"/>
            </a:endParaRPr>
          </a:p>
          <a:p>
            <a:pPr indent="0">
              <a:spcBef>
                <a:spcPts val="499"/>
              </a:spcBef>
              <a:buNone/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       O seu polegar é verde,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mas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você não pode vê-lo.</a:t>
            </a:r>
          </a:p>
          <a:p>
            <a:pPr indent="0">
              <a:spcBef>
                <a:spcPts val="499"/>
              </a:spcBef>
              <a:buNone/>
            </a:pPr>
            <a:endParaRPr lang="pt-BR" sz="2400" spc="-1" dirty="0">
              <a:solidFill>
                <a:srgbClr val="808080"/>
              </a:solidFill>
              <a:latin typeface="RobotoBR"/>
            </a:endParaRPr>
          </a:p>
          <a:p>
            <a:pPr lvl="0"/>
            <a:r>
              <a:rPr lang="pt-BR" sz="2400" b="1" dirty="0">
                <a:latin typeface="RobotoBR" pitchFamily="2" charset="0"/>
              </a:rPr>
              <a:t>Conclusivas: </a:t>
            </a:r>
            <a:r>
              <a:rPr lang="pt-BR" sz="2400" dirty="0">
                <a:latin typeface="RobotoBR" pitchFamily="2" charset="0"/>
              </a:rPr>
              <a:t>indicam conclusão ou consequência. Ex.: </a:t>
            </a:r>
            <a:r>
              <a:rPr lang="pt-BR" sz="2400" b="1" dirty="0">
                <a:latin typeface="RobotoBR" pitchFamily="2" charset="0"/>
              </a:rPr>
              <a:t>portanto</a:t>
            </a:r>
            <a:r>
              <a:rPr lang="pt-BR" sz="2400" dirty="0">
                <a:latin typeface="RobotoBR" pitchFamily="2" charset="0"/>
              </a:rPr>
              <a:t>, </a:t>
            </a:r>
            <a:r>
              <a:rPr lang="pt-BR" sz="2400" b="1" dirty="0">
                <a:latin typeface="RobotoBR" pitchFamily="2" charset="0"/>
              </a:rPr>
              <a:t>então</a:t>
            </a:r>
            <a:r>
              <a:rPr lang="pt-BR" sz="2400" dirty="0">
                <a:latin typeface="RobotoBR" pitchFamily="2" charset="0"/>
              </a:rPr>
              <a:t>, </a:t>
            </a:r>
            <a:r>
              <a:rPr lang="pt-BR" sz="2400" b="1" dirty="0">
                <a:latin typeface="RobotoBR" pitchFamily="2" charset="0"/>
              </a:rPr>
              <a:t>logo</a:t>
            </a:r>
            <a:r>
              <a:rPr lang="pt-BR" sz="2400" dirty="0">
                <a:latin typeface="RobotoBR" pitchFamily="2" charset="0"/>
              </a:rPr>
              <a:t>, </a:t>
            </a:r>
            <a:r>
              <a:rPr lang="pt-BR" sz="2400" b="1" dirty="0">
                <a:latin typeface="RobotoBR" pitchFamily="2" charset="0"/>
              </a:rPr>
              <a:t>assim</a:t>
            </a:r>
            <a:r>
              <a:rPr lang="pt-BR" sz="2400" dirty="0">
                <a:latin typeface="RobotoBR" pitchFamily="2" charset="0"/>
              </a:rPr>
              <a:t>.</a:t>
            </a:r>
            <a:endParaRPr lang="en-US" sz="2400" dirty="0">
              <a:latin typeface="RobotoBR" pitchFamily="2" charset="0"/>
            </a:endParaRPr>
          </a:p>
          <a:p>
            <a:pPr marL="0" lvl="0" indent="0">
              <a:buNone/>
            </a:pPr>
            <a:r>
              <a:rPr lang="pt-BR" sz="2400" spc="-1" dirty="0">
                <a:solidFill>
                  <a:srgbClr val="808080"/>
                </a:solidFill>
                <a:latin typeface="RobotoBR"/>
              </a:rPr>
              <a:t>	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Tistu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 havia visto o jardim,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portanto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 o Sr. Bigode não estava sonhando.</a:t>
            </a:r>
          </a:p>
          <a:p>
            <a:pPr>
              <a:spcBef>
                <a:spcPts val="1001"/>
              </a:spcBef>
            </a:pPr>
            <a:endParaRPr lang="pt-BR" sz="2000" spc="-1" dirty="0">
              <a:solidFill>
                <a:srgbClr val="808080"/>
              </a:solidFill>
              <a:latin typeface="RobotoBR"/>
            </a:endParaRPr>
          </a:p>
          <a:p>
            <a:endParaRPr lang="en-US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949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077990"/>
          </a:xfrm>
          <a:ln>
            <a:solidFill>
              <a:srgbClr val="ED7D31"/>
            </a:solidFill>
          </a:ln>
        </p:spPr>
        <p:txBody>
          <a:bodyPr>
            <a:normAutofit fontScale="90000"/>
          </a:bodyPr>
          <a:lstStyle/>
          <a:p>
            <a:pPr algn="ctr"/>
            <a:br>
              <a:rPr lang="pt-BR" spc="-1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pt-BR" spc="-1" dirty="0">
                <a:solidFill>
                  <a:schemeClr val="accent2"/>
                </a:solidFill>
                <a:latin typeface="Calibri"/>
                <a:cs typeface="Calibri"/>
              </a:rPr>
              <a:t>Conjunções e locuções conjuntivas</a:t>
            </a:r>
            <a:br>
              <a:rPr lang="pt-BR" spc="-1" dirty="0">
                <a:solidFill>
                  <a:srgbClr val="000000"/>
                </a:solidFill>
                <a:latin typeface="Calibri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744909" y="1671802"/>
            <a:ext cx="10515240" cy="4470674"/>
          </a:xfrm>
        </p:spPr>
        <p:txBody>
          <a:bodyPr>
            <a:normAutofit fontScale="92500"/>
          </a:bodyPr>
          <a:lstStyle/>
          <a:p>
            <a:pPr lvl="0"/>
            <a:endParaRPr lang="pt-BR" sz="2000" spc="-1" dirty="0">
              <a:solidFill>
                <a:srgbClr val="808080"/>
              </a:solidFill>
              <a:latin typeface="RobotoBR"/>
            </a:endParaRPr>
          </a:p>
          <a:p>
            <a:endParaRPr lang="pt-BR" sz="2000" b="1" dirty="0">
              <a:latin typeface="RobotoBR" pitchFamily="2" charset="0"/>
            </a:endParaRPr>
          </a:p>
          <a:p>
            <a:endParaRPr lang="pt-BR" sz="2000" b="1" dirty="0">
              <a:latin typeface="RobotoBR" pitchFamily="2" charset="0"/>
            </a:endParaRPr>
          </a:p>
          <a:p>
            <a:endParaRPr lang="pt-BR" sz="2400" b="1" dirty="0">
              <a:latin typeface="RobotoBR" pitchFamily="2" charset="0"/>
            </a:endParaRPr>
          </a:p>
          <a:p>
            <a:endParaRPr lang="pt-BR" sz="2400" b="1" dirty="0">
              <a:latin typeface="RobotoBR" pitchFamily="2" charset="0"/>
            </a:endParaRPr>
          </a:p>
          <a:p>
            <a:r>
              <a:rPr lang="pt-BR" sz="2400" b="1" dirty="0">
                <a:latin typeface="RobotoBR" pitchFamily="2" charset="0"/>
              </a:rPr>
              <a:t>Alternativas: </a:t>
            </a:r>
            <a:r>
              <a:rPr lang="pt-BR" sz="2400" dirty="0">
                <a:latin typeface="RobotoBR" pitchFamily="2" charset="0"/>
              </a:rPr>
              <a:t>indicam alternância, ou seja, sucessão de coisas que se repetem de forma alternada. Ex.: </a:t>
            </a:r>
            <a:r>
              <a:rPr lang="pt-BR" sz="2400" b="1" dirty="0">
                <a:latin typeface="RobotoBR" pitchFamily="2" charset="0"/>
              </a:rPr>
              <a:t>ou..., ou...</a:t>
            </a:r>
            <a:r>
              <a:rPr lang="pt-BR" sz="2400" dirty="0">
                <a:latin typeface="RobotoBR" pitchFamily="2" charset="0"/>
              </a:rPr>
              <a:t>; </a:t>
            </a:r>
            <a:r>
              <a:rPr lang="pt-BR" sz="2400" b="1" dirty="0">
                <a:latin typeface="RobotoBR" pitchFamily="2" charset="0"/>
              </a:rPr>
              <a:t>quer... quer</a:t>
            </a:r>
            <a:r>
              <a:rPr lang="pt-BR" sz="2400" dirty="0">
                <a:latin typeface="RobotoBR" pitchFamily="2" charset="0"/>
              </a:rPr>
              <a:t>; </a:t>
            </a:r>
            <a:r>
              <a:rPr lang="pt-BR" sz="2400" b="1" dirty="0">
                <a:latin typeface="RobotoBR" pitchFamily="2" charset="0"/>
              </a:rPr>
              <a:t>ora..., ora...</a:t>
            </a:r>
            <a:r>
              <a:rPr lang="pt-BR" sz="2400" dirty="0">
                <a:latin typeface="RobotoBR" pitchFamily="2" charset="0"/>
              </a:rPr>
              <a:t>.</a:t>
            </a:r>
            <a:endParaRPr lang="en-US" sz="2400" dirty="0">
              <a:latin typeface="RobotoBR" pitchFamily="2" charset="0"/>
            </a:endParaRPr>
          </a:p>
          <a:p>
            <a:pPr marL="0" lvl="0" indent="0">
              <a:buNone/>
            </a:pP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	Ou</a:t>
            </a:r>
            <a:r>
              <a:rPr lang="pt-BR" sz="2400" b="1" dirty="0">
                <a:latin typeface="RobotoBR" pitchFamily="2" charset="0"/>
              </a:rPr>
              <a:t>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você</a:t>
            </a:r>
            <a:r>
              <a:rPr lang="pt-BR" sz="2400" dirty="0">
                <a:latin typeface="RobotoBR" pitchFamily="2" charset="0"/>
              </a:rPr>
              <a:t>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também</a:t>
            </a:r>
            <a:r>
              <a:rPr lang="pt-BR" sz="2400" dirty="0">
                <a:latin typeface="RobotoBR" pitchFamily="2" charset="0"/>
              </a:rPr>
              <a:t>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está</a:t>
            </a:r>
            <a:r>
              <a:rPr lang="pt-BR" sz="2400" dirty="0">
                <a:latin typeface="RobotoBR" pitchFamily="2" charset="0"/>
              </a:rPr>
              <a:t> 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vendo estas flores crescidas,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ou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 estou sonhando.</a:t>
            </a:r>
          </a:p>
          <a:p>
            <a:pPr marL="0" lvl="0" indent="0">
              <a:buNone/>
            </a:pPr>
            <a:endParaRPr lang="pt-BR" sz="2400" spc="-1" dirty="0">
              <a:solidFill>
                <a:srgbClr val="808080"/>
              </a:solidFill>
              <a:latin typeface="RobotoBR"/>
            </a:endParaRPr>
          </a:p>
          <a:p>
            <a:pPr lvl="0"/>
            <a:r>
              <a:rPr lang="pt-BR" sz="2400" b="1" dirty="0">
                <a:latin typeface="RobotoBR" pitchFamily="2" charset="0"/>
              </a:rPr>
              <a:t>Explicativas: </a:t>
            </a:r>
            <a:r>
              <a:rPr lang="pt-BR" sz="2400" dirty="0">
                <a:latin typeface="RobotoBR" pitchFamily="2" charset="0"/>
              </a:rPr>
              <a:t>indicam justificativa, explicação. Ex.: </a:t>
            </a:r>
            <a:r>
              <a:rPr lang="pt-BR" sz="2400" b="1" dirty="0">
                <a:latin typeface="RobotoBR" pitchFamily="2" charset="0"/>
              </a:rPr>
              <a:t>que</a:t>
            </a:r>
            <a:r>
              <a:rPr lang="pt-BR" sz="2400" dirty="0">
                <a:latin typeface="RobotoBR" pitchFamily="2" charset="0"/>
              </a:rPr>
              <a:t>, </a:t>
            </a:r>
            <a:r>
              <a:rPr lang="pt-BR" sz="2400" b="1" dirty="0">
                <a:latin typeface="RobotoBR" pitchFamily="2" charset="0"/>
              </a:rPr>
              <a:t>porque</a:t>
            </a:r>
            <a:r>
              <a:rPr lang="pt-BR" sz="2400" dirty="0">
                <a:latin typeface="RobotoBR" pitchFamily="2" charset="0"/>
              </a:rPr>
              <a:t>, </a:t>
            </a:r>
            <a:r>
              <a:rPr lang="pt-BR" sz="2400" b="1" dirty="0">
                <a:latin typeface="RobotoBR" pitchFamily="2" charset="0"/>
              </a:rPr>
              <a:t>pois</a:t>
            </a:r>
            <a:r>
              <a:rPr lang="pt-BR" sz="2400" dirty="0">
                <a:latin typeface="RobotoBR" pitchFamily="2" charset="0"/>
              </a:rPr>
              <a:t>, </a:t>
            </a:r>
            <a:r>
              <a:rPr lang="pt-BR" sz="2400" b="1" dirty="0">
                <a:latin typeface="RobotoBR" pitchFamily="2" charset="0"/>
              </a:rPr>
              <a:t>porquanto</a:t>
            </a:r>
            <a:r>
              <a:rPr lang="pt-BR" sz="2400" dirty="0">
                <a:latin typeface="RobotoBR" pitchFamily="2" charset="0"/>
              </a:rPr>
              <a:t>.</a:t>
            </a:r>
            <a:endParaRPr lang="en-US" sz="2400" dirty="0">
              <a:latin typeface="RobotoBR" pitchFamily="2" charset="0"/>
            </a:endParaRPr>
          </a:p>
          <a:p>
            <a:pPr marL="0" lvl="0" indent="0">
              <a:buNone/>
            </a:pPr>
            <a:r>
              <a:rPr lang="pt-BR" sz="2400" dirty="0">
                <a:latin typeface="RobotoBR" pitchFamily="2" charset="0"/>
              </a:rPr>
              <a:t>	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A menina doente sorria </a:t>
            </a:r>
            <a:r>
              <a:rPr lang="pt-BR" sz="2400" b="1" spc="-1" dirty="0">
                <a:solidFill>
                  <a:srgbClr val="808080"/>
                </a:solidFill>
                <a:latin typeface="RobotoBR"/>
              </a:rPr>
              <a:t>porque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 tinha despertado em pleno campo.</a:t>
            </a:r>
          </a:p>
          <a:p>
            <a:pPr marL="0" lvl="0" indent="0">
              <a:buNone/>
            </a:pPr>
            <a:endParaRPr lang="pt-BR" sz="2400" spc="-1" dirty="0">
              <a:solidFill>
                <a:srgbClr val="808080"/>
              </a:solidFill>
              <a:latin typeface="RobotoBR"/>
            </a:endParaRPr>
          </a:p>
          <a:p>
            <a:r>
              <a:rPr lang="pt-BR" sz="2400" dirty="0">
                <a:latin typeface="RobotoBR" pitchFamily="2" charset="0"/>
              </a:rPr>
              <a:t>Orações </a:t>
            </a:r>
            <a:r>
              <a:rPr lang="pt-BR" sz="2400" spc="-1" dirty="0">
                <a:latin typeface="RobotoBR"/>
              </a:rPr>
              <a:t>independentes</a:t>
            </a:r>
            <a:r>
              <a:rPr lang="pt-BR" sz="2400" dirty="0">
                <a:latin typeface="RobotoBR" pitchFamily="2" charset="0"/>
              </a:rPr>
              <a:t> também podem ser separadas por vírgula. </a:t>
            </a:r>
          </a:p>
          <a:p>
            <a:r>
              <a:rPr lang="pt-BR" sz="2400" spc="-1" dirty="0">
                <a:solidFill>
                  <a:srgbClr val="808080"/>
                </a:solidFill>
                <a:latin typeface="RobotoBR"/>
              </a:rPr>
              <a:t>Narcisos brotavam em torno à mesa de cabeceira, os cobertores eram um edredom de </a:t>
            </a:r>
            <a:r>
              <a:rPr lang="pt-BR" sz="2400" spc="-1" dirty="0" err="1">
                <a:solidFill>
                  <a:srgbClr val="808080"/>
                </a:solidFill>
                <a:latin typeface="RobotoBR"/>
              </a:rPr>
              <a:t>pervincas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, a grama crescia no tapete.</a:t>
            </a:r>
            <a:endParaRPr lang="en-US" sz="2400" spc="-1" dirty="0">
              <a:solidFill>
                <a:srgbClr val="808080"/>
              </a:solidFill>
              <a:latin typeface="RobotoBR"/>
            </a:endParaRPr>
          </a:p>
          <a:p>
            <a:pPr lvl="0"/>
            <a:endParaRPr lang="en-US" sz="2400" spc="-1" dirty="0">
              <a:solidFill>
                <a:srgbClr val="808080"/>
              </a:solidFill>
              <a:latin typeface="RobotoBR"/>
            </a:endParaRPr>
          </a:p>
          <a:p>
            <a:pPr lvl="0"/>
            <a:endParaRPr lang="en-US" dirty="0">
              <a:latin typeface="RobotoBR" pitchFamily="2" charset="0"/>
            </a:endParaRPr>
          </a:p>
          <a:p>
            <a:endParaRPr lang="en-US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TextShape 1"/>
          <p:cNvSpPr txBox="1"/>
          <p:nvPr/>
        </p:nvSpPr>
        <p:spPr>
          <a:xfrm>
            <a:off x="945688" y="429769"/>
            <a:ext cx="10587960" cy="10623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Conjunção e argumentação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01" name="TextShape 2"/>
          <p:cNvSpPr txBox="1"/>
          <p:nvPr/>
        </p:nvSpPr>
        <p:spPr>
          <a:xfrm>
            <a:off x="4955400" y="1760497"/>
            <a:ext cx="6281640" cy="452762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Em certos casos, as conjunções assumem um sentido diferente, de acordo com o uso que lhes foi dado, adquirindo um sentido particular no contexto.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Inverno não é estação de flores. Não é?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Pois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floresce o jacatirão de inverno, floresce a azaleia, floresce o flamboaiã, floresce o amor-perfeito e outras mais.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Então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não é, também, uma estação de muitas cores?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02" name="Gráfico 5"/>
          <p:cNvPicPr/>
          <p:nvPr/>
        </p:nvPicPr>
        <p:blipFill>
          <a:blip r:embed="rId2"/>
          <a:stretch/>
        </p:blipFill>
        <p:spPr>
          <a:xfrm>
            <a:off x="1333080" y="2811240"/>
            <a:ext cx="2927880" cy="292788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TextShape 1"/>
          <p:cNvSpPr txBox="1"/>
          <p:nvPr/>
        </p:nvSpPr>
        <p:spPr>
          <a:xfrm>
            <a:off x="823648" y="35061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Uso de </a:t>
            </a:r>
            <a:r>
              <a:rPr lang="pt-BR" sz="4400" b="1" strike="noStrike" spc="-1" dirty="0">
                <a:solidFill>
                  <a:srgbClr val="808080"/>
                </a:solidFill>
                <a:latin typeface="Calibri"/>
                <a:cs typeface="Calibri"/>
              </a:rPr>
              <a:t>mau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e </a:t>
            </a:r>
            <a:r>
              <a:rPr lang="pt-BR" sz="4400" b="1" strike="noStrike" spc="-1" dirty="0">
                <a:solidFill>
                  <a:srgbClr val="808080"/>
                </a:solidFill>
                <a:latin typeface="Calibri"/>
                <a:cs typeface="Calibri"/>
              </a:rPr>
              <a:t>mal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0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Mau: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grafado com </a:t>
            </a:r>
            <a:r>
              <a:rPr lang="pt-BR" sz="2800" b="1" strike="noStrike" spc="-1" dirty="0" err="1">
                <a:solidFill>
                  <a:srgbClr val="000000"/>
                </a:solidFill>
                <a:latin typeface="RobotoBR"/>
              </a:rPr>
              <a:t>u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é um adjetivo e é antônimo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bom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Mal: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grafado com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pode ser usado como advérbio de modo e é antônimo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bem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 Contudo, também pode ser substantivo: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Não faço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mal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a ninguém</a:t>
            </a:r>
            <a:r>
              <a:rPr lang="pt-BR" sz="2400" spc="-1" dirty="0">
                <a:solidFill>
                  <a:srgbClr val="808080"/>
                </a:solidFill>
                <a:latin typeface="RobotoBR"/>
              </a:rPr>
              <a:t>. 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   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u conjunção: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Mal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deitou na cama, começou a pensar no que fez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TextShape 1"/>
          <p:cNvSpPr txBox="1"/>
          <p:nvPr/>
        </p:nvSpPr>
        <p:spPr>
          <a:xfrm>
            <a:off x="838080" y="292889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Anáfora e </a:t>
            </a:r>
            <a:r>
              <a:rPr lang="pt-BR" sz="4400" b="1" spc="-1" dirty="0" err="1">
                <a:solidFill>
                  <a:srgbClr val="FFFFFF"/>
                </a:solidFill>
                <a:latin typeface="RobotoBR"/>
              </a:rPr>
              <a:t>r</a:t>
            </a:r>
            <a:r>
              <a:rPr lang="pt-BR" sz="4400" b="1" strike="noStrike" spc="-1" dirty="0" err="1">
                <a:solidFill>
                  <a:srgbClr val="FFFFFF"/>
                </a:solidFill>
                <a:latin typeface="RobotoBR"/>
              </a:rPr>
              <a:t>eferenciação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706" name="Group 2"/>
          <p:cNvGrpSpPr/>
          <p:nvPr/>
        </p:nvGrpSpPr>
        <p:grpSpPr>
          <a:xfrm>
            <a:off x="780350" y="1691640"/>
            <a:ext cx="10705450" cy="4599603"/>
            <a:chOff x="780350" y="1691640"/>
            <a:chExt cx="10705450" cy="4599603"/>
          </a:xfrm>
        </p:grpSpPr>
        <p:sp>
          <p:nvSpPr>
            <p:cNvPr id="708" name="CustomShape 4"/>
            <p:cNvSpPr/>
            <p:nvPr/>
          </p:nvSpPr>
          <p:spPr>
            <a:xfrm>
              <a:off x="838080" y="1691640"/>
              <a:ext cx="10647720" cy="11210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 marL="342900" indent="-342900">
                <a:lnSpc>
                  <a:spcPct val="90000"/>
                </a:lnSpc>
                <a:spcAft>
                  <a:spcPts val="734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Chama-se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anáfora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 processo de retomada de uma palavra ou expressão que já apareceu antes por outro termo de sentido equivalente.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710" name="CustomShape 6"/>
            <p:cNvSpPr/>
            <p:nvPr/>
          </p:nvSpPr>
          <p:spPr>
            <a:xfrm>
              <a:off x="780350" y="2668737"/>
              <a:ext cx="10647720" cy="11210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 marL="342900" indent="-342900">
                <a:lnSpc>
                  <a:spcPct val="90000"/>
                </a:lnSpc>
                <a:spcAft>
                  <a:spcPts val="734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Para desenvolver um texto, é possível observar que quem o produz, na fala ou na escrita, costuma manter o foco nos referentes introduzidos no texto, com intenções específicas, ou tirar o foco de alguns referentes para destacar outros.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712" name="CustomShape 8"/>
            <p:cNvSpPr/>
            <p:nvPr/>
          </p:nvSpPr>
          <p:spPr>
            <a:xfrm>
              <a:off x="838080" y="4194186"/>
              <a:ext cx="10647720" cy="11210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 marL="342900" indent="-342900">
                <a:lnSpc>
                  <a:spcPct val="90000"/>
                </a:lnSpc>
                <a:spcAft>
                  <a:spcPts val="734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 processo que diz respeito aos diversos modos de introduzir referentes no texto é chamado de </a:t>
              </a:r>
              <a:r>
                <a:rPr lang="pt-BR" sz="2400" b="1" strike="noStrike" spc="-1" dirty="0" err="1">
                  <a:solidFill>
                    <a:srgbClr val="000000"/>
                  </a:solidFill>
                  <a:latin typeface="RobotoBR"/>
                </a:rPr>
                <a:t>referenciação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714" name="CustomShape 10"/>
            <p:cNvSpPr/>
            <p:nvPr/>
          </p:nvSpPr>
          <p:spPr>
            <a:xfrm>
              <a:off x="838080" y="5171643"/>
              <a:ext cx="10647720" cy="1119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 marL="342900" indent="-342900">
                <a:lnSpc>
                  <a:spcPct val="90000"/>
                </a:lnSpc>
                <a:spcAft>
                  <a:spcPts val="734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Essas escolhas contribuem para dar liga ao texto e também para criar nele efeitos de sentido específicos.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715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Espaço Reservado para Conteúdo 9"/>
          <p:cNvPicPr/>
          <p:nvPr/>
        </p:nvPicPr>
        <p:blipFill>
          <a:blip r:embed="rId2"/>
          <a:stretch/>
        </p:blipFill>
        <p:spPr>
          <a:xfrm>
            <a:off x="736067" y="1675080"/>
            <a:ext cx="10781206" cy="4789694"/>
          </a:xfrm>
          <a:prstGeom prst="rect">
            <a:avLst/>
          </a:prstGeom>
          <a:ln>
            <a:noFill/>
          </a:ln>
        </p:spPr>
      </p:pic>
      <p:sp>
        <p:nvSpPr>
          <p:cNvPr id="717" name="CustomShape 1"/>
          <p:cNvSpPr/>
          <p:nvPr/>
        </p:nvSpPr>
        <p:spPr>
          <a:xfrm>
            <a:off x="447412" y="505057"/>
            <a:ext cx="11170889" cy="103424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8" name="TextShape 2"/>
          <p:cNvSpPr txBox="1"/>
          <p:nvPr/>
        </p:nvSpPr>
        <p:spPr>
          <a:xfrm>
            <a:off x="498829" y="499017"/>
            <a:ext cx="11210400" cy="744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Estratégias de argumentação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" name="Espaço Reservado para Conteúdo 5"/>
          <p:cNvPicPr/>
          <p:nvPr/>
        </p:nvPicPr>
        <p:blipFill>
          <a:blip r:embed="rId2"/>
          <a:stretch/>
        </p:blipFill>
        <p:spPr>
          <a:xfrm>
            <a:off x="938124" y="1702775"/>
            <a:ext cx="10925533" cy="4793916"/>
          </a:xfrm>
          <a:prstGeom prst="rect">
            <a:avLst/>
          </a:prstGeom>
          <a:ln>
            <a:noFill/>
          </a:ln>
        </p:spPr>
      </p:pic>
      <p:sp>
        <p:nvSpPr>
          <p:cNvPr id="720" name="CustomShape 1"/>
          <p:cNvSpPr/>
          <p:nvPr/>
        </p:nvSpPr>
        <p:spPr>
          <a:xfrm>
            <a:off x="3392280" y="1476000"/>
            <a:ext cx="1387800" cy="33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22" name="TextShape 3"/>
          <p:cNvSpPr txBox="1"/>
          <p:nvPr/>
        </p:nvSpPr>
        <p:spPr>
          <a:xfrm>
            <a:off x="461846" y="303036"/>
            <a:ext cx="11416244" cy="1111133"/>
          </a:xfrm>
          <a:prstGeom prst="rect">
            <a:avLst/>
          </a:prstGeom>
          <a:solidFill>
            <a:srgbClr val="ED7D31"/>
          </a:solidFill>
          <a:ln w="174600" cap="flat">
            <a:solidFill>
              <a:srgbClr val="ED7D31"/>
            </a:solidFill>
            <a:miter lim="800000"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Crônica argumentativa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 useBgFill="1">
        <p:nvSpPr>
          <p:cNvPr id="2" name="Rectangle 1"/>
          <p:cNvSpPr/>
          <p:nvPr/>
        </p:nvSpPr>
        <p:spPr>
          <a:xfrm>
            <a:off x="909258" y="1659484"/>
            <a:ext cx="1529864" cy="259746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Haicai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24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É uma forma de poema de origem japonesa.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É um poema sucinto, objetivo; originalmente não tem título e não apresenta rima.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Retrata uma cena, uma impressão tirada da observação da natureza, contendo palavra ou expressão que, no caso dos haicais lidos, remete às estações do ano.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É um jeito de ver o mundo, a expressão do momento presente experimentado pela contemplação.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O universo temático do haicai tradicional se baseia na natureza e nas relações do ser humano como participante dela.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TextShape 1"/>
          <p:cNvSpPr txBox="1"/>
          <p:nvPr/>
        </p:nvSpPr>
        <p:spPr>
          <a:xfrm>
            <a:off x="966960" y="1204199"/>
            <a:ext cx="2669040" cy="26775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cap="flat">
            <a:solidFill>
              <a:schemeClr val="tx1"/>
            </a:solidFill>
            <a:prstDash val="solid"/>
            <a:round/>
          </a:ln>
          <a:effectLst/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chemeClr val="bg1"/>
                </a:solidFill>
                <a:latin typeface="RobotoBR"/>
              </a:rPr>
              <a:t>Haicai</a:t>
            </a:r>
            <a:endParaRPr lang="pt-BR" sz="4800" b="0" strike="noStrike" spc="-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726" name="Espaço Reservado para Conteúdo 5"/>
          <p:cNvPicPr/>
          <p:nvPr/>
        </p:nvPicPr>
        <p:blipFill>
          <a:blip r:embed="rId2"/>
          <a:stretch/>
        </p:blipFill>
        <p:spPr>
          <a:xfrm>
            <a:off x="4055581" y="981259"/>
            <a:ext cx="7796339" cy="4920733"/>
          </a:xfrm>
          <a:prstGeom prst="rect">
            <a:avLst/>
          </a:prstGeom>
          <a:ln>
            <a:noFill/>
          </a:ln>
        </p:spPr>
      </p:pic>
      <p:cxnSp>
        <p:nvCxnSpPr>
          <p:cNvPr id="5" name="Straight Connector 4"/>
          <p:cNvCxnSpPr/>
          <p:nvPr/>
        </p:nvCxnSpPr>
        <p:spPr>
          <a:xfrm flipV="1">
            <a:off x="1356671" y="4386811"/>
            <a:ext cx="1962844" cy="1443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904</Words>
  <Application>Microsoft Office PowerPoint</Application>
  <PresentationFormat>Widescreen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RobotoBR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Conjunções e locuções conjuntivas </vt:lpstr>
      <vt:lpstr> Conjunções e locuções conjuntivas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2020-04-03T02:06:57Z</dcterms:created>
  <dcterms:modified xsi:type="dcterms:W3CDTF">2020-04-03T02:08:15Z</dcterms:modified>
</cp:coreProperties>
</file>