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41" r:id="rId2"/>
    <p:sldId id="342" r:id="rId3"/>
    <p:sldId id="343" r:id="rId4"/>
    <p:sldId id="344" r:id="rId5"/>
    <p:sldId id="345" r:id="rId6"/>
    <p:sldId id="346" r:id="rId7"/>
    <p:sldId id="347" r:id="rId8"/>
    <p:sldId id="348" r:id="rId9"/>
    <p:sldId id="34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600" dirty="0"/>
            <a:t>Estímulo do ambiente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600" dirty="0"/>
            <a:t>Percepção do estímulo pelos órgãos sensoriais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600" dirty="0"/>
            <a:t>Interpretação pelo sistema nervoso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3" custScaleX="89597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600" dirty="0"/>
            <a:t>Estímulo do ambiente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600" dirty="0"/>
            <a:t>Receptores sensoriais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600" dirty="0"/>
            <a:t>Células sensitivas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3" custScaleX="89597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3210" y="648684"/>
          <a:ext cx="2482789" cy="11084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Estímulo do ambiente</a:t>
          </a:r>
        </a:p>
      </dsp:txBody>
      <dsp:txXfrm>
        <a:off x="557423" y="648684"/>
        <a:ext cx="1374364" cy="1108425"/>
      </dsp:txXfrm>
    </dsp:sp>
    <dsp:sp modelId="{DF220957-CD9F-47F2-90C7-5BDB2D6E4415}">
      <dsp:nvSpPr>
        <dsp:cNvPr id="0" name=""/>
        <dsp:cNvSpPr/>
      </dsp:nvSpPr>
      <dsp:spPr>
        <a:xfrm>
          <a:off x="2208893" y="648684"/>
          <a:ext cx="2771063" cy="11084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Percepção do estímulo pelos órgãos sensoriais</a:t>
          </a:r>
        </a:p>
      </dsp:txBody>
      <dsp:txXfrm>
        <a:off x="2763106" y="648684"/>
        <a:ext cx="1662638" cy="1108425"/>
      </dsp:txXfrm>
    </dsp:sp>
    <dsp:sp modelId="{72FE7325-AA64-473D-ADCE-991B947BA908}">
      <dsp:nvSpPr>
        <dsp:cNvPr id="0" name=""/>
        <dsp:cNvSpPr/>
      </dsp:nvSpPr>
      <dsp:spPr>
        <a:xfrm>
          <a:off x="4702851" y="648684"/>
          <a:ext cx="2771063" cy="11084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Interpretação pelo sistema nervoso</a:t>
          </a:r>
        </a:p>
      </dsp:txBody>
      <dsp:txXfrm>
        <a:off x="5257064" y="648684"/>
        <a:ext cx="1662638" cy="1108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3030" y="614612"/>
          <a:ext cx="2343626" cy="10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Estímulo do ambiente</a:t>
          </a:r>
        </a:p>
      </dsp:txBody>
      <dsp:txXfrm>
        <a:off x="526179" y="614612"/>
        <a:ext cx="1297329" cy="1046297"/>
      </dsp:txXfrm>
    </dsp:sp>
    <dsp:sp modelId="{DF220957-CD9F-47F2-90C7-5BDB2D6E4415}">
      <dsp:nvSpPr>
        <dsp:cNvPr id="0" name=""/>
        <dsp:cNvSpPr/>
      </dsp:nvSpPr>
      <dsp:spPr>
        <a:xfrm>
          <a:off x="2085083" y="614612"/>
          <a:ext cx="2615742" cy="10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Receptores sensoriais</a:t>
          </a:r>
        </a:p>
      </dsp:txBody>
      <dsp:txXfrm>
        <a:off x="2608232" y="614612"/>
        <a:ext cx="1569445" cy="1046297"/>
      </dsp:txXfrm>
    </dsp:sp>
    <dsp:sp modelId="{72FE7325-AA64-473D-ADCE-991B947BA908}">
      <dsp:nvSpPr>
        <dsp:cNvPr id="0" name=""/>
        <dsp:cNvSpPr/>
      </dsp:nvSpPr>
      <dsp:spPr>
        <a:xfrm>
          <a:off x="4439251" y="614612"/>
          <a:ext cx="2615742" cy="10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Células sensitivas</a:t>
          </a:r>
        </a:p>
      </dsp:txBody>
      <dsp:txXfrm>
        <a:off x="4962400" y="614612"/>
        <a:ext cx="1569445" cy="1046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2502D-7C49-49E9-801A-11E0C0109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1072"/>
            <a:ext cx="9144000" cy="957616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lang="pt-BR" sz="4800" dirty="0">
                <a:latin typeface="+mn-lt"/>
              </a:rPr>
              <a:t>Apresentação 5 –</a:t>
            </a:r>
            <a:r>
              <a:rPr lang="pt-BR" sz="4800" b="1" dirty="0">
                <a:latin typeface="+mn-lt"/>
              </a:rPr>
              <a:t>  OS SENTIDOS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30E5DF-4527-4E24-A515-AF60B9E29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4000" b="1" dirty="0"/>
              <a:t>A percepção do ambiente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155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DE47AC7-8C32-45C1-B2C9-8FBB0329F807}"/>
              </a:ext>
            </a:extLst>
          </p:cNvPr>
          <p:cNvSpPr txBox="1"/>
          <p:nvPr/>
        </p:nvSpPr>
        <p:spPr>
          <a:xfrm>
            <a:off x="0" y="556065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A percepção do ambiente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0A0A070-1907-4FF8-9B32-6C043A61C55D}"/>
              </a:ext>
            </a:extLst>
          </p:cNvPr>
          <p:cNvGraphicFramePr/>
          <p:nvPr/>
        </p:nvGraphicFramePr>
        <p:xfrm>
          <a:off x="2228850" y="1153478"/>
          <a:ext cx="7477125" cy="2405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458DFC9B-11E2-494F-9BF7-A1DE5C1FCDB1}"/>
              </a:ext>
            </a:extLst>
          </p:cNvPr>
          <p:cNvSpPr txBox="1"/>
          <p:nvPr/>
        </p:nvSpPr>
        <p:spPr>
          <a:xfrm>
            <a:off x="114300" y="3305175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Tipos de estímulo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3C570A-33F3-44F8-8147-09F9AA23CAF2}"/>
              </a:ext>
            </a:extLst>
          </p:cNvPr>
          <p:cNvSpPr txBox="1"/>
          <p:nvPr/>
        </p:nvSpPr>
        <p:spPr>
          <a:xfrm>
            <a:off x="2228850" y="4207400"/>
            <a:ext cx="46803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/>
              <a:t>Sonoro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/>
              <a:t>Luminoso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/>
              <a:t>Químico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/>
              <a:t>Pressão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000" dirty="0"/>
              <a:t>Calor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1688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84AE4AB-7636-47B5-8353-8081A88F0837}"/>
              </a:ext>
            </a:extLst>
          </p:cNvPr>
          <p:cNvSpPr txBox="1"/>
          <p:nvPr/>
        </p:nvSpPr>
        <p:spPr>
          <a:xfrm>
            <a:off x="0" y="497669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Captação de estímulos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2F216F3-DEF4-4B7B-97B9-C92E0A98A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34" y="3153548"/>
            <a:ext cx="11174121" cy="315277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C2EAA34-44BF-49F4-A9C1-17C1985BB3AD}"/>
              </a:ext>
            </a:extLst>
          </p:cNvPr>
          <p:cNvSpPr txBox="1"/>
          <p:nvPr/>
        </p:nvSpPr>
        <p:spPr>
          <a:xfrm>
            <a:off x="3061335" y="6397019"/>
            <a:ext cx="9016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TORTORA, G. J.; GRABOWSKI, S. R. </a:t>
            </a:r>
            <a:r>
              <a:rPr lang="pt-BR" sz="1200" b="1" dirty="0"/>
              <a:t>Corpo humano</a:t>
            </a:r>
            <a:r>
              <a:rPr lang="pt-BR" sz="1200" dirty="0"/>
              <a:t>: fundamentos de anatomia e fisiologia. 6. ed. Porto Alegre: Artmed, 2006. p. 291.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F87A5C9-1ED9-45BE-83F3-DCFE3243C7D2}"/>
              </a:ext>
            </a:extLst>
          </p:cNvPr>
          <p:cNvGraphicFramePr/>
          <p:nvPr/>
        </p:nvGraphicFramePr>
        <p:xfrm>
          <a:off x="2566987" y="1029653"/>
          <a:ext cx="7058025" cy="2275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-145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2813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D4B7077-0F23-408E-8282-1205F09468BA}"/>
              </a:ext>
            </a:extLst>
          </p:cNvPr>
          <p:cNvSpPr txBox="1"/>
          <p:nvPr/>
        </p:nvSpPr>
        <p:spPr>
          <a:xfrm>
            <a:off x="43791" y="468471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Visão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B746D9E-4A3D-40F1-B535-268168BA2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635" y="1153479"/>
            <a:ext cx="8387463" cy="46215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C4B16B5-013F-4FB4-A797-0C75417B47A4}"/>
              </a:ext>
            </a:extLst>
          </p:cNvPr>
          <p:cNvSpPr txBox="1"/>
          <p:nvPr/>
        </p:nvSpPr>
        <p:spPr>
          <a:xfrm>
            <a:off x="1333638" y="5704521"/>
            <a:ext cx="229538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200" dirty="0"/>
              <a:t>Esquema do olho humano em corte, indicando suas principais partes.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E5E4B3-6AF3-4674-9470-2AE164A243F8}"/>
              </a:ext>
            </a:extLst>
          </p:cNvPr>
          <p:cNvSpPr txBox="1"/>
          <p:nvPr/>
        </p:nvSpPr>
        <p:spPr>
          <a:xfrm>
            <a:off x="6991350" y="6211669"/>
            <a:ext cx="520065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200" dirty="0"/>
              <a:t>Elaborado com base em: TORTORA, G. J.; GRABOWSKI, S. R.</a:t>
            </a:r>
          </a:p>
          <a:p>
            <a:r>
              <a:rPr lang="pt-BR" sz="1200" b="1" dirty="0"/>
              <a:t>Corpo humano</a:t>
            </a:r>
            <a:r>
              <a:rPr lang="pt-BR" sz="1200" dirty="0"/>
              <a:t>: fundamentos de anatomia e fisiologia. 6. ed. Porto Alegre: Artmed, 2006. p. 300.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5F52090-C4A1-45AD-9970-0469FBA623C4}"/>
              </a:ext>
            </a:extLst>
          </p:cNvPr>
          <p:cNvSpPr/>
          <p:nvPr/>
        </p:nvSpPr>
        <p:spPr>
          <a:xfrm>
            <a:off x="94866" y="1397675"/>
            <a:ext cx="33567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Os olhos são os órgãos responsáveis pelo sentido da </a:t>
            </a:r>
            <a:r>
              <a:rPr lang="pt-BR" b="1" dirty="0">
                <a:solidFill>
                  <a:srgbClr val="2F2F2E"/>
                </a:solidFill>
              </a:rPr>
              <a:t>visão</a:t>
            </a:r>
            <a:r>
              <a:rPr lang="pt-BR" dirty="0">
                <a:solidFill>
                  <a:srgbClr val="2F2F2E"/>
                </a:solidFill>
              </a:rPr>
              <a:t>. Neles, há receptores</a:t>
            </a:r>
          </a:p>
          <a:p>
            <a:r>
              <a:rPr lang="pt-BR" dirty="0">
                <a:solidFill>
                  <a:srgbClr val="2F2F2E"/>
                </a:solidFill>
              </a:rPr>
              <a:t>que captam os estímulos luminosos e nos permitem distinguir cores, formas e a posição dos objetos, por exemplo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.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751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FBE98F7-A413-48FF-8DB5-1526371EDBC8}"/>
              </a:ext>
            </a:extLst>
          </p:cNvPr>
          <p:cNvSpPr txBox="1"/>
          <p:nvPr/>
        </p:nvSpPr>
        <p:spPr>
          <a:xfrm>
            <a:off x="87582" y="468471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Olfato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A0775F6-F160-4D8D-A896-3852369FA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294" y="1241987"/>
            <a:ext cx="6765993" cy="48101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157631C-FDDF-4FFB-B6FB-ED3E2949CF9A}"/>
              </a:ext>
            </a:extLst>
          </p:cNvPr>
          <p:cNvSpPr txBox="1"/>
          <p:nvPr/>
        </p:nvSpPr>
        <p:spPr>
          <a:xfrm>
            <a:off x="3312159" y="6155457"/>
            <a:ext cx="5288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Esquema </a:t>
            </a:r>
            <a:r>
              <a:rPr lang="pt-BR" sz="1400" dirty="0"/>
              <a:t>da</a:t>
            </a:r>
            <a:r>
              <a:rPr lang="pt-BR" sz="1200" dirty="0"/>
              <a:t> cavidade nasal em corte, mostrando o </a:t>
            </a:r>
            <a:r>
              <a:rPr lang="pt-BR" sz="1400" dirty="0"/>
              <a:t>epitélio</a:t>
            </a:r>
            <a:r>
              <a:rPr lang="pt-BR" sz="1200" dirty="0"/>
              <a:t> olfatório.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530FD12-FF2F-4F9A-92AA-C9D2B7F89B81}"/>
              </a:ext>
            </a:extLst>
          </p:cNvPr>
          <p:cNvSpPr/>
          <p:nvPr/>
        </p:nvSpPr>
        <p:spPr>
          <a:xfrm>
            <a:off x="3312160" y="6397019"/>
            <a:ext cx="6484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Elaborado com base em: TORTORA, G. J.; GRABOWSKI, S. R. </a:t>
            </a:r>
            <a:r>
              <a:rPr lang="pt-BR" sz="1200" b="1" dirty="0"/>
              <a:t>Corpo humano</a:t>
            </a:r>
            <a:r>
              <a:rPr lang="pt-BR" sz="1200" dirty="0"/>
              <a:t>: fundamentos de anatomia e fisiologia. 6. ed. Porto Alegre: Artmed, 2006. p. 295.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F133892-A2CB-464E-9D02-2901A9D1CA7D}"/>
              </a:ext>
            </a:extLst>
          </p:cNvPr>
          <p:cNvSpPr/>
          <p:nvPr/>
        </p:nvSpPr>
        <p:spPr>
          <a:xfrm>
            <a:off x="0" y="1357864"/>
            <a:ext cx="3009900" cy="28623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O nariz é o órgão responsável pelo sentido do </a:t>
            </a:r>
            <a:r>
              <a:rPr lang="pt-BR" b="1" dirty="0"/>
              <a:t>olfato</a:t>
            </a:r>
            <a:r>
              <a:rPr lang="pt-BR" dirty="0"/>
              <a:t>. Na cavidade nasal, há receptores que são estimulados por partículas odoríferas que estão no ar. Os receptores ficam concentrados em uma região da cavidade nasal,</a:t>
            </a:r>
          </a:p>
          <a:p>
            <a:r>
              <a:rPr lang="pt-BR" dirty="0"/>
              <a:t>chamada epitélio olfatório.</a:t>
            </a:r>
            <a:endParaRPr lang="pt-BR" dirty="0">
              <a:solidFill>
                <a:srgbClr val="2F2F2E"/>
              </a:solidFill>
            </a:endParaRPr>
          </a:p>
          <a:p>
            <a:endParaRPr lang="pt-BR" dirty="0">
              <a:solidFill>
                <a:srgbClr val="2F2F2E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7078462-487E-40EB-BC8C-C22A4D931DDB}"/>
              </a:ext>
            </a:extLst>
          </p:cNvPr>
          <p:cNvSpPr/>
          <p:nvPr/>
        </p:nvSpPr>
        <p:spPr>
          <a:xfrm>
            <a:off x="9182100" y="2422445"/>
            <a:ext cx="30099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partículas aromáticas presentes no ar inspirado estimulam os </a:t>
            </a:r>
            <a:r>
              <a:rPr lang="pt-BR" b="1" dirty="0"/>
              <a:t>receptores</a:t>
            </a:r>
          </a:p>
          <a:p>
            <a:r>
              <a:rPr lang="pt-BR" b="1" dirty="0"/>
              <a:t>do epitélio olfatório</a:t>
            </a:r>
            <a:r>
              <a:rPr lang="pt-BR" dirty="0"/>
              <a:t>; esses estímulos são interpretados e nos permitem distinguir os odores.</a:t>
            </a:r>
            <a:endParaRPr lang="pt-BR" dirty="0">
              <a:solidFill>
                <a:srgbClr val="2F2F2E"/>
              </a:solidFill>
            </a:endParaRP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7B82F7E-3AA7-4427-A0C0-28A585643753}"/>
              </a:ext>
            </a:extLst>
          </p:cNvPr>
          <p:cNvCxnSpPr>
            <a:cxnSpLocks/>
          </p:cNvCxnSpPr>
          <p:nvPr/>
        </p:nvCxnSpPr>
        <p:spPr>
          <a:xfrm>
            <a:off x="3009900" y="2481987"/>
            <a:ext cx="566323" cy="5546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853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3E434DA-B3C2-462E-987D-C36B399467F3}"/>
              </a:ext>
            </a:extLst>
          </p:cNvPr>
          <p:cNvSpPr txBox="1"/>
          <p:nvPr/>
        </p:nvSpPr>
        <p:spPr>
          <a:xfrm>
            <a:off x="29194" y="570664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Formação das imagens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F55CC2-9962-494E-806D-7F58EA5C4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287" y="2207841"/>
            <a:ext cx="6067425" cy="27051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CE52A98-F1C8-4172-893C-C1D6DFFF13C7}"/>
              </a:ext>
            </a:extLst>
          </p:cNvPr>
          <p:cNvSpPr txBox="1"/>
          <p:nvPr/>
        </p:nvSpPr>
        <p:spPr>
          <a:xfrm>
            <a:off x="3190240" y="4928710"/>
            <a:ext cx="3799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Representação da formação da imagem.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2C84368-4F84-4611-B706-B933152F11D4}"/>
              </a:ext>
            </a:extLst>
          </p:cNvPr>
          <p:cNvSpPr/>
          <p:nvPr/>
        </p:nvSpPr>
        <p:spPr>
          <a:xfrm>
            <a:off x="3190240" y="5447653"/>
            <a:ext cx="64845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 dos dados: PURVES, W. K. et al. </a:t>
            </a:r>
            <a:r>
              <a:rPr lang="pt-BR" sz="1200" b="1" dirty="0"/>
              <a:t>Vida</a:t>
            </a:r>
            <a:r>
              <a:rPr lang="pt-BR" sz="1200" dirty="0"/>
              <a:t>: a Ciência da Biologia. Porto Alegre: Artmed, 2002. p. 271.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3B3BE33-602F-4CC2-B367-682DEE2F6C72}"/>
              </a:ext>
            </a:extLst>
          </p:cNvPr>
          <p:cNvSpPr/>
          <p:nvPr/>
        </p:nvSpPr>
        <p:spPr>
          <a:xfrm>
            <a:off x="0" y="2049353"/>
            <a:ext cx="33567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luz atravessa a córnea e passa pela pupila, atinge a lente do olho (lente convergente). Sofrem um desvio e convergem para um mesmo ponto, na retina.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E38D357-FD77-4648-9EFE-D15CDBC9119B}"/>
              </a:ext>
            </a:extLst>
          </p:cNvPr>
          <p:cNvSpPr/>
          <p:nvPr/>
        </p:nvSpPr>
        <p:spPr>
          <a:xfrm>
            <a:off x="9381491" y="1903363"/>
            <a:ext cx="29343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Células receptoras</a:t>
            </a:r>
          </a:p>
          <a:p>
            <a:r>
              <a:rPr lang="pt-BR" dirty="0"/>
              <a:t>presentes na retina identificam o estímulo luminoso e enviam impulsos nervosos ao encéfalo por meio do nervo óptico. No encéfalo ocorre a formação e a interpretação da imagem.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E80C67D2-9436-41BA-8EA9-99CF0D209D23}"/>
              </a:ext>
            </a:extLst>
          </p:cNvPr>
          <p:cNvCxnSpPr/>
          <p:nvPr/>
        </p:nvCxnSpPr>
        <p:spPr>
          <a:xfrm>
            <a:off x="3190240" y="2391308"/>
            <a:ext cx="1029335" cy="9144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C28F2EAD-6A34-41C2-B831-E67EDE32E67A}"/>
              </a:ext>
            </a:extLst>
          </p:cNvPr>
          <p:cNvCxnSpPr>
            <a:cxnSpLocks/>
          </p:cNvCxnSpPr>
          <p:nvPr/>
        </p:nvCxnSpPr>
        <p:spPr>
          <a:xfrm flipH="1">
            <a:off x="7058025" y="2233686"/>
            <a:ext cx="2225557" cy="4250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064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7FFD842-9C7C-4EC4-A16B-50FB49215766}"/>
              </a:ext>
            </a:extLst>
          </p:cNvPr>
          <p:cNvSpPr txBox="1"/>
          <p:nvPr/>
        </p:nvSpPr>
        <p:spPr>
          <a:xfrm>
            <a:off x="0" y="512268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Gustação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99496AD-6CE6-41F0-993E-F24AD5E52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49" y="1235332"/>
            <a:ext cx="5237083" cy="539798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500EEC9-2473-4F6A-8382-AA71D16AE4A4}"/>
              </a:ext>
            </a:extLst>
          </p:cNvPr>
          <p:cNvSpPr txBox="1"/>
          <p:nvPr/>
        </p:nvSpPr>
        <p:spPr>
          <a:xfrm>
            <a:off x="7468234" y="4713372"/>
            <a:ext cx="277114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200" dirty="0"/>
              <a:t>Esquema da língua, mostrando também uma papila gustatória em corte e as células sensitivas. Embora em menor quantidade, também há papilas gustatórias no palato (céu da boca), na faringe e na laringe.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D42B370-08BE-47A4-91BD-8196BF404376}"/>
              </a:ext>
            </a:extLst>
          </p:cNvPr>
          <p:cNvSpPr txBox="1"/>
          <p:nvPr/>
        </p:nvSpPr>
        <p:spPr>
          <a:xfrm>
            <a:off x="6000750" y="5986989"/>
            <a:ext cx="36671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200" dirty="0"/>
              <a:t>Elaborado com base em: TORTORA, G. J.; GRABOWSKI, S. R. </a:t>
            </a:r>
            <a:r>
              <a:rPr lang="pt-BR" sz="1200" b="1" dirty="0"/>
              <a:t>Corpo humano</a:t>
            </a:r>
            <a:r>
              <a:rPr lang="pt-BR" sz="1200" dirty="0"/>
              <a:t>: fundamentos de anatomia e fisiologia. 6. ed. Porto Alegre: Artmed, 2006. p. 297.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F836FC8-FAF3-4166-886B-2422F60BD104}"/>
              </a:ext>
            </a:extLst>
          </p:cNvPr>
          <p:cNvSpPr/>
          <p:nvPr/>
        </p:nvSpPr>
        <p:spPr>
          <a:xfrm>
            <a:off x="2547792" y="2057334"/>
            <a:ext cx="33567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língua é o órgão responsável pelo sentido da </a:t>
            </a:r>
            <a:r>
              <a:rPr lang="pt-BR" b="1" dirty="0"/>
              <a:t>gustação</a:t>
            </a:r>
            <a:r>
              <a:rPr lang="pt-BR" dirty="0"/>
              <a:t>, também chamado de paladar. </a:t>
            </a:r>
            <a:endParaRPr lang="pt-BR" dirty="0">
              <a:solidFill>
                <a:srgbClr val="2F2F2E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D461207-49D4-4CD8-9726-3EEB1C6D1CBA}"/>
              </a:ext>
            </a:extLst>
          </p:cNvPr>
          <p:cNvSpPr/>
          <p:nvPr/>
        </p:nvSpPr>
        <p:spPr>
          <a:xfrm>
            <a:off x="9189164" y="1254389"/>
            <a:ext cx="30028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</a:t>
            </a:r>
            <a:r>
              <a:rPr lang="pt-BR" b="1" dirty="0"/>
              <a:t>papilas gustatórias </a:t>
            </a:r>
            <a:r>
              <a:rPr lang="pt-BR" dirty="0"/>
              <a:t>(ou </a:t>
            </a:r>
            <a:r>
              <a:rPr lang="pt-BR" b="1" dirty="0"/>
              <a:t>linguais</a:t>
            </a:r>
            <a:r>
              <a:rPr lang="pt-BR" dirty="0"/>
              <a:t>) captam estímulos das substâncias químicas dos</a:t>
            </a:r>
          </a:p>
          <a:p>
            <a:r>
              <a:rPr lang="pt-BR" dirty="0"/>
              <a:t>alimentos e permitem distinguir os gostos. </a:t>
            </a:r>
            <a:endParaRPr lang="pt-BR" dirty="0">
              <a:solidFill>
                <a:srgbClr val="2F2F2E"/>
              </a:solidFill>
            </a:endParaRP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1BBCE487-945C-4AD1-92C2-0FF6DE238059}"/>
              </a:ext>
            </a:extLst>
          </p:cNvPr>
          <p:cNvCxnSpPr>
            <a:cxnSpLocks/>
          </p:cNvCxnSpPr>
          <p:nvPr/>
        </p:nvCxnSpPr>
        <p:spPr>
          <a:xfrm flipH="1">
            <a:off x="8422369" y="1495889"/>
            <a:ext cx="742078" cy="954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tângulo 16">
            <a:extLst>
              <a:ext uri="{FF2B5EF4-FFF2-40B4-BE49-F238E27FC236}">
                <a16:creationId xmlns:a16="http://schemas.microsoft.com/office/drawing/2014/main" id="{AB8075D8-838E-4A92-9803-8D8CFA47AF5D}"/>
              </a:ext>
            </a:extLst>
          </p:cNvPr>
          <p:cNvSpPr/>
          <p:nvPr/>
        </p:nvSpPr>
        <p:spPr>
          <a:xfrm>
            <a:off x="8853804" y="3306500"/>
            <a:ext cx="33567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papilas gustatórias detectam os gostos básicos: </a:t>
            </a:r>
            <a:r>
              <a:rPr lang="pt-BR" b="1" dirty="0"/>
              <a:t>doce</a:t>
            </a:r>
            <a:r>
              <a:rPr lang="pt-BR" dirty="0"/>
              <a:t>, </a:t>
            </a:r>
            <a:r>
              <a:rPr lang="pt-BR" b="1" dirty="0"/>
              <a:t>salgado</a:t>
            </a:r>
            <a:r>
              <a:rPr lang="pt-BR" dirty="0"/>
              <a:t>, </a:t>
            </a:r>
            <a:r>
              <a:rPr lang="pt-BR" b="1" dirty="0"/>
              <a:t>ácido</a:t>
            </a:r>
            <a:r>
              <a:rPr lang="pt-BR" dirty="0"/>
              <a:t>, </a:t>
            </a:r>
            <a:r>
              <a:rPr lang="pt-BR" b="1" dirty="0"/>
              <a:t>amargo</a:t>
            </a:r>
            <a:r>
              <a:rPr lang="pt-BR" dirty="0"/>
              <a:t> e </a:t>
            </a:r>
            <a:r>
              <a:rPr lang="pt-BR" b="1" dirty="0" err="1"/>
              <a:t>umami</a:t>
            </a:r>
            <a:r>
              <a:rPr lang="pt-BR" dirty="0"/>
              <a:t>.</a:t>
            </a:r>
            <a:endParaRPr lang="pt-BR" dirty="0">
              <a:solidFill>
                <a:srgbClr val="2F2F2E"/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E54B62F-2F6D-40F1-955A-A9358E1EDBBA}"/>
              </a:ext>
            </a:extLst>
          </p:cNvPr>
          <p:cNvSpPr/>
          <p:nvPr/>
        </p:nvSpPr>
        <p:spPr>
          <a:xfrm>
            <a:off x="69136" y="3513043"/>
            <a:ext cx="33567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substâncias químicas do alimento dissolvidas na</a:t>
            </a:r>
          </a:p>
          <a:p>
            <a:r>
              <a:rPr lang="pt-BR" dirty="0"/>
              <a:t>saliva estimulam as células sensitivas das papilas gustatórias.</a:t>
            </a:r>
            <a:endParaRPr lang="pt-BR" dirty="0">
              <a:solidFill>
                <a:srgbClr val="2F2F2E"/>
              </a:solidFill>
            </a:endParaRP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8FBE3399-4612-40CB-B388-645FB26FAC36}"/>
              </a:ext>
            </a:extLst>
          </p:cNvPr>
          <p:cNvCxnSpPr>
            <a:cxnSpLocks/>
          </p:cNvCxnSpPr>
          <p:nvPr/>
        </p:nvCxnSpPr>
        <p:spPr>
          <a:xfrm>
            <a:off x="2752745" y="3930043"/>
            <a:ext cx="844391" cy="5995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817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62DFEA2-F270-431D-AD29-421104F8BDAB}"/>
              </a:ext>
            </a:extLst>
          </p:cNvPr>
          <p:cNvSpPr txBox="1"/>
          <p:nvPr/>
        </p:nvSpPr>
        <p:spPr>
          <a:xfrm>
            <a:off x="0" y="453872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Audição e equilíbrio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8A0C643-C43F-4EDB-97AE-B8A5512A0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389" y="1299259"/>
            <a:ext cx="5454855" cy="468227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87CA36A-4588-48DD-95E6-D4C21339DD8C}"/>
              </a:ext>
            </a:extLst>
          </p:cNvPr>
          <p:cNvSpPr txBox="1"/>
          <p:nvPr/>
        </p:nvSpPr>
        <p:spPr>
          <a:xfrm>
            <a:off x="5525693" y="6218393"/>
            <a:ext cx="2771141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200" dirty="0"/>
              <a:t>Esquema da </a:t>
            </a:r>
            <a:r>
              <a:rPr lang="pt-BR" sz="1400" dirty="0"/>
              <a:t>orelha</a:t>
            </a:r>
            <a:r>
              <a:rPr lang="pt-BR" sz="1200" dirty="0"/>
              <a:t> em corte, indicando seus principais componentes.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5724A1-BCC4-4F87-A9A6-014C8CCD3017}"/>
              </a:ext>
            </a:extLst>
          </p:cNvPr>
          <p:cNvSpPr txBox="1"/>
          <p:nvPr/>
        </p:nvSpPr>
        <p:spPr>
          <a:xfrm>
            <a:off x="8524876" y="6051190"/>
            <a:ext cx="36671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200" dirty="0"/>
              <a:t>Elaborado com base em: TORTORA, G. J.; GRABOWSKI, S. R. </a:t>
            </a:r>
            <a:r>
              <a:rPr lang="pt-BR" sz="1200" b="1" dirty="0"/>
              <a:t>Corpo humano</a:t>
            </a:r>
            <a:r>
              <a:rPr lang="pt-BR" sz="1200" dirty="0"/>
              <a:t>: fundamentos de anatomia e fisiologia. 6. ed. Porto Alegre: Artmed, 2006. p. 307.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324CAEC-C5AF-4F2C-B18D-BD2B85B4243C}"/>
              </a:ext>
            </a:extLst>
          </p:cNvPr>
          <p:cNvSpPr/>
          <p:nvPr/>
        </p:nvSpPr>
        <p:spPr>
          <a:xfrm>
            <a:off x="767268" y="1210182"/>
            <a:ext cx="33567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orelhas são responsáveis pela audição e pelo equilíbrio.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Na audição, captam estímulos de ondas sonoras.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No equilíbrio, promovem a percepção da posição do corpo.</a:t>
            </a:r>
            <a:endParaRPr lang="pt-BR" dirty="0">
              <a:solidFill>
                <a:srgbClr val="2F2F2E"/>
              </a:solidFill>
            </a:endParaRP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C3B2EE36-F4DF-46DF-9F2A-7ACA6DC06BDE}"/>
              </a:ext>
            </a:extLst>
          </p:cNvPr>
          <p:cNvGrpSpPr/>
          <p:nvPr/>
        </p:nvGrpSpPr>
        <p:grpSpPr>
          <a:xfrm>
            <a:off x="2150460" y="3348418"/>
            <a:ext cx="3033330" cy="3359057"/>
            <a:chOff x="1452925" y="3338464"/>
            <a:chExt cx="3033330" cy="3359057"/>
          </a:xfrm>
        </p:grpSpPr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3F360E4C-0740-4EF5-AA0F-6D454FAB867C}"/>
                </a:ext>
              </a:extLst>
            </p:cNvPr>
            <p:cNvGrpSpPr/>
            <p:nvPr/>
          </p:nvGrpSpPr>
          <p:grpSpPr>
            <a:xfrm>
              <a:off x="1452925" y="3788020"/>
              <a:ext cx="3033330" cy="2909501"/>
              <a:chOff x="1668274" y="3816732"/>
              <a:chExt cx="3033330" cy="2909501"/>
            </a:xfrm>
          </p:grpSpPr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EE4C3254-0F58-4101-8934-6057ECE2A1DF}"/>
                  </a:ext>
                </a:extLst>
              </p:cNvPr>
              <p:cNvSpPr/>
              <p:nvPr/>
            </p:nvSpPr>
            <p:spPr>
              <a:xfrm>
                <a:off x="2482135" y="3902140"/>
                <a:ext cx="2219469" cy="33855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/>
                  <a:t>Meato acústico externo</a:t>
                </a:r>
                <a:endParaRPr lang="pt-BR" sz="1600" dirty="0">
                  <a:solidFill>
                    <a:srgbClr val="2F2F2E"/>
                  </a:solidFill>
                </a:endParaRPr>
              </a:p>
            </p:txBody>
          </p:sp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34ECBF2B-159D-48EB-9D2C-2B1480701E21}"/>
                  </a:ext>
                </a:extLst>
              </p:cNvPr>
              <p:cNvSpPr/>
              <p:nvPr/>
            </p:nvSpPr>
            <p:spPr>
              <a:xfrm>
                <a:off x="2482135" y="4592816"/>
                <a:ext cx="2219462" cy="33730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/>
                  <a:t>Membrana timpânica</a:t>
                </a:r>
                <a:endParaRPr lang="pt-BR" sz="1600" dirty="0">
                  <a:solidFill>
                    <a:srgbClr val="2F2F2E"/>
                  </a:solidFill>
                </a:endParaRPr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662897F0-3618-430B-AA2C-11E1B050F204}"/>
                  </a:ext>
                </a:extLst>
              </p:cNvPr>
              <p:cNvSpPr/>
              <p:nvPr/>
            </p:nvSpPr>
            <p:spPr>
              <a:xfrm>
                <a:off x="2482134" y="5229458"/>
                <a:ext cx="2219457" cy="33730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/>
                  <a:t>Ossículos</a:t>
                </a:r>
                <a:endParaRPr lang="pt-BR" sz="1600" dirty="0">
                  <a:solidFill>
                    <a:srgbClr val="2F2F2E"/>
                  </a:solidFill>
                </a:endParaRPr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4D3326F8-902E-4AB8-8A64-F100365ACD7F}"/>
                  </a:ext>
                </a:extLst>
              </p:cNvPr>
              <p:cNvSpPr/>
              <p:nvPr/>
            </p:nvSpPr>
            <p:spPr>
              <a:xfrm>
                <a:off x="2482134" y="5804888"/>
                <a:ext cx="2219453" cy="33730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/>
                  <a:t>Cóclea</a:t>
                </a:r>
                <a:endParaRPr lang="pt-BR" sz="1600" dirty="0">
                  <a:solidFill>
                    <a:srgbClr val="2F2F2E"/>
                  </a:solidFill>
                </a:endParaRPr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B1908D43-DABD-4145-BE1E-CAB176EFFC4C}"/>
                  </a:ext>
                </a:extLst>
              </p:cNvPr>
              <p:cNvSpPr/>
              <p:nvPr/>
            </p:nvSpPr>
            <p:spPr>
              <a:xfrm>
                <a:off x="2482133" y="6373025"/>
                <a:ext cx="2219445" cy="33574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/>
                  <a:t>Encéfalo</a:t>
                </a:r>
                <a:endParaRPr lang="pt-BR" sz="1600" dirty="0">
                  <a:solidFill>
                    <a:srgbClr val="2F2F2E"/>
                  </a:solidFill>
                </a:endParaRPr>
              </a:p>
            </p:txBody>
          </p:sp>
          <p:cxnSp>
            <p:nvCxnSpPr>
              <p:cNvPr id="15" name="Conector de Seta Reta 14">
                <a:extLst>
                  <a:ext uri="{FF2B5EF4-FFF2-40B4-BE49-F238E27FC236}">
                    <a16:creationId xmlns:a16="http://schemas.microsoft.com/office/drawing/2014/main" id="{0ADD50D8-D33B-4D45-87D4-C1BEB3E19E64}"/>
                  </a:ext>
                </a:extLst>
              </p:cNvPr>
              <p:cNvCxnSpPr/>
              <p:nvPr/>
            </p:nvCxnSpPr>
            <p:spPr>
              <a:xfrm>
                <a:off x="2200582" y="3918043"/>
                <a:ext cx="0" cy="280819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78F02FC1-1400-43AE-845A-8475BDEF2B18}"/>
                  </a:ext>
                </a:extLst>
              </p:cNvPr>
              <p:cNvSpPr/>
              <p:nvPr/>
            </p:nvSpPr>
            <p:spPr>
              <a:xfrm>
                <a:off x="1668274" y="3816732"/>
                <a:ext cx="430887" cy="2804590"/>
              </a:xfrm>
              <a:prstGeom prst="rect">
                <a:avLst/>
              </a:prstGeom>
              <a:ln>
                <a:noFill/>
              </a:ln>
            </p:spPr>
            <p:txBody>
              <a:bodyPr vert="vert270" wrap="square">
                <a:spAutoFit/>
              </a:bodyPr>
              <a:lstStyle/>
              <a:p>
                <a:pPr algn="ctr"/>
                <a:r>
                  <a:rPr lang="pt-BR" sz="1600" dirty="0"/>
                  <a:t>Sentido do estímulo sonoro</a:t>
                </a:r>
                <a:endParaRPr lang="pt-BR" sz="1600" dirty="0">
                  <a:solidFill>
                    <a:srgbClr val="2F2F2E"/>
                  </a:solidFill>
                </a:endParaRPr>
              </a:p>
            </p:txBody>
          </p:sp>
          <p:cxnSp>
            <p:nvCxnSpPr>
              <p:cNvPr id="18" name="Conector de Seta Reta 17">
                <a:extLst>
                  <a:ext uri="{FF2B5EF4-FFF2-40B4-BE49-F238E27FC236}">
                    <a16:creationId xmlns:a16="http://schemas.microsoft.com/office/drawing/2014/main" id="{78C2215E-5E33-43C2-98A1-2FF86C421C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34716" y="4240694"/>
                <a:ext cx="4" cy="352122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ector de Seta Reta 19">
                <a:extLst>
                  <a:ext uri="{FF2B5EF4-FFF2-40B4-BE49-F238E27FC236}">
                    <a16:creationId xmlns:a16="http://schemas.microsoft.com/office/drawing/2014/main" id="{9E4DC226-BEB9-4A77-A7A2-C2FD7BD5B6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6234" y="4877336"/>
                <a:ext cx="0" cy="352122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ector de Seta Reta 20">
                <a:extLst>
                  <a:ext uri="{FF2B5EF4-FFF2-40B4-BE49-F238E27FC236}">
                    <a16:creationId xmlns:a16="http://schemas.microsoft.com/office/drawing/2014/main" id="{486B5BAF-9615-45DF-B07A-71BED3A95E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6234" y="5490987"/>
                <a:ext cx="0" cy="352122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ector de Seta Reta 21">
                <a:extLst>
                  <a:ext uri="{FF2B5EF4-FFF2-40B4-BE49-F238E27FC236}">
                    <a16:creationId xmlns:a16="http://schemas.microsoft.com/office/drawing/2014/main" id="{D773E4CA-EE0B-4B39-8684-4CFB37A109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6234" y="6107197"/>
                <a:ext cx="0" cy="352122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117BCD3F-E449-47E4-A5B0-0187C8955EC5}"/>
                </a:ext>
              </a:extLst>
            </p:cNvPr>
            <p:cNvSpPr/>
            <p:nvPr/>
          </p:nvSpPr>
          <p:spPr>
            <a:xfrm>
              <a:off x="2266783" y="3338464"/>
              <a:ext cx="2219469" cy="33730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600" dirty="0"/>
                <a:t>Pavilhão auditivo</a:t>
              </a:r>
              <a:endParaRPr lang="pt-BR" sz="1600" dirty="0">
                <a:solidFill>
                  <a:srgbClr val="2F2F2E"/>
                </a:solidFill>
              </a:endParaRPr>
            </a:p>
          </p:txBody>
        </p:sp>
        <p:cxnSp>
          <p:nvCxnSpPr>
            <p:cNvPr id="27" name="Conector de Seta Reta 26">
              <a:extLst>
                <a:ext uri="{FF2B5EF4-FFF2-40B4-BE49-F238E27FC236}">
                  <a16:creationId xmlns:a16="http://schemas.microsoft.com/office/drawing/2014/main" id="{41D943F4-3421-4BAD-85FC-AE00416047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6595" y="3591753"/>
              <a:ext cx="4" cy="35212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8</a:t>
            </a:fld>
            <a:endParaRPr lang="pt-BR"/>
          </a:p>
        </p:txBody>
      </p:sp>
      <p:pic>
        <p:nvPicPr>
          <p:cNvPr id="2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0968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7254BD8-78AB-40D9-AAB9-5556FB121167}"/>
              </a:ext>
            </a:extLst>
          </p:cNvPr>
          <p:cNvGrpSpPr/>
          <p:nvPr/>
        </p:nvGrpSpPr>
        <p:grpSpPr>
          <a:xfrm>
            <a:off x="2647951" y="1561135"/>
            <a:ext cx="9544049" cy="5282922"/>
            <a:chOff x="2647951" y="1364634"/>
            <a:chExt cx="9544049" cy="528292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61FE1BAA-424B-487A-AA57-E1707BB0B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51525" y="1364634"/>
              <a:ext cx="6340475" cy="4353432"/>
            </a:xfrm>
            <a:prstGeom prst="rect">
              <a:avLst/>
            </a:prstGeom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8DB59F33-8CAF-4929-A22F-25CF871ADAC6}"/>
                </a:ext>
              </a:extLst>
            </p:cNvPr>
            <p:cNvSpPr txBox="1"/>
            <p:nvPr/>
          </p:nvSpPr>
          <p:spPr>
            <a:xfrm>
              <a:off x="6751954" y="5905812"/>
              <a:ext cx="544004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Representação da pele e da percepção de estímulos táteis pelo ser humano.</a:t>
              </a: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5E4C264F-6DC1-40B7-95B5-74378E9C757F}"/>
                </a:ext>
              </a:extLst>
            </p:cNvPr>
            <p:cNvSpPr txBox="1"/>
            <p:nvPr/>
          </p:nvSpPr>
          <p:spPr>
            <a:xfrm>
              <a:off x="6751954" y="6370557"/>
              <a:ext cx="544004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Fonte: REECE, J. B. et al. </a:t>
              </a:r>
              <a:r>
                <a:rPr lang="pt-BR" sz="1200" b="1" dirty="0"/>
                <a:t>Biologia de Campbell</a:t>
              </a:r>
              <a:r>
                <a:rPr lang="pt-BR" sz="1200" dirty="0"/>
                <a:t>. Porto Alegre: Artmed, 2015. p. 1 104.</a:t>
              </a: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5FA5AA4-44F3-45DC-B7D1-C073BE3C04DF}"/>
                </a:ext>
              </a:extLst>
            </p:cNvPr>
            <p:cNvSpPr/>
            <p:nvPr/>
          </p:nvSpPr>
          <p:spPr>
            <a:xfrm>
              <a:off x="2834005" y="2606365"/>
              <a:ext cx="2604134" cy="83099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sz="1600" dirty="0"/>
                <a:t>Camada superficial</a:t>
              </a:r>
            </a:p>
            <a:p>
              <a:r>
                <a:rPr lang="pt-BR" sz="1600" dirty="0"/>
                <a:t>(rica em queratina, confere proteção)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BA085223-3745-493F-9A48-237AD4F08805}"/>
                </a:ext>
              </a:extLst>
            </p:cNvPr>
            <p:cNvSpPr/>
            <p:nvPr/>
          </p:nvSpPr>
          <p:spPr>
            <a:xfrm>
              <a:off x="2834005" y="3814185"/>
              <a:ext cx="2604134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pt-BR" sz="1400" dirty="0">
                  <a:solidFill>
                    <a:schemeClr val="tx1"/>
                  </a:solidFill>
                </a:rPr>
                <a:t>Camada intermediária</a:t>
              </a:r>
            </a:p>
            <a:p>
              <a:r>
                <a:rPr lang="pt-BR" sz="1400" dirty="0">
                  <a:solidFill>
                    <a:schemeClr val="tx1"/>
                  </a:solidFill>
                </a:rPr>
                <a:t>(presença de vasos sanguíneos)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1FA2568A-FC03-42D0-A132-264677EA0C89}"/>
                </a:ext>
              </a:extLst>
            </p:cNvPr>
            <p:cNvSpPr/>
            <p:nvPr/>
          </p:nvSpPr>
          <p:spPr>
            <a:xfrm>
              <a:off x="2647951" y="4979402"/>
              <a:ext cx="2686050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pt-BR" sz="1400" dirty="0">
                  <a:solidFill>
                    <a:schemeClr val="tx1"/>
                  </a:solidFill>
                </a:rPr>
                <a:t>Camada interna</a:t>
              </a:r>
            </a:p>
            <a:p>
              <a:r>
                <a:rPr lang="pt-BR" sz="1400" dirty="0">
                  <a:solidFill>
                    <a:schemeClr val="tx1"/>
                  </a:solidFill>
                </a:rPr>
                <a:t>(presença de tecido adiposo)</a:t>
              </a:r>
            </a:p>
          </p:txBody>
        </p: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A13C2BD0-D4E9-4E2E-90FA-0E3129D9ACC6}"/>
                </a:ext>
              </a:extLst>
            </p:cNvPr>
            <p:cNvCxnSpPr>
              <a:cxnSpLocks/>
            </p:cNvCxnSpPr>
            <p:nvPr/>
          </p:nvCxnSpPr>
          <p:spPr>
            <a:xfrm>
              <a:off x="5438139" y="2710353"/>
              <a:ext cx="54356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05734F45-2DE8-43BF-AF26-12F877D8645E}"/>
                </a:ext>
              </a:extLst>
            </p:cNvPr>
            <p:cNvCxnSpPr>
              <a:cxnSpLocks/>
            </p:cNvCxnSpPr>
            <p:nvPr/>
          </p:nvCxnSpPr>
          <p:spPr>
            <a:xfrm>
              <a:off x="5438139" y="3847349"/>
              <a:ext cx="53403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192D3C2E-92FE-4E0B-A2A1-35BC5E0CBB8F}"/>
                </a:ext>
              </a:extLst>
            </p:cNvPr>
            <p:cNvCxnSpPr>
              <a:cxnSpLocks/>
            </p:cNvCxnSpPr>
            <p:nvPr/>
          </p:nvCxnSpPr>
          <p:spPr>
            <a:xfrm>
              <a:off x="5324476" y="5221962"/>
              <a:ext cx="68579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CA3C60FD-BF7F-4844-A589-E0390533A0B5}"/>
              </a:ext>
            </a:extLst>
          </p:cNvPr>
          <p:cNvSpPr txBox="1"/>
          <p:nvPr/>
        </p:nvSpPr>
        <p:spPr>
          <a:xfrm>
            <a:off x="0" y="468471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Tato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C81DB93-3DBC-4540-9241-32FE15FA0F6D}"/>
              </a:ext>
            </a:extLst>
          </p:cNvPr>
          <p:cNvSpPr/>
          <p:nvPr/>
        </p:nvSpPr>
        <p:spPr>
          <a:xfrm>
            <a:off x="277343" y="1441928"/>
            <a:ext cx="5831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pele é responsável pela recepção de estímulos táteis, como o toque, a temperatura (calor e frio) e a dor. Permite-nos perceber a textura dos objetos e sua temperatura, bem como evitar danos ao corpo.</a:t>
            </a:r>
            <a:endParaRPr lang="pt-BR" dirty="0">
              <a:solidFill>
                <a:srgbClr val="2F2F2E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9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63594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</TotalTime>
  <Words>763</Words>
  <Application>Microsoft Office PowerPoint</Application>
  <PresentationFormat>Widescreen</PresentationFormat>
  <Paragraphs>78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FrutigerLTStd-Light</vt:lpstr>
      <vt:lpstr>Tema do Office</vt:lpstr>
      <vt:lpstr>Apresentação 5 –  OS SENTIDOS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98</cp:revision>
  <dcterms:created xsi:type="dcterms:W3CDTF">2019-02-21T17:26:32Z</dcterms:created>
  <dcterms:modified xsi:type="dcterms:W3CDTF">2020-04-02T20:35:32Z</dcterms:modified>
</cp:coreProperties>
</file>