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276" r:id="rId2"/>
    <p:sldId id="257" r:id="rId3"/>
    <p:sldId id="273" r:id="rId4"/>
    <p:sldId id="272" r:id="rId5"/>
    <p:sldId id="270" r:id="rId6"/>
    <p:sldId id="269" r:id="rId7"/>
    <p:sldId id="368" r:id="rId8"/>
    <p:sldId id="369" r:id="rId9"/>
    <p:sldId id="370" r:id="rId10"/>
    <p:sldId id="371" r:id="rId11"/>
    <p:sldId id="372" r:id="rId12"/>
    <p:sldId id="374" r:id="rId13"/>
    <p:sldId id="277" r:id="rId14"/>
    <p:sldId id="274" r:id="rId15"/>
    <p:sldId id="375" r:id="rId16"/>
    <p:sldId id="376" r:id="rId17"/>
    <p:sldId id="264" r:id="rId18"/>
    <p:sldId id="377" r:id="rId19"/>
    <p:sldId id="378" r:id="rId20"/>
    <p:sldId id="379" r:id="rId21"/>
    <p:sldId id="384" r:id="rId22"/>
    <p:sldId id="386" r:id="rId23"/>
    <p:sldId id="387" r:id="rId24"/>
    <p:sldId id="389" r:id="rId25"/>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ice Yumi Matsunaga" initials="JYM" lastIdx="1" clrIdx="0"/>
  <p:cmAuthor id="2" name="Fernanda Guerriero Antunes" initials="FGA" lastIdx="36" clrIdx="1"/>
  <p:cmAuthor id="3" name="Lilian Semenichin Nogueira" initials="LSN" lastIdx="25" clrIdx="2"/>
  <p:cmAuthor id="4" name="Marcia Takeuchi" initials=""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C04"/>
    <a:srgbClr val="6BBAD3"/>
    <a:srgbClr val="FF99FF"/>
    <a:srgbClr val="DD2B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C459D5-6DC4-416D-B853-F8B35FD7E1A9}" v="42" dt="2019-06-23T21:25:10.5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912" autoAdjust="0"/>
    <p:restoredTop sz="94660"/>
  </p:normalViewPr>
  <p:slideViewPr>
    <p:cSldViewPr snapToGrid="0">
      <p:cViewPr varScale="1">
        <p:scale>
          <a:sx n="108" d="100"/>
          <a:sy n="108" d="100"/>
        </p:scale>
        <p:origin x="888" y="108"/>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8CD6131-C5C2-4D49-B52B-172089955436}" type="datetimeFigureOut">
              <a:rPr lang="en-US" smtClean="0"/>
              <a:t>4/2/2020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2CCE600-C3BD-BE49-A214-9E7CED7434E1}" type="slidenum">
              <a:rPr lang="en-US" smtClean="0"/>
              <a:t>‹nº›</a:t>
            </a:fld>
            <a:endParaRPr lang="en-US"/>
          </a:p>
        </p:txBody>
      </p:sp>
    </p:spTree>
    <p:extLst>
      <p:ext uri="{BB962C8B-B14F-4D97-AF65-F5344CB8AC3E}">
        <p14:creationId xmlns:p14="http://schemas.microsoft.com/office/powerpoint/2010/main" val="14504140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dirty="0"/>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9C4F0D-9B84-40DC-9B44-2AC99C7FC431}" type="datetimeFigureOut">
              <a:rPr lang="pt-BR" smtClean="0"/>
              <a:t>02/04/2020</a:t>
            </a:fld>
            <a:endParaRPr lang="pt-BR" dirty="0"/>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dirty="0"/>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dirty="0"/>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8CFCD0-E9AD-4362-A141-9CD9560029EB}" type="slidenum">
              <a:rPr lang="pt-BR" smtClean="0"/>
              <a:t>‹nº›</a:t>
            </a:fld>
            <a:endParaRPr lang="pt-BR" dirty="0"/>
          </a:p>
        </p:txBody>
      </p:sp>
    </p:spTree>
    <p:extLst>
      <p:ext uri="{BB962C8B-B14F-4D97-AF65-F5344CB8AC3E}">
        <p14:creationId xmlns:p14="http://schemas.microsoft.com/office/powerpoint/2010/main" val="1583223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33EE8D-58D7-452D-AF91-1C9AA725432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9747CA13-754A-40E6-A0A9-06A9D99EF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8DB4EA20-99A2-4ED4-8916-AA66EC9117A2}"/>
              </a:ext>
            </a:extLst>
          </p:cNvPr>
          <p:cNvSpPr>
            <a:spLocks noGrp="1"/>
          </p:cNvSpPr>
          <p:nvPr>
            <p:ph type="dt" sz="half" idx="10"/>
          </p:nvPr>
        </p:nvSpPr>
        <p:spPr/>
        <p:txBody>
          <a:bodyPr/>
          <a:lstStyle/>
          <a:p>
            <a:fld id="{55038B02-5FBD-4040-BD33-8067F17A7CA6}" type="datetime1">
              <a:rPr lang="pt-BR" smtClean="0"/>
              <a:t>02/04/2020</a:t>
            </a:fld>
            <a:endParaRPr lang="pt-BR" dirty="0"/>
          </a:p>
        </p:txBody>
      </p:sp>
      <p:sp>
        <p:nvSpPr>
          <p:cNvPr id="5" name="Espaço Reservado para Rodapé 4">
            <a:extLst>
              <a:ext uri="{FF2B5EF4-FFF2-40B4-BE49-F238E27FC236}">
                <a16:creationId xmlns:a16="http://schemas.microsoft.com/office/drawing/2014/main" id="{68C794B6-4A4E-496C-BDDE-00D0F7A538EC}"/>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5A1AC5FA-8B0C-44F9-9C1B-238EECA42099}"/>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3046351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DB51DC-7C0F-46D5-9ADB-196DD154E58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5398B3F-236C-4E0E-A1AB-2188ECD5A523}"/>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F165930-F9EE-4D38-86DA-6D8C3D80718C}"/>
              </a:ext>
            </a:extLst>
          </p:cNvPr>
          <p:cNvSpPr>
            <a:spLocks noGrp="1"/>
          </p:cNvSpPr>
          <p:nvPr>
            <p:ph type="dt" sz="half" idx="10"/>
          </p:nvPr>
        </p:nvSpPr>
        <p:spPr/>
        <p:txBody>
          <a:bodyPr/>
          <a:lstStyle/>
          <a:p>
            <a:fld id="{D81117C1-173F-E64F-935F-F1001C0E74D4}" type="datetime1">
              <a:rPr lang="pt-BR" smtClean="0"/>
              <a:t>02/04/2020</a:t>
            </a:fld>
            <a:endParaRPr lang="pt-BR" dirty="0"/>
          </a:p>
        </p:txBody>
      </p:sp>
      <p:sp>
        <p:nvSpPr>
          <p:cNvPr id="5" name="Espaço Reservado para Rodapé 4">
            <a:extLst>
              <a:ext uri="{FF2B5EF4-FFF2-40B4-BE49-F238E27FC236}">
                <a16:creationId xmlns:a16="http://schemas.microsoft.com/office/drawing/2014/main" id="{88E23B3E-5177-48F2-8965-607F83CC2EAE}"/>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0ED59529-FD8C-4649-A643-5645CBF83F4B}"/>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1651897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AC1FD3-0C11-4329-9A12-AD21A85B1A77}"/>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07F17962-933B-4F4D-8FFF-881ABD3298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AEBA8693-B821-4761-AA70-9AF614B9AEBF}"/>
              </a:ext>
            </a:extLst>
          </p:cNvPr>
          <p:cNvSpPr>
            <a:spLocks noGrp="1"/>
          </p:cNvSpPr>
          <p:nvPr>
            <p:ph type="dt" sz="half" idx="10"/>
          </p:nvPr>
        </p:nvSpPr>
        <p:spPr/>
        <p:txBody>
          <a:bodyPr/>
          <a:lstStyle/>
          <a:p>
            <a:fld id="{585BBFC6-01FC-DD4A-907F-F5A877D565A2}" type="datetime1">
              <a:rPr lang="pt-BR" smtClean="0"/>
              <a:t>02/04/2020</a:t>
            </a:fld>
            <a:endParaRPr lang="pt-BR" dirty="0"/>
          </a:p>
        </p:txBody>
      </p:sp>
      <p:sp>
        <p:nvSpPr>
          <p:cNvPr id="5" name="Espaço Reservado para Rodapé 4">
            <a:extLst>
              <a:ext uri="{FF2B5EF4-FFF2-40B4-BE49-F238E27FC236}">
                <a16:creationId xmlns:a16="http://schemas.microsoft.com/office/drawing/2014/main" id="{DA06E3E8-6E73-4BA6-8E0C-E730F67DB61A}"/>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1BFE23C7-9753-4EB5-8B88-BE0BDC22B982}"/>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2729618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617C18-5E6A-4DDC-B9C1-D53477A2C9D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552901B-A635-4481-9321-9B8FAFD7141C}"/>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23857F92-A402-486E-92C7-89A7E539FC94}"/>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9109F383-0DC1-4256-AB0D-A6CB3CD9710D}"/>
              </a:ext>
            </a:extLst>
          </p:cNvPr>
          <p:cNvSpPr>
            <a:spLocks noGrp="1"/>
          </p:cNvSpPr>
          <p:nvPr>
            <p:ph type="dt" sz="half" idx="10"/>
          </p:nvPr>
        </p:nvSpPr>
        <p:spPr/>
        <p:txBody>
          <a:bodyPr/>
          <a:lstStyle/>
          <a:p>
            <a:fld id="{95D67F4B-12B6-684F-B568-45A800AF346A}" type="datetime1">
              <a:rPr lang="pt-BR" smtClean="0"/>
              <a:t>02/04/2020</a:t>
            </a:fld>
            <a:endParaRPr lang="pt-BR" dirty="0"/>
          </a:p>
        </p:txBody>
      </p:sp>
      <p:sp>
        <p:nvSpPr>
          <p:cNvPr id="6" name="Espaço Reservado para Rodapé 5">
            <a:extLst>
              <a:ext uri="{FF2B5EF4-FFF2-40B4-BE49-F238E27FC236}">
                <a16:creationId xmlns:a16="http://schemas.microsoft.com/office/drawing/2014/main" id="{6AE13573-23CC-494B-8CCD-BBA5C899CEA9}"/>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1185F599-7392-47F6-B01F-F304BB0AF011}"/>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41726079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BA06DA-121E-409A-AFEB-09937143B383}"/>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6E2363DF-6613-4037-BF5D-527F914E9B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39A4D6C2-5FCB-4587-A838-2BFBBDF12DA1}"/>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661C4EB-547B-4F02-BFFA-D4931BA1A0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CB8EFA8C-BB04-4FC2-8179-3C174426257C}"/>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CB33A32-2DDC-464D-B5C8-4CEDE184C88A}"/>
              </a:ext>
            </a:extLst>
          </p:cNvPr>
          <p:cNvSpPr>
            <a:spLocks noGrp="1"/>
          </p:cNvSpPr>
          <p:nvPr>
            <p:ph type="dt" sz="half" idx="10"/>
          </p:nvPr>
        </p:nvSpPr>
        <p:spPr/>
        <p:txBody>
          <a:bodyPr/>
          <a:lstStyle/>
          <a:p>
            <a:fld id="{73C71BE2-B444-3149-8893-1669C29A8D3D}" type="datetime1">
              <a:rPr lang="pt-BR" smtClean="0"/>
              <a:t>02/04/2020</a:t>
            </a:fld>
            <a:endParaRPr lang="pt-BR" dirty="0"/>
          </a:p>
        </p:txBody>
      </p:sp>
      <p:sp>
        <p:nvSpPr>
          <p:cNvPr id="8" name="Espaço Reservado para Rodapé 7">
            <a:extLst>
              <a:ext uri="{FF2B5EF4-FFF2-40B4-BE49-F238E27FC236}">
                <a16:creationId xmlns:a16="http://schemas.microsoft.com/office/drawing/2014/main" id="{0BC59DB2-C79D-4855-A725-D6966CF17DE0}"/>
              </a:ext>
            </a:extLst>
          </p:cNvPr>
          <p:cNvSpPr>
            <a:spLocks noGrp="1"/>
          </p:cNvSpPr>
          <p:nvPr>
            <p:ph type="ftr" sz="quarter" idx="11"/>
          </p:nvPr>
        </p:nvSpPr>
        <p:spPr/>
        <p:txBody>
          <a:bodyPr/>
          <a:lstStyle/>
          <a:p>
            <a:endParaRPr lang="pt-BR" dirty="0"/>
          </a:p>
        </p:txBody>
      </p:sp>
      <p:sp>
        <p:nvSpPr>
          <p:cNvPr id="9" name="Espaço Reservado para Número de Slide 8">
            <a:extLst>
              <a:ext uri="{FF2B5EF4-FFF2-40B4-BE49-F238E27FC236}">
                <a16:creationId xmlns:a16="http://schemas.microsoft.com/office/drawing/2014/main" id="{9256F0FD-0664-4B44-8F5C-F6FC9E4002D5}"/>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1349924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AE0DD3-5DD3-46CB-AEFA-4654D5FDECB9}"/>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46DAEA6-1D64-4001-9BE7-3E40226FC31E}"/>
              </a:ext>
            </a:extLst>
          </p:cNvPr>
          <p:cNvSpPr>
            <a:spLocks noGrp="1"/>
          </p:cNvSpPr>
          <p:nvPr>
            <p:ph type="dt" sz="half" idx="10"/>
          </p:nvPr>
        </p:nvSpPr>
        <p:spPr/>
        <p:txBody>
          <a:bodyPr/>
          <a:lstStyle/>
          <a:p>
            <a:fld id="{A5E5FD09-E693-A342-9CDB-D92AB15F59F2}" type="datetime1">
              <a:rPr lang="pt-BR" smtClean="0"/>
              <a:t>02/04/2020</a:t>
            </a:fld>
            <a:endParaRPr lang="pt-BR" dirty="0"/>
          </a:p>
        </p:txBody>
      </p:sp>
      <p:sp>
        <p:nvSpPr>
          <p:cNvPr id="4" name="Espaço Reservado para Rodapé 3">
            <a:extLst>
              <a:ext uri="{FF2B5EF4-FFF2-40B4-BE49-F238E27FC236}">
                <a16:creationId xmlns:a16="http://schemas.microsoft.com/office/drawing/2014/main" id="{E2BA8EF2-6EF5-45DB-89F2-A8FB398BA276}"/>
              </a:ext>
            </a:extLst>
          </p:cNvPr>
          <p:cNvSpPr>
            <a:spLocks noGrp="1"/>
          </p:cNvSpPr>
          <p:nvPr>
            <p:ph type="ftr" sz="quarter" idx="11"/>
          </p:nvPr>
        </p:nvSpPr>
        <p:spPr/>
        <p:txBody>
          <a:bodyPr/>
          <a:lstStyle/>
          <a:p>
            <a:endParaRPr lang="pt-BR" dirty="0"/>
          </a:p>
        </p:txBody>
      </p:sp>
      <p:sp>
        <p:nvSpPr>
          <p:cNvPr id="5" name="Espaço Reservado para Número de Slide 4">
            <a:extLst>
              <a:ext uri="{FF2B5EF4-FFF2-40B4-BE49-F238E27FC236}">
                <a16:creationId xmlns:a16="http://schemas.microsoft.com/office/drawing/2014/main" id="{9AC1ED2B-15F1-4412-B6D4-B78DC148FE36}"/>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4275509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8D133E54-675B-4136-84F9-22549CB2CB60}"/>
              </a:ext>
            </a:extLst>
          </p:cNvPr>
          <p:cNvSpPr>
            <a:spLocks noGrp="1"/>
          </p:cNvSpPr>
          <p:nvPr>
            <p:ph type="dt" sz="half" idx="10"/>
          </p:nvPr>
        </p:nvSpPr>
        <p:spPr/>
        <p:txBody>
          <a:bodyPr/>
          <a:lstStyle/>
          <a:p>
            <a:fld id="{E2154E17-D494-8A4E-8C98-9D096FD7FEF7}" type="datetime1">
              <a:rPr lang="pt-BR" smtClean="0"/>
              <a:t>02/04/2020</a:t>
            </a:fld>
            <a:endParaRPr lang="pt-BR" dirty="0"/>
          </a:p>
        </p:txBody>
      </p:sp>
      <p:sp>
        <p:nvSpPr>
          <p:cNvPr id="3" name="Espaço Reservado para Rodapé 2">
            <a:extLst>
              <a:ext uri="{FF2B5EF4-FFF2-40B4-BE49-F238E27FC236}">
                <a16:creationId xmlns:a16="http://schemas.microsoft.com/office/drawing/2014/main" id="{2FC43849-4364-4F49-9554-D8C7C9CAFE06}"/>
              </a:ext>
            </a:extLst>
          </p:cNvPr>
          <p:cNvSpPr>
            <a:spLocks noGrp="1"/>
          </p:cNvSpPr>
          <p:nvPr>
            <p:ph type="ftr" sz="quarter" idx="1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08E0985-3E8E-4373-8872-C5EBED5589C5}"/>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2972853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2BC5437-FD15-4F93-969E-1F9640150419}"/>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82A558B8-1051-468D-BCF5-C831C1683B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740A3FCA-6F68-4162-A544-C0140BCD6A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72F14761-06CE-43FD-A820-FE2C980062C6}"/>
              </a:ext>
            </a:extLst>
          </p:cNvPr>
          <p:cNvSpPr>
            <a:spLocks noGrp="1"/>
          </p:cNvSpPr>
          <p:nvPr>
            <p:ph type="dt" sz="half" idx="10"/>
          </p:nvPr>
        </p:nvSpPr>
        <p:spPr/>
        <p:txBody>
          <a:bodyPr/>
          <a:lstStyle/>
          <a:p>
            <a:fld id="{07A16C74-E3F4-9942-B368-A3D99AB47DAB}" type="datetime1">
              <a:rPr lang="pt-BR" smtClean="0"/>
              <a:t>02/04/2020</a:t>
            </a:fld>
            <a:endParaRPr lang="pt-BR" dirty="0"/>
          </a:p>
        </p:txBody>
      </p:sp>
      <p:sp>
        <p:nvSpPr>
          <p:cNvPr id="6" name="Espaço Reservado para Rodapé 5">
            <a:extLst>
              <a:ext uri="{FF2B5EF4-FFF2-40B4-BE49-F238E27FC236}">
                <a16:creationId xmlns:a16="http://schemas.microsoft.com/office/drawing/2014/main" id="{C5B07677-CC7E-492B-B50A-37B49C51F357}"/>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0E9C543E-41C3-49AC-83F3-BC45ACFAE96E}"/>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1572309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15CE6D-B4EC-4DCB-B2ED-7C6D8A56722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73FEF45-5216-4228-8412-053F9E821E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dirty="0"/>
          </a:p>
        </p:txBody>
      </p:sp>
      <p:sp>
        <p:nvSpPr>
          <p:cNvPr id="4" name="Espaço Reservado para Texto 3">
            <a:extLst>
              <a:ext uri="{FF2B5EF4-FFF2-40B4-BE49-F238E27FC236}">
                <a16:creationId xmlns:a16="http://schemas.microsoft.com/office/drawing/2014/main" id="{2B51ABB1-8300-4A7B-AA68-CED2E173BD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9AD05087-667C-447B-8D15-D05F1EBF076E}"/>
              </a:ext>
            </a:extLst>
          </p:cNvPr>
          <p:cNvSpPr>
            <a:spLocks noGrp="1"/>
          </p:cNvSpPr>
          <p:nvPr>
            <p:ph type="dt" sz="half" idx="10"/>
          </p:nvPr>
        </p:nvSpPr>
        <p:spPr/>
        <p:txBody>
          <a:bodyPr/>
          <a:lstStyle/>
          <a:p>
            <a:fld id="{4FCB760C-9C1C-4049-9C46-96FD976D3437}" type="datetime1">
              <a:rPr lang="pt-BR" smtClean="0"/>
              <a:t>02/04/2020</a:t>
            </a:fld>
            <a:endParaRPr lang="pt-BR" dirty="0"/>
          </a:p>
        </p:txBody>
      </p:sp>
      <p:sp>
        <p:nvSpPr>
          <p:cNvPr id="6" name="Espaço Reservado para Rodapé 5">
            <a:extLst>
              <a:ext uri="{FF2B5EF4-FFF2-40B4-BE49-F238E27FC236}">
                <a16:creationId xmlns:a16="http://schemas.microsoft.com/office/drawing/2014/main" id="{77C639EC-8E9E-4D34-B12B-5294373F63F9}"/>
              </a:ext>
            </a:extLst>
          </p:cNvPr>
          <p:cNvSpPr>
            <a:spLocks noGrp="1"/>
          </p:cNvSpPr>
          <p:nvPr>
            <p:ph type="ftr" sz="quarter" idx="11"/>
          </p:nvPr>
        </p:nvSpPr>
        <p:spPr/>
        <p:txBody>
          <a:bodyPr/>
          <a:lstStyle/>
          <a:p>
            <a:endParaRPr lang="pt-BR" dirty="0"/>
          </a:p>
        </p:txBody>
      </p:sp>
      <p:sp>
        <p:nvSpPr>
          <p:cNvPr id="7" name="Espaço Reservado para Número de Slide 6">
            <a:extLst>
              <a:ext uri="{FF2B5EF4-FFF2-40B4-BE49-F238E27FC236}">
                <a16:creationId xmlns:a16="http://schemas.microsoft.com/office/drawing/2014/main" id="{D3D80E13-7DD1-4773-88C5-BE7EAEE3EF72}"/>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3515402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C58649-F7D6-4687-BD89-6ABA2C0A506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AAB8FBD-8D61-4BF1-A61C-964FDA4442F1}"/>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0D56BFE-03DD-4CC9-AE9C-C81E2D31E226}"/>
              </a:ext>
            </a:extLst>
          </p:cNvPr>
          <p:cNvSpPr>
            <a:spLocks noGrp="1"/>
          </p:cNvSpPr>
          <p:nvPr>
            <p:ph type="dt" sz="half" idx="10"/>
          </p:nvPr>
        </p:nvSpPr>
        <p:spPr/>
        <p:txBody>
          <a:bodyPr/>
          <a:lstStyle/>
          <a:p>
            <a:fld id="{006411CC-392C-BA43-980A-18212BE62CD6}" type="datetime1">
              <a:rPr lang="pt-BR" smtClean="0"/>
              <a:t>02/04/2020</a:t>
            </a:fld>
            <a:endParaRPr lang="pt-BR" dirty="0"/>
          </a:p>
        </p:txBody>
      </p:sp>
      <p:sp>
        <p:nvSpPr>
          <p:cNvPr id="5" name="Espaço Reservado para Rodapé 4">
            <a:extLst>
              <a:ext uri="{FF2B5EF4-FFF2-40B4-BE49-F238E27FC236}">
                <a16:creationId xmlns:a16="http://schemas.microsoft.com/office/drawing/2014/main" id="{D18140A4-EAC7-49FC-B010-6D07B8FE78F4}"/>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8B71FD29-7D1A-4FFF-ACE7-0B532C8C121D}"/>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1870848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53A2F22-3E31-49B3-9B4F-5341AD29B58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8A17AB09-E10C-4020-9BFC-C32EAA058B7E}"/>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970319C-EC1F-46C4-8878-B05A56181283}"/>
              </a:ext>
            </a:extLst>
          </p:cNvPr>
          <p:cNvSpPr>
            <a:spLocks noGrp="1"/>
          </p:cNvSpPr>
          <p:nvPr>
            <p:ph type="dt" sz="half" idx="10"/>
          </p:nvPr>
        </p:nvSpPr>
        <p:spPr/>
        <p:txBody>
          <a:bodyPr/>
          <a:lstStyle/>
          <a:p>
            <a:fld id="{9D813A83-01D7-6B47-A819-EF992D63C019}" type="datetime1">
              <a:rPr lang="pt-BR" smtClean="0"/>
              <a:t>02/04/2020</a:t>
            </a:fld>
            <a:endParaRPr lang="pt-BR" dirty="0"/>
          </a:p>
        </p:txBody>
      </p:sp>
      <p:sp>
        <p:nvSpPr>
          <p:cNvPr id="5" name="Espaço Reservado para Rodapé 4">
            <a:extLst>
              <a:ext uri="{FF2B5EF4-FFF2-40B4-BE49-F238E27FC236}">
                <a16:creationId xmlns:a16="http://schemas.microsoft.com/office/drawing/2014/main" id="{5F9FFE1E-A3DC-455C-B0E1-4D1D62F9E1AE}"/>
              </a:ext>
            </a:extLst>
          </p:cNvPr>
          <p:cNvSpPr>
            <a:spLocks noGrp="1"/>
          </p:cNvSpPr>
          <p:nvPr>
            <p:ph type="ftr" sz="quarter" idx="11"/>
          </p:nvPr>
        </p:nvSpPr>
        <p:spPr/>
        <p:txBody>
          <a:bodyPr/>
          <a:lstStyle/>
          <a:p>
            <a:endParaRPr lang="pt-BR" dirty="0"/>
          </a:p>
        </p:txBody>
      </p:sp>
      <p:sp>
        <p:nvSpPr>
          <p:cNvPr id="6" name="Espaço Reservado para Número de Slide 5">
            <a:extLst>
              <a:ext uri="{FF2B5EF4-FFF2-40B4-BE49-F238E27FC236}">
                <a16:creationId xmlns:a16="http://schemas.microsoft.com/office/drawing/2014/main" id="{6F5111C7-9C58-4A76-8448-47D019EF8600}"/>
              </a:ext>
            </a:extLst>
          </p:cNvPr>
          <p:cNvSpPr>
            <a:spLocks noGrp="1"/>
          </p:cNvSpPr>
          <p:nvPr>
            <p:ph type="sldNum" sz="quarter" idx="12"/>
          </p:nvPr>
        </p:nvSpPr>
        <p:spPr/>
        <p:txBody>
          <a:bodyPr/>
          <a:lstStyle/>
          <a:p>
            <a:fld id="{55F53DCD-E047-48AD-865F-E892288FE72A}" type="slidenum">
              <a:rPr lang="pt-BR" smtClean="0"/>
              <a:t>‹nº›</a:t>
            </a:fld>
            <a:endParaRPr lang="pt-BR" dirty="0"/>
          </a:p>
        </p:txBody>
      </p:sp>
    </p:spTree>
    <p:extLst>
      <p:ext uri="{BB962C8B-B14F-4D97-AF65-F5344CB8AC3E}">
        <p14:creationId xmlns:p14="http://schemas.microsoft.com/office/powerpoint/2010/main" val="875126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0BE9549-4739-4432-A913-0FD4D6E283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DE881E8-0884-4C6F-AE6B-C545CE0F84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9547EE-FAB4-4524-9393-8CE9E11C5A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5F5196-FA6C-D548-BDCB-C1361F023D24}" type="datetime1">
              <a:rPr lang="pt-BR" smtClean="0"/>
              <a:t>02/04/2020</a:t>
            </a:fld>
            <a:endParaRPr lang="pt-BR" dirty="0"/>
          </a:p>
        </p:txBody>
      </p:sp>
      <p:sp>
        <p:nvSpPr>
          <p:cNvPr id="5" name="Espaço Reservado para Rodapé 4">
            <a:extLst>
              <a:ext uri="{FF2B5EF4-FFF2-40B4-BE49-F238E27FC236}">
                <a16:creationId xmlns:a16="http://schemas.microsoft.com/office/drawing/2014/main" id="{D5628D68-6F5F-46D4-9C0A-85805F9DA1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dirty="0"/>
          </a:p>
        </p:txBody>
      </p:sp>
      <p:sp>
        <p:nvSpPr>
          <p:cNvPr id="6" name="Espaço Reservado para Número de Slide 5">
            <a:extLst>
              <a:ext uri="{FF2B5EF4-FFF2-40B4-BE49-F238E27FC236}">
                <a16:creationId xmlns:a16="http://schemas.microsoft.com/office/drawing/2014/main" id="{A93ACD4B-8C42-40C5-8F11-BD4EE0A444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F53DCD-E047-48AD-865F-E892288FE72A}" type="slidenum">
              <a:rPr lang="pt-BR" smtClean="0"/>
              <a:t>‹nº›</a:t>
            </a:fld>
            <a:endParaRPr lang="pt-BR" dirty="0"/>
          </a:p>
        </p:txBody>
      </p:sp>
    </p:spTree>
    <p:extLst>
      <p:ext uri="{BB962C8B-B14F-4D97-AF65-F5344CB8AC3E}">
        <p14:creationId xmlns:p14="http://schemas.microsoft.com/office/powerpoint/2010/main" val="2092127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4CEA2-155B-4300-A4C5-1B1228E27ACE}"/>
              </a:ext>
            </a:extLst>
          </p:cNvPr>
          <p:cNvSpPr>
            <a:spLocks noGrp="1"/>
          </p:cNvSpPr>
          <p:nvPr>
            <p:ph type="ctrTitle"/>
          </p:nvPr>
        </p:nvSpPr>
        <p:spPr/>
        <p:txBody>
          <a:bodyPr>
            <a:normAutofit/>
          </a:bodyPr>
          <a:lstStyle/>
          <a:p>
            <a:r>
              <a:rPr lang="pt-BR" sz="4800" dirty="0">
                <a:latin typeface="Roboto" panose="02000000000000000000" pitchFamily="2" charset="0"/>
                <a:ea typeface="Roboto" panose="02000000000000000000" pitchFamily="2" charset="0"/>
              </a:rPr>
              <a:t>UNIDADE 1</a:t>
            </a:r>
            <a:br>
              <a:rPr lang="pt-BR" sz="4800" dirty="0">
                <a:latin typeface="Roboto" panose="02000000000000000000" pitchFamily="2" charset="0"/>
                <a:ea typeface="Roboto" panose="02000000000000000000" pitchFamily="2" charset="0"/>
              </a:rPr>
            </a:br>
            <a:r>
              <a:rPr lang="pt-BR" sz="4400" dirty="0">
                <a:latin typeface="Roboto" panose="02000000000000000000" pitchFamily="2" charset="0"/>
                <a:ea typeface="Roboto" panose="02000000000000000000" pitchFamily="2" charset="0"/>
              </a:rPr>
              <a:t>OS DISCURSOS DAS LINGUAGENS</a:t>
            </a:r>
          </a:p>
        </p:txBody>
      </p:sp>
      <p:sp>
        <p:nvSpPr>
          <p:cNvPr id="3" name="Subtítulo 2">
            <a:extLst>
              <a:ext uri="{FF2B5EF4-FFF2-40B4-BE49-F238E27FC236}">
                <a16:creationId xmlns:a16="http://schemas.microsoft.com/office/drawing/2014/main" id="{187D770E-4969-47DD-8278-7AFCB45B1991}"/>
              </a:ext>
            </a:extLst>
          </p:cNvPr>
          <p:cNvSpPr>
            <a:spLocks noGrp="1"/>
          </p:cNvSpPr>
          <p:nvPr>
            <p:ph type="subTitle" idx="1"/>
          </p:nvPr>
        </p:nvSpPr>
        <p:spPr/>
        <p:txBody>
          <a:bodyPr>
            <a:normAutofit/>
          </a:bodyPr>
          <a:lstStyle/>
          <a:p>
            <a:r>
              <a:rPr lang="pt-BR" sz="2800" dirty="0">
                <a:latin typeface="Roboto" panose="02000000000000000000" pitchFamily="2" charset="0"/>
                <a:ea typeface="Roboto" panose="02000000000000000000" pitchFamily="2" charset="0"/>
              </a:rPr>
              <a:t>CAPÍTULO 1 – Arte é linguagem</a:t>
            </a: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a:t>
            </a:fld>
            <a:endParaRPr lang="pt-BR" dirty="0"/>
          </a:p>
        </p:txBody>
      </p:sp>
    </p:spTree>
    <p:extLst>
      <p:ext uri="{BB962C8B-B14F-4D97-AF65-F5344CB8AC3E}">
        <p14:creationId xmlns:p14="http://schemas.microsoft.com/office/powerpoint/2010/main" val="1298431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D9CD42-E921-4C39-84FF-602BFC7652FE}"/>
              </a:ext>
            </a:extLst>
          </p:cNvPr>
          <p:cNvSpPr>
            <a:spLocks noGrp="1"/>
          </p:cNvSpPr>
          <p:nvPr>
            <p:ph type="title"/>
          </p:nvPr>
        </p:nvSpPr>
        <p:spPr>
          <a:ln/>
        </p:spPr>
        <p:style>
          <a:lnRef idx="2">
            <a:schemeClr val="accent1"/>
          </a:lnRef>
          <a:fillRef idx="1">
            <a:schemeClr val="lt1"/>
          </a:fillRef>
          <a:effectRef idx="0">
            <a:schemeClr val="accent1"/>
          </a:effectRef>
          <a:fontRef idx="minor">
            <a:schemeClr val="dk1"/>
          </a:fontRef>
        </p:style>
        <p:txBody>
          <a:bodyPr>
            <a:noAutofit/>
          </a:bodyPr>
          <a:lstStyle/>
          <a:p>
            <a:pPr algn="ctr"/>
            <a:br>
              <a:rPr lang="pt-BR" sz="4800" dirty="0">
                <a:solidFill>
                  <a:srgbClr val="0070C0"/>
                </a:solidFill>
                <a:latin typeface="Roboto" panose="02000000000000000000" pitchFamily="2" charset="0"/>
                <a:ea typeface="Roboto" panose="02000000000000000000" pitchFamily="2" charset="0"/>
              </a:rPr>
            </a:br>
            <a:r>
              <a:rPr lang="pt-BR" sz="4800" dirty="0">
                <a:solidFill>
                  <a:srgbClr val="0070C0"/>
                </a:solidFill>
                <a:latin typeface="Roboto" panose="02000000000000000000" pitchFamily="2" charset="0"/>
                <a:ea typeface="Roboto" panose="02000000000000000000" pitchFamily="2" charset="0"/>
              </a:rPr>
              <a:t>Ver, ouvir, movimentar, conversar...</a:t>
            </a:r>
            <a:br>
              <a:rPr lang="pt-BR" sz="4800" dirty="0">
                <a:solidFill>
                  <a:srgbClr val="0070C0"/>
                </a:solidFill>
                <a:latin typeface="Roboto" panose="02000000000000000000" pitchFamily="2" charset="0"/>
                <a:ea typeface="Roboto" panose="02000000000000000000" pitchFamily="2" charset="0"/>
              </a:rPr>
            </a:br>
            <a:r>
              <a:rPr lang="pt-BR" sz="4800" dirty="0">
                <a:solidFill>
                  <a:srgbClr val="0070C0"/>
                </a:solidFill>
                <a:latin typeface="Roboto" panose="02000000000000000000" pitchFamily="2" charset="0"/>
                <a:ea typeface="Roboto" panose="02000000000000000000" pitchFamily="2" charset="0"/>
              </a:rPr>
              <a:t> </a:t>
            </a:r>
          </a:p>
        </p:txBody>
      </p:sp>
      <p:sp>
        <p:nvSpPr>
          <p:cNvPr id="6" name="CaixaDeTexto 5"/>
          <p:cNvSpPr txBox="1"/>
          <p:nvPr/>
        </p:nvSpPr>
        <p:spPr>
          <a:xfrm>
            <a:off x="838200" y="4220851"/>
            <a:ext cx="10515600" cy="1815882"/>
          </a:xfrm>
          <a:prstGeom prst="rect">
            <a:avLst/>
          </a:prstGeom>
          <a:noFill/>
        </p:spPr>
        <p:txBody>
          <a:bodyPr wrap="square" rtlCol="0">
            <a:spAutoFit/>
          </a:bodyPr>
          <a:lstStyle/>
          <a:p>
            <a:pPr marL="457200" indent="-457200">
              <a:buFont typeface="Arial" panose="020B0604020202020204" pitchFamily="34" charset="0"/>
              <a:buChar char="•"/>
            </a:pPr>
            <a:r>
              <a:rPr lang="pt-BR" sz="2800" dirty="0">
                <a:latin typeface="Roboto" panose="02000000000000000000" pitchFamily="2" charset="0"/>
                <a:ea typeface="Roboto" panose="02000000000000000000" pitchFamily="2" charset="0"/>
              </a:rPr>
              <a:t>Arte rupestre designa as imagens criadas por meio de gravação, traçado e pintura sobre suporte rochoso. Refere-se também à arte visual produzida antes do surgimento da escrita.</a:t>
            </a:r>
          </a:p>
        </p:txBody>
      </p:sp>
      <p:sp>
        <p:nvSpPr>
          <p:cNvPr id="3" name="CaixaDeTexto 2"/>
          <p:cNvSpPr txBox="1"/>
          <p:nvPr/>
        </p:nvSpPr>
        <p:spPr>
          <a:xfrm>
            <a:off x="1160060" y="2263272"/>
            <a:ext cx="10193739" cy="1384995"/>
          </a:xfrm>
          <a:prstGeom prst="rect">
            <a:avLst/>
          </a:prstGeom>
          <a:noFill/>
        </p:spPr>
        <p:txBody>
          <a:bodyPr wrap="square" rtlCol="0">
            <a:spAutoFit/>
          </a:bodyPr>
          <a:lstStyle/>
          <a:p>
            <a:r>
              <a:rPr lang="pt-BR" sz="2800" dirty="0">
                <a:latin typeface="Roboto" panose="02000000000000000000" pitchFamily="2" charset="0"/>
                <a:ea typeface="Roboto" panose="02000000000000000000" pitchFamily="2" charset="0"/>
              </a:rPr>
              <a:t>Pessoas desenhadas... Pessoas que desenham... A arte que nasce do grafismo, do desenho, é feita há muito tempo. São conversas que acontecem por meio de linguagens artísticas.</a:t>
            </a:r>
          </a:p>
        </p:txBody>
      </p:sp>
      <p:sp>
        <p:nvSpPr>
          <p:cNvPr id="5" name="Arredondar Retângulo em um Canto Diagonal 4"/>
          <p:cNvSpPr/>
          <p:nvPr/>
        </p:nvSpPr>
        <p:spPr>
          <a:xfrm>
            <a:off x="838200" y="2129051"/>
            <a:ext cx="10515600" cy="1705971"/>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4" name="Slide Number Placeholder 3"/>
          <p:cNvSpPr>
            <a:spLocks noGrp="1"/>
          </p:cNvSpPr>
          <p:nvPr>
            <p:ph type="sldNum" sz="quarter" idx="12"/>
          </p:nvPr>
        </p:nvSpPr>
        <p:spPr/>
        <p:txBody>
          <a:bodyPr/>
          <a:lstStyle/>
          <a:p>
            <a:fld id="{55F53DCD-E047-48AD-865F-E892288FE72A}" type="slidenum">
              <a:rPr lang="pt-BR" smtClean="0"/>
              <a:t>2</a:t>
            </a:fld>
            <a:endParaRPr lang="pt-BR" dirty="0"/>
          </a:p>
        </p:txBody>
      </p:sp>
    </p:spTree>
    <p:extLst>
      <p:ext uri="{BB962C8B-B14F-4D97-AF65-F5344CB8AC3E}">
        <p14:creationId xmlns:p14="http://schemas.microsoft.com/office/powerpoint/2010/main" val="715204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Discursos e leituras da arte</a:t>
            </a:r>
          </a:p>
        </p:txBody>
      </p:sp>
      <p:sp>
        <p:nvSpPr>
          <p:cNvPr id="3" name="Espaço Reservado para Conteúdo 2"/>
          <p:cNvSpPr>
            <a:spLocks noGrp="1"/>
          </p:cNvSpPr>
          <p:nvPr>
            <p:ph idx="1"/>
          </p:nvPr>
        </p:nvSpPr>
        <p:spPr/>
        <p:txBody>
          <a:bodyPr/>
          <a:lstStyle/>
          <a:p>
            <a:endParaRPr lang="pt-BR" dirty="0"/>
          </a:p>
          <a:p>
            <a:r>
              <a:rPr lang="pt-BR" b="1" dirty="0">
                <a:latin typeface="Roboto" panose="02000000000000000000" pitchFamily="2" charset="0"/>
                <a:ea typeface="Roboto" panose="02000000000000000000" pitchFamily="2" charset="0"/>
              </a:rPr>
              <a:t>Cartum</a:t>
            </a:r>
            <a:r>
              <a:rPr lang="pt-BR" dirty="0">
                <a:latin typeface="Roboto" panose="02000000000000000000" pitchFamily="2" charset="0"/>
                <a:ea typeface="Roboto" panose="02000000000000000000" pitchFamily="2" charset="0"/>
              </a:rPr>
              <a:t> é um desenho que apresenta uma situação de forma humorada, geralmente com caricaturas, podendo trazer legendas que contextualizam ou complementam o sentido.</a:t>
            </a:r>
          </a:p>
          <a:p>
            <a:endParaRPr lang="pt-BR" dirty="0">
              <a:latin typeface="Roboto" panose="02000000000000000000" pitchFamily="2" charset="0"/>
              <a:ea typeface="Roboto" panose="02000000000000000000" pitchFamily="2" charset="0"/>
            </a:endParaRPr>
          </a:p>
          <a:p>
            <a:r>
              <a:rPr lang="pt-BR" b="1" dirty="0">
                <a:latin typeface="Roboto" panose="02000000000000000000" pitchFamily="2" charset="0"/>
                <a:ea typeface="Roboto" panose="02000000000000000000" pitchFamily="2" charset="0"/>
              </a:rPr>
              <a:t>Cartunistas</a:t>
            </a:r>
            <a:r>
              <a:rPr lang="pt-BR" dirty="0">
                <a:latin typeface="Roboto" panose="02000000000000000000" pitchFamily="2" charset="0"/>
                <a:ea typeface="Roboto" panose="02000000000000000000" pitchFamily="2" charset="0"/>
              </a:rPr>
              <a:t> são os desenhistas especializados em criar cartuns.</a:t>
            </a:r>
          </a:p>
          <a:p>
            <a:endParaRPr lang="pt-BR" dirty="0"/>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3</a:t>
            </a:fld>
            <a:endParaRPr lang="pt-BR" dirty="0"/>
          </a:p>
        </p:txBody>
      </p:sp>
    </p:spTree>
    <p:extLst>
      <p:ext uri="{BB962C8B-B14F-4D97-AF65-F5344CB8AC3E}">
        <p14:creationId xmlns:p14="http://schemas.microsoft.com/office/powerpoint/2010/main" val="4076618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Onde habita o personagem</a:t>
            </a:r>
          </a:p>
        </p:txBody>
      </p:sp>
      <p:sp>
        <p:nvSpPr>
          <p:cNvPr id="3" name="Espaço Reservado para Conteúdo 2">
            <a:extLst>
              <a:ext uri="{FF2B5EF4-FFF2-40B4-BE49-F238E27FC236}">
                <a16:creationId xmlns:a16="http://schemas.microsoft.com/office/drawing/2014/main" id="{E2F05B1B-5AC3-47C2-8AA0-DB0F70D47016}"/>
              </a:ext>
            </a:extLst>
          </p:cNvPr>
          <p:cNvSpPr>
            <a:spLocks noGrp="1"/>
          </p:cNvSpPr>
          <p:nvPr>
            <p:ph idx="1"/>
          </p:nvPr>
        </p:nvSpPr>
        <p:spPr>
          <a:xfrm>
            <a:off x="838200" y="1790795"/>
            <a:ext cx="10515600" cy="4351338"/>
          </a:xfrm>
        </p:spPr>
        <p:txBody>
          <a:bodyPr>
            <a:normAutofit/>
          </a:bodyPr>
          <a:lstStyle/>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Os </a:t>
            </a:r>
            <a:r>
              <a:rPr lang="pt-BR" b="1" dirty="0">
                <a:latin typeface="Roboto" panose="02000000000000000000" pitchFamily="2" charset="0"/>
                <a:ea typeface="Roboto" panose="02000000000000000000" pitchFamily="2" charset="0"/>
              </a:rPr>
              <a:t>elementos gráficos</a:t>
            </a:r>
            <a:r>
              <a:rPr lang="pt-BR" dirty="0">
                <a:latin typeface="Roboto" panose="02000000000000000000" pitchFamily="2" charset="0"/>
                <a:ea typeface="Roboto" panose="02000000000000000000" pitchFamily="2" charset="0"/>
              </a:rPr>
              <a:t>, na linguagem em cartum, geralmente exploram traços para mostrar movimento, vento, calor, frio, medo, ou outros aspectos de ação, dos sentimentos e/ou das situações vividas pelo personagem. </a:t>
            </a:r>
          </a:p>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As </a:t>
            </a:r>
            <a:r>
              <a:rPr lang="pt-BR" b="1" dirty="0">
                <a:latin typeface="Roboto" panose="02000000000000000000" pitchFamily="2" charset="0"/>
                <a:ea typeface="Roboto" panose="02000000000000000000" pitchFamily="2" charset="0"/>
              </a:rPr>
              <a:t>tirinhas</a:t>
            </a:r>
            <a:r>
              <a:rPr lang="pt-BR" dirty="0">
                <a:latin typeface="Roboto" panose="02000000000000000000" pitchFamily="2" charset="0"/>
                <a:ea typeface="Roboto" panose="02000000000000000000" pitchFamily="2" charset="0"/>
              </a:rPr>
              <a:t> têm a preocupação com a sequencialidade de uma narração, de contar uma história quadro a quadro, usando ou não textos de fala ou balões. </a:t>
            </a: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4</a:t>
            </a:fld>
            <a:endParaRPr lang="pt-BR" dirty="0"/>
          </a:p>
        </p:txBody>
      </p:sp>
    </p:spTree>
    <p:extLst>
      <p:ext uri="{BB962C8B-B14F-4D97-AF65-F5344CB8AC3E}">
        <p14:creationId xmlns:p14="http://schemas.microsoft.com/office/powerpoint/2010/main" val="360103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960461" y="2526352"/>
            <a:ext cx="10271078" cy="283721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Título 2">
            <a:extLst>
              <a:ext uri="{FF2B5EF4-FFF2-40B4-BE49-F238E27FC236}">
                <a16:creationId xmlns:a16="http://schemas.microsoft.com/office/drawing/2014/main" id="{F3820364-5EBB-4C53-AA63-59D037CCAFE9}"/>
              </a:ext>
            </a:extLst>
          </p:cNvPr>
          <p:cNvSpPr>
            <a:spLocks noGrp="1"/>
          </p:cNvSpPr>
          <p:nvPr>
            <p:ph type="title"/>
          </p:nvPr>
        </p:nvSpPr>
        <p:spPr>
          <a:ln>
            <a:solidFill>
              <a:srgbClr val="0070C0"/>
            </a:solidFill>
          </a:ln>
        </p:spPr>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Mundo linguagem, sonoro, musical</a:t>
            </a:r>
          </a:p>
        </p:txBody>
      </p:sp>
      <p:sp>
        <p:nvSpPr>
          <p:cNvPr id="2" name="CaixaDeTexto 1"/>
          <p:cNvSpPr txBox="1"/>
          <p:nvPr/>
        </p:nvSpPr>
        <p:spPr>
          <a:xfrm>
            <a:off x="1168400" y="2389873"/>
            <a:ext cx="9855200" cy="2677656"/>
          </a:xfrm>
          <a:prstGeom prst="rect">
            <a:avLst/>
          </a:prstGeom>
          <a:noFill/>
        </p:spPr>
        <p:txBody>
          <a:bodyPr wrap="square" rtlCol="0">
            <a:spAutoFit/>
          </a:bodyPr>
          <a:lstStyle/>
          <a:p>
            <a:endParaRPr lang="pt-BR" sz="2800" b="1" dirty="0">
              <a:latin typeface="Roboto" panose="02000000000000000000" pitchFamily="2" charset="0"/>
              <a:ea typeface="Roboto" panose="02000000000000000000" pitchFamily="2" charset="0"/>
            </a:endParaRPr>
          </a:p>
          <a:p>
            <a:r>
              <a:rPr lang="pt-BR" sz="2800" b="1" i="1" dirty="0">
                <a:latin typeface="Roboto" panose="02000000000000000000" pitchFamily="2" charset="0"/>
                <a:ea typeface="Roboto" panose="02000000000000000000" pitchFamily="2" charset="0"/>
              </a:rPr>
              <a:t>Performance</a:t>
            </a:r>
            <a:r>
              <a:rPr lang="pt-BR" sz="2800" b="1" dirty="0">
                <a:latin typeface="Roboto" panose="02000000000000000000" pitchFamily="2" charset="0"/>
                <a:ea typeface="Roboto" panose="02000000000000000000" pitchFamily="2" charset="0"/>
              </a:rPr>
              <a:t> sonora </a:t>
            </a:r>
            <a:r>
              <a:rPr lang="pt-BR" sz="2800" dirty="0">
                <a:latin typeface="Roboto" panose="02000000000000000000" pitchFamily="2" charset="0"/>
                <a:ea typeface="Roboto" panose="02000000000000000000" pitchFamily="2" charset="0"/>
              </a:rPr>
              <a:t>é uma linguagem que pode misturar várias outras, como o teatro e a música presentes nas apresentações de O Homem-Banda. Esse tipo de arte procura interagir, surpreender o público e, geralmente, apresenta provocação, reflexões ou expressões brincantes.</a:t>
            </a: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6" name="Slide Number Placeholder 5"/>
          <p:cNvSpPr>
            <a:spLocks noGrp="1"/>
          </p:cNvSpPr>
          <p:nvPr>
            <p:ph type="sldNum" sz="quarter" idx="12"/>
          </p:nvPr>
        </p:nvSpPr>
        <p:spPr/>
        <p:txBody>
          <a:bodyPr/>
          <a:lstStyle/>
          <a:p>
            <a:fld id="{55F53DCD-E047-48AD-865F-E892288FE72A}" type="slidenum">
              <a:rPr lang="pt-BR" smtClean="0"/>
              <a:t>5</a:t>
            </a:fld>
            <a:endParaRPr lang="pt-BR" dirty="0"/>
          </a:p>
        </p:txBody>
      </p:sp>
    </p:spTree>
    <p:extLst>
      <p:ext uri="{BB962C8B-B14F-4D97-AF65-F5344CB8AC3E}">
        <p14:creationId xmlns:p14="http://schemas.microsoft.com/office/powerpoint/2010/main" val="2416697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8834DE48-3E41-4F09-B179-17C04192CF5A}"/>
              </a:ext>
            </a:extLst>
          </p:cNvPr>
          <p:cNvSpPr>
            <a:spLocks noGrp="1"/>
          </p:cNvSpPr>
          <p:nvPr>
            <p:ph type="title"/>
          </p:nvPr>
        </p:nvSpPr>
        <p:spPr>
          <a:xfrm>
            <a:off x="838200" y="432857"/>
            <a:ext cx="10515600" cy="1325563"/>
          </a:xfrm>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Parâmetros sonoros</a:t>
            </a:r>
          </a:p>
        </p:txBody>
      </p:sp>
      <p:pic>
        <p:nvPicPr>
          <p:cNvPr id="9" name="Imagem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9500" y="2109658"/>
            <a:ext cx="7162800" cy="4498803"/>
          </a:xfrm>
          <a:prstGeom prst="rect">
            <a:avLst/>
          </a:prstGeom>
        </p:spPr>
      </p:pic>
      <p:pic>
        <p:nvPicPr>
          <p:cNvPr id="4"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6</a:t>
            </a:fld>
            <a:endParaRPr lang="pt-BR" dirty="0"/>
          </a:p>
        </p:txBody>
      </p:sp>
    </p:spTree>
    <p:extLst>
      <p:ext uri="{BB962C8B-B14F-4D97-AF65-F5344CB8AC3E}">
        <p14:creationId xmlns:p14="http://schemas.microsoft.com/office/powerpoint/2010/main" val="2834903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1825625"/>
            <a:ext cx="10515600" cy="2428875"/>
          </a:xfrm>
        </p:spPr>
        <p:txBody>
          <a:bodyPr>
            <a:normAutofit lnSpcReduction="10000"/>
          </a:bodyPr>
          <a:lstStyle/>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A vibração, conforme um som se propaga no ar – da fonte até as nossas orelhas –, possui uma frequência. Se essa frequência for relativamente alta, o som será considerado “agudo”. Se a frequência for relativamente baixa, o som será considerado “grave”.</a:t>
            </a:r>
          </a:p>
          <a:p>
            <a:endParaRPr lang="pt-BR" dirty="0"/>
          </a:p>
        </p:txBody>
      </p:sp>
      <p:sp>
        <p:nvSpPr>
          <p:cNvPr id="4" name="Título 1">
            <a:extLst>
              <a:ext uri="{FF2B5EF4-FFF2-40B4-BE49-F238E27FC236}">
                <a16:creationId xmlns:a16="http://schemas.microsoft.com/office/drawing/2014/main" id="{8834DE48-3E41-4F09-B179-17C04192CF5A}"/>
              </a:ext>
            </a:extLst>
          </p:cNvPr>
          <p:cNvSpPr>
            <a:spLocks noGrp="1"/>
          </p:cNvSpPr>
          <p:nvPr>
            <p:ph type="title"/>
          </p:nvPr>
        </p:nvSpPr>
        <p:spPr>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Altura</a:t>
            </a: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4000" y="4430572"/>
            <a:ext cx="6982799" cy="2010056"/>
          </a:xfrm>
          <a:prstGeom prst="rect">
            <a:avLst/>
          </a:prstGeom>
        </p:spPr>
      </p:pic>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7</a:t>
            </a:fld>
            <a:endParaRPr lang="pt-BR" dirty="0"/>
          </a:p>
        </p:txBody>
      </p:sp>
    </p:spTree>
    <p:extLst>
      <p:ext uri="{BB962C8B-B14F-4D97-AF65-F5344CB8AC3E}">
        <p14:creationId xmlns:p14="http://schemas.microsoft.com/office/powerpoint/2010/main" val="233334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838201" y="2482258"/>
            <a:ext cx="10515599" cy="29236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Espaço Reservado para Conteúdo 2"/>
          <p:cNvSpPr>
            <a:spLocks noGrp="1"/>
          </p:cNvSpPr>
          <p:nvPr>
            <p:ph idx="1"/>
          </p:nvPr>
        </p:nvSpPr>
        <p:spPr>
          <a:xfrm>
            <a:off x="933734" y="2482258"/>
            <a:ext cx="10148248" cy="4264026"/>
          </a:xfrm>
        </p:spPr>
        <p:txBody>
          <a:bodyPr>
            <a:normAutofit/>
          </a:bodyPr>
          <a:lstStyle/>
          <a:p>
            <a:pPr marL="0" indent="0">
              <a:buNone/>
            </a:pPr>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Todo som que ouvimos pode durar mais ou menos tempo. Por exemplo, um som de um sino que ressoa na torre de uma igreja, em geral, dura mais tempo do que o som causado por um copo que cai no chão e quebra, ou o som da batida súbita de uma porta que fecha. </a:t>
            </a:r>
          </a:p>
          <a:p>
            <a:endParaRPr lang="pt-BR" dirty="0">
              <a:latin typeface="Roboto" panose="02000000000000000000" pitchFamily="2" charset="0"/>
              <a:ea typeface="Roboto" panose="02000000000000000000" pitchFamily="2" charset="0"/>
            </a:endParaRPr>
          </a:p>
          <a:p>
            <a:endParaRPr lang="pt-BR" dirty="0">
              <a:latin typeface="Roboto" panose="02000000000000000000" pitchFamily="2" charset="0"/>
              <a:ea typeface="Roboto" panose="02000000000000000000" pitchFamily="2" charset="0"/>
            </a:endParaRPr>
          </a:p>
          <a:p>
            <a:endParaRPr lang="pt-BR" dirty="0">
              <a:latin typeface="Roboto" panose="02000000000000000000" pitchFamily="2" charset="0"/>
              <a:ea typeface="Roboto" panose="02000000000000000000" pitchFamily="2" charset="0"/>
            </a:endParaRPr>
          </a:p>
        </p:txBody>
      </p:sp>
      <p:sp>
        <p:nvSpPr>
          <p:cNvPr id="4" name="Título 1">
            <a:extLst>
              <a:ext uri="{FF2B5EF4-FFF2-40B4-BE49-F238E27FC236}">
                <a16:creationId xmlns:a16="http://schemas.microsoft.com/office/drawing/2014/main" id="{8834DE48-3E41-4F09-B179-17C04192CF5A}"/>
              </a:ext>
            </a:extLst>
          </p:cNvPr>
          <p:cNvSpPr>
            <a:spLocks noGrp="1"/>
          </p:cNvSpPr>
          <p:nvPr>
            <p:ph type="title"/>
          </p:nvPr>
        </p:nvSpPr>
        <p:spPr>
          <a:xfrm>
            <a:off x="838200" y="585254"/>
            <a:ext cx="10515600" cy="1325563"/>
          </a:xfrm>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Duração</a:t>
            </a:r>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8</a:t>
            </a:fld>
            <a:endParaRPr lang="pt-BR" dirty="0"/>
          </a:p>
        </p:txBody>
      </p:sp>
    </p:spTree>
    <p:extLst>
      <p:ext uri="{BB962C8B-B14F-4D97-AF65-F5344CB8AC3E}">
        <p14:creationId xmlns:p14="http://schemas.microsoft.com/office/powerpoint/2010/main" val="361352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ço Reservado para Conteúd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6369" y="1799398"/>
            <a:ext cx="6950832" cy="5058602"/>
          </a:xfrm>
        </p:spPr>
      </p:pic>
      <p:sp>
        <p:nvSpPr>
          <p:cNvPr id="5" name="CaixaDeTexto 4"/>
          <p:cNvSpPr txBox="1"/>
          <p:nvPr/>
        </p:nvSpPr>
        <p:spPr>
          <a:xfrm>
            <a:off x="838200" y="2311400"/>
            <a:ext cx="4191000" cy="3970318"/>
          </a:xfrm>
          <a:prstGeom prst="rect">
            <a:avLst/>
          </a:prstGeom>
          <a:noFill/>
        </p:spPr>
        <p:txBody>
          <a:bodyPr wrap="square" rtlCol="0">
            <a:spAutoFit/>
          </a:bodyPr>
          <a:lstStyle/>
          <a:p>
            <a:pPr marL="285750" indent="-285750">
              <a:buFont typeface="Arial" panose="020B0604020202020204" pitchFamily="34" charset="0"/>
              <a:buChar char="•"/>
            </a:pPr>
            <a:r>
              <a:rPr lang="pt-BR" sz="2800" dirty="0">
                <a:latin typeface="Roboto" panose="02000000000000000000" pitchFamily="2" charset="0"/>
                <a:ea typeface="Roboto" panose="02000000000000000000" pitchFamily="2" charset="0"/>
              </a:rPr>
              <a:t>Na escrita musical, a duração de um som é representada por figuras rítmicas ou valores de duração, tanto para os sons quanto para os silêncios correspondentes.</a:t>
            </a:r>
          </a:p>
        </p:txBody>
      </p:sp>
      <p:sp>
        <p:nvSpPr>
          <p:cNvPr id="6" name="Título 1">
            <a:extLst>
              <a:ext uri="{FF2B5EF4-FFF2-40B4-BE49-F238E27FC236}">
                <a16:creationId xmlns:a16="http://schemas.microsoft.com/office/drawing/2014/main" id="{8834DE48-3E41-4F09-B179-17C04192CF5A}"/>
              </a:ext>
            </a:extLst>
          </p:cNvPr>
          <p:cNvSpPr>
            <a:spLocks noGrp="1"/>
          </p:cNvSpPr>
          <p:nvPr>
            <p:ph type="title"/>
          </p:nvPr>
        </p:nvSpPr>
        <p:spPr>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Duração</a:t>
            </a:r>
          </a:p>
        </p:txBody>
      </p:sp>
      <p:pic>
        <p:nvPicPr>
          <p:cNvPr id="7"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9</a:t>
            </a:fld>
            <a:endParaRPr lang="pt-BR" dirty="0"/>
          </a:p>
        </p:txBody>
      </p:sp>
    </p:spTree>
    <p:extLst>
      <p:ext uri="{BB962C8B-B14F-4D97-AF65-F5344CB8AC3E}">
        <p14:creationId xmlns:p14="http://schemas.microsoft.com/office/powerpoint/2010/main" val="685238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838200" y="2424137"/>
            <a:ext cx="10515599" cy="29236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Espaço Reservado para Conteúdo 2"/>
          <p:cNvSpPr>
            <a:spLocks noGrp="1"/>
          </p:cNvSpPr>
          <p:nvPr>
            <p:ph idx="1"/>
          </p:nvPr>
        </p:nvSpPr>
        <p:spPr>
          <a:xfrm>
            <a:off x="982638" y="1961089"/>
            <a:ext cx="10371161" cy="4351338"/>
          </a:xfrm>
        </p:spPr>
        <p:txBody>
          <a:bodyPr/>
          <a:lstStyle/>
          <a:p>
            <a:endParaRPr lang="pt-BR" dirty="0">
              <a:latin typeface="Roboto" panose="02000000000000000000" pitchFamily="2" charset="0"/>
              <a:ea typeface="Roboto" panose="02000000000000000000" pitchFamily="2" charset="0"/>
            </a:endParaRPr>
          </a:p>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A intensidade de um som também é conhecida por volume sonoro. Quer dizer que um som intenso ou de grande intensidade também é chamado de “forte” (volume alto); e, ao contrário, um som de baixa intensidade é considerado um som “fraco” (volume baixo). </a:t>
            </a:r>
          </a:p>
        </p:txBody>
      </p:sp>
      <p:sp>
        <p:nvSpPr>
          <p:cNvPr id="4" name="Título 1">
            <a:extLst>
              <a:ext uri="{FF2B5EF4-FFF2-40B4-BE49-F238E27FC236}">
                <a16:creationId xmlns:a16="http://schemas.microsoft.com/office/drawing/2014/main" id="{8834DE48-3E41-4F09-B179-17C04192CF5A}"/>
              </a:ext>
            </a:extLst>
          </p:cNvPr>
          <p:cNvSpPr>
            <a:spLocks noGrp="1"/>
          </p:cNvSpPr>
          <p:nvPr>
            <p:ph type="title"/>
          </p:nvPr>
        </p:nvSpPr>
        <p:spPr>
          <a:xfrm>
            <a:off x="838200" y="568321"/>
            <a:ext cx="10515600" cy="1325563"/>
          </a:xfrm>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Intensidade</a:t>
            </a:r>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10</a:t>
            </a:fld>
            <a:endParaRPr lang="pt-BR" dirty="0"/>
          </a:p>
        </p:txBody>
      </p:sp>
    </p:spTree>
    <p:extLst>
      <p:ext uri="{BB962C8B-B14F-4D97-AF65-F5344CB8AC3E}">
        <p14:creationId xmlns:p14="http://schemas.microsoft.com/office/powerpoint/2010/main" val="2319206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838200" y="2237874"/>
            <a:ext cx="10515599" cy="29236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Espaço Reservado para Conteúdo 2"/>
          <p:cNvSpPr>
            <a:spLocks noGrp="1"/>
          </p:cNvSpPr>
          <p:nvPr>
            <p:ph idx="1"/>
          </p:nvPr>
        </p:nvSpPr>
        <p:spPr>
          <a:xfrm>
            <a:off x="996286" y="1825625"/>
            <a:ext cx="10357513" cy="3224047"/>
          </a:xfrm>
        </p:spPr>
        <p:txBody>
          <a:bodyPr>
            <a:normAutofit lnSpcReduction="10000"/>
          </a:bodyPr>
          <a:lstStyle/>
          <a:p>
            <a:endParaRPr lang="pt-BR" dirty="0"/>
          </a:p>
          <a:p>
            <a:endParaRPr lang="pt-BR" dirty="0"/>
          </a:p>
          <a:p>
            <a:r>
              <a:rPr lang="pt-BR" dirty="0">
                <a:latin typeface="Roboto" panose="02000000000000000000" pitchFamily="2" charset="0"/>
                <a:ea typeface="Roboto" panose="02000000000000000000" pitchFamily="2" charset="0"/>
              </a:rPr>
              <a:t>O timbre é considerado a “marca registrada” de um som, o parâmetro que confere identidade a ele. É o timbre que nos permite reconhecer a fonte que produz o som (se é uma flauta, voz ou violão), distinguindo entre dois sons de sonoridades diferentes, embora emitidos com alturas e intensidades iguais ou muito próximas.</a:t>
            </a:r>
          </a:p>
        </p:txBody>
      </p:sp>
      <p:sp>
        <p:nvSpPr>
          <p:cNvPr id="4" name="Título 1">
            <a:extLst>
              <a:ext uri="{FF2B5EF4-FFF2-40B4-BE49-F238E27FC236}">
                <a16:creationId xmlns:a16="http://schemas.microsoft.com/office/drawing/2014/main" id="{8834DE48-3E41-4F09-B179-17C04192CF5A}"/>
              </a:ext>
            </a:extLst>
          </p:cNvPr>
          <p:cNvSpPr>
            <a:spLocks noGrp="1"/>
          </p:cNvSpPr>
          <p:nvPr>
            <p:ph type="title"/>
          </p:nvPr>
        </p:nvSpPr>
        <p:spPr>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Timbre</a:t>
            </a:r>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11</a:t>
            </a:fld>
            <a:endParaRPr lang="pt-BR" dirty="0"/>
          </a:p>
        </p:txBody>
      </p:sp>
    </p:spTree>
    <p:extLst>
      <p:ext uri="{BB962C8B-B14F-4D97-AF65-F5344CB8AC3E}">
        <p14:creationId xmlns:p14="http://schemas.microsoft.com/office/powerpoint/2010/main" val="2454488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8834DE48-3E41-4F09-B179-17C04192CF5A}"/>
              </a:ext>
            </a:extLst>
          </p:cNvPr>
          <p:cNvSpPr>
            <a:spLocks noGrp="1"/>
          </p:cNvSpPr>
          <p:nvPr>
            <p:ph type="title"/>
          </p:nvPr>
        </p:nvSpPr>
        <p:spPr>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Corpo: instrumento musical</a:t>
            </a:r>
          </a:p>
        </p:txBody>
      </p:sp>
      <p:pic>
        <p:nvPicPr>
          <p:cNvPr id="5" name="Image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9426" y="1936529"/>
            <a:ext cx="7390159" cy="4743671"/>
          </a:xfrm>
          <a:prstGeom prst="rect">
            <a:avLst/>
          </a:prstGeom>
        </p:spPr>
      </p:pic>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12</a:t>
            </a:fld>
            <a:endParaRPr lang="pt-BR" dirty="0"/>
          </a:p>
        </p:txBody>
      </p:sp>
    </p:spTree>
    <p:extLst>
      <p:ext uri="{BB962C8B-B14F-4D97-AF65-F5344CB8AC3E}">
        <p14:creationId xmlns:p14="http://schemas.microsoft.com/office/powerpoint/2010/main" val="4099861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4CEA2-155B-4300-A4C5-1B1228E27ACE}"/>
              </a:ext>
            </a:extLst>
          </p:cNvPr>
          <p:cNvSpPr>
            <a:spLocks noGrp="1"/>
          </p:cNvSpPr>
          <p:nvPr>
            <p:ph type="ctrTitle"/>
          </p:nvPr>
        </p:nvSpPr>
        <p:spPr/>
        <p:txBody>
          <a:bodyPr>
            <a:normAutofit/>
          </a:bodyPr>
          <a:lstStyle/>
          <a:p>
            <a:r>
              <a:rPr lang="pt-BR" sz="4800" dirty="0">
                <a:latin typeface="Roboto" panose="02000000000000000000" pitchFamily="2" charset="0"/>
                <a:ea typeface="Roboto" panose="02000000000000000000" pitchFamily="2" charset="0"/>
              </a:rPr>
              <a:t>UNIDADE 1</a:t>
            </a:r>
            <a:br>
              <a:rPr lang="pt-BR" sz="4800" dirty="0">
                <a:latin typeface="Roboto" panose="02000000000000000000" pitchFamily="2" charset="0"/>
                <a:ea typeface="Roboto" panose="02000000000000000000" pitchFamily="2" charset="0"/>
              </a:rPr>
            </a:br>
            <a:r>
              <a:rPr lang="pt-BR" sz="4400" dirty="0">
                <a:latin typeface="Roboto" panose="02000000000000000000" pitchFamily="2" charset="0"/>
                <a:ea typeface="Roboto" panose="02000000000000000000" pitchFamily="2" charset="0"/>
              </a:rPr>
              <a:t>OS DISCURSOS DAS LINGUAGENS</a:t>
            </a:r>
          </a:p>
        </p:txBody>
      </p:sp>
      <p:sp>
        <p:nvSpPr>
          <p:cNvPr id="3" name="Subtítulo 2">
            <a:extLst>
              <a:ext uri="{FF2B5EF4-FFF2-40B4-BE49-F238E27FC236}">
                <a16:creationId xmlns:a16="http://schemas.microsoft.com/office/drawing/2014/main" id="{187D770E-4969-47DD-8278-7AFCB45B1991}"/>
              </a:ext>
            </a:extLst>
          </p:cNvPr>
          <p:cNvSpPr>
            <a:spLocks noGrp="1"/>
          </p:cNvSpPr>
          <p:nvPr>
            <p:ph type="subTitle" idx="1"/>
          </p:nvPr>
        </p:nvSpPr>
        <p:spPr/>
        <p:txBody>
          <a:bodyPr>
            <a:normAutofit/>
          </a:bodyPr>
          <a:lstStyle/>
          <a:p>
            <a:r>
              <a:rPr lang="pt-BR" sz="2800" dirty="0">
                <a:latin typeface="Roboto" panose="02000000000000000000" pitchFamily="2" charset="0"/>
                <a:ea typeface="Roboto" panose="02000000000000000000" pitchFamily="2" charset="0"/>
              </a:rPr>
              <a:t>CAPÍTULO 2 – Linguajar</a:t>
            </a: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13</a:t>
            </a:fld>
            <a:endParaRPr lang="pt-BR" dirty="0"/>
          </a:p>
        </p:txBody>
      </p:sp>
    </p:spTree>
    <p:extLst>
      <p:ext uri="{BB962C8B-B14F-4D97-AF65-F5344CB8AC3E}">
        <p14:creationId xmlns:p14="http://schemas.microsoft.com/office/powerpoint/2010/main" val="3014340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ln/>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marca das linguagens artísticas</a:t>
            </a:r>
          </a:p>
        </p:txBody>
      </p:sp>
      <p:sp>
        <p:nvSpPr>
          <p:cNvPr id="3" name="Espaço Reservado para Conteúdo 2">
            <a:extLst>
              <a:ext uri="{FF2B5EF4-FFF2-40B4-BE49-F238E27FC236}">
                <a16:creationId xmlns:a16="http://schemas.microsoft.com/office/drawing/2014/main" id="{E2F05B1B-5AC3-47C2-8AA0-DB0F70D47016}"/>
              </a:ext>
            </a:extLst>
          </p:cNvPr>
          <p:cNvSpPr>
            <a:spLocks noGrp="1"/>
          </p:cNvSpPr>
          <p:nvPr>
            <p:ph idx="1"/>
          </p:nvPr>
        </p:nvSpPr>
        <p:spPr>
          <a:xfrm>
            <a:off x="1037230" y="1815151"/>
            <a:ext cx="10316570" cy="3985147"/>
          </a:xfrm>
        </p:spPr>
        <p:txBody>
          <a:bodyPr>
            <a:noAutofit/>
          </a:bodyPr>
          <a:lstStyle/>
          <a:p>
            <a:pPr marL="0" indent="0">
              <a:buNone/>
            </a:pPr>
            <a:endParaRPr lang="pt-BR" dirty="0">
              <a:latin typeface="Roboto" panose="02000000000000000000" pitchFamily="2" charset="0"/>
              <a:ea typeface="Roboto" panose="02000000000000000000" pitchFamily="2" charset="0"/>
            </a:endParaRPr>
          </a:p>
          <a:p>
            <a:pPr marL="0" indent="0">
              <a:buNone/>
            </a:pPr>
            <a:r>
              <a:rPr lang="pt-BR" dirty="0">
                <a:latin typeface="Roboto" panose="02000000000000000000" pitchFamily="2" charset="0"/>
                <a:ea typeface="Roboto" panose="02000000000000000000" pitchFamily="2" charset="0"/>
              </a:rPr>
              <a:t>No passado, as imagens conhecidas como pinturas rupestres deram início à grande aventura em criar linguagens artísticas visuais. </a:t>
            </a:r>
          </a:p>
          <a:p>
            <a:pPr marL="0" indent="0">
              <a:buNone/>
            </a:pPr>
            <a:endParaRPr lang="pt-BR" dirty="0">
              <a:latin typeface="Roboto" panose="02000000000000000000" pitchFamily="2" charset="0"/>
              <a:ea typeface="Roboto" panose="02000000000000000000" pitchFamily="2" charset="0"/>
            </a:endParaRPr>
          </a:p>
          <a:p>
            <a:pPr marL="0" indent="0">
              <a:buNone/>
            </a:pPr>
            <a:endParaRPr lang="pt-BR" b="1" dirty="0">
              <a:latin typeface="Roboto" panose="02000000000000000000" pitchFamily="2" charset="0"/>
              <a:ea typeface="Roboto" panose="02000000000000000000" pitchFamily="2" charset="0"/>
            </a:endParaRPr>
          </a:p>
          <a:p>
            <a:r>
              <a:rPr lang="pt-BR" b="1" dirty="0">
                <a:latin typeface="Roboto" panose="02000000000000000000" pitchFamily="2" charset="0"/>
                <a:ea typeface="Roboto" panose="02000000000000000000" pitchFamily="2" charset="0"/>
              </a:rPr>
              <a:t>Arte rupestre </a:t>
            </a:r>
            <a:r>
              <a:rPr lang="pt-BR" dirty="0">
                <a:latin typeface="Roboto" panose="02000000000000000000" pitchFamily="2" charset="0"/>
                <a:ea typeface="Roboto" panose="02000000000000000000" pitchFamily="2" charset="0"/>
              </a:rPr>
              <a:t>designa a gravação, traçado ou pintura sobre suporte rochoso.</a:t>
            </a:r>
          </a:p>
          <a:p>
            <a:pPr marL="0" indent="0">
              <a:buNone/>
            </a:pPr>
            <a:endParaRPr lang="pt-BR" sz="2600" b="1" dirty="0">
              <a:latin typeface="Roboto" panose="02000000000000000000" pitchFamily="2" charset="0"/>
              <a:ea typeface="Roboto" panose="02000000000000000000" pitchFamily="2" charset="0"/>
            </a:endParaRPr>
          </a:p>
          <a:p>
            <a:pPr marL="0" indent="0">
              <a:buNone/>
            </a:pPr>
            <a:endParaRPr lang="pt-BR" sz="2600" b="1" dirty="0">
              <a:latin typeface="Roboto" panose="02000000000000000000" pitchFamily="2" charset="0"/>
              <a:ea typeface="Roboto" panose="02000000000000000000" pitchFamily="2" charset="0"/>
            </a:endParaRPr>
          </a:p>
        </p:txBody>
      </p:sp>
      <p:sp>
        <p:nvSpPr>
          <p:cNvPr id="5" name="Arredondar Retângulo em um Canto Diagonal 4"/>
          <p:cNvSpPr/>
          <p:nvPr/>
        </p:nvSpPr>
        <p:spPr>
          <a:xfrm>
            <a:off x="838200" y="2033517"/>
            <a:ext cx="10515600" cy="182880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4" name="Slide Number Placeholder 3"/>
          <p:cNvSpPr>
            <a:spLocks noGrp="1"/>
          </p:cNvSpPr>
          <p:nvPr>
            <p:ph type="sldNum" sz="quarter" idx="12"/>
          </p:nvPr>
        </p:nvSpPr>
        <p:spPr/>
        <p:txBody>
          <a:bodyPr/>
          <a:lstStyle/>
          <a:p>
            <a:fld id="{55F53DCD-E047-48AD-865F-E892288FE72A}" type="slidenum">
              <a:rPr lang="pt-BR" smtClean="0"/>
              <a:t>14</a:t>
            </a:fld>
            <a:endParaRPr lang="pt-BR" dirty="0"/>
          </a:p>
        </p:txBody>
      </p:sp>
    </p:spTree>
    <p:extLst>
      <p:ext uri="{BB962C8B-B14F-4D97-AF65-F5344CB8AC3E}">
        <p14:creationId xmlns:p14="http://schemas.microsoft.com/office/powerpoint/2010/main" val="1441483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tângulo 6"/>
          <p:cNvSpPr/>
          <p:nvPr/>
        </p:nvSpPr>
        <p:spPr>
          <a:xfrm>
            <a:off x="6318912" y="2074460"/>
            <a:ext cx="5020103" cy="443552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Retângulo 5"/>
          <p:cNvSpPr/>
          <p:nvPr/>
        </p:nvSpPr>
        <p:spPr>
          <a:xfrm>
            <a:off x="838201" y="2074460"/>
            <a:ext cx="5194110" cy="443552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Espaço Reservado para Conteúdo 2"/>
          <p:cNvSpPr>
            <a:spLocks noGrp="1"/>
          </p:cNvSpPr>
          <p:nvPr>
            <p:ph idx="1"/>
          </p:nvPr>
        </p:nvSpPr>
        <p:spPr>
          <a:xfrm>
            <a:off x="1124802" y="1690688"/>
            <a:ext cx="4811973" cy="4942124"/>
          </a:xfrm>
        </p:spPr>
        <p:txBody>
          <a:bodyPr>
            <a:normAutofit/>
          </a:bodyPr>
          <a:lstStyle/>
          <a:p>
            <a:pPr marL="0" indent="0">
              <a:buNone/>
            </a:pPr>
            <a:endParaRPr lang="pt-BR" sz="2600" dirty="0">
              <a:latin typeface="Roboto" panose="02000000000000000000" pitchFamily="2" charset="0"/>
              <a:ea typeface="Roboto" panose="02000000000000000000" pitchFamily="2" charset="0"/>
            </a:endParaRPr>
          </a:p>
          <a:p>
            <a:r>
              <a:rPr lang="pt-BR" sz="2600" b="1" dirty="0">
                <a:latin typeface="Roboto" panose="02000000000000000000" pitchFamily="2" charset="0"/>
                <a:ea typeface="Roboto" panose="02000000000000000000" pitchFamily="2" charset="0"/>
              </a:rPr>
              <a:t>Arte pública</a:t>
            </a:r>
            <a:r>
              <a:rPr lang="pt-BR" sz="2600" dirty="0">
                <a:latin typeface="Roboto" panose="02000000000000000000" pitchFamily="2" charset="0"/>
                <a:ea typeface="Roboto" panose="02000000000000000000" pitchFamily="2" charset="0"/>
              </a:rPr>
              <a:t> refere-se a manifestações artísticas realizadas em espaço público. Contempla os monumentos escultóricos em locais públicos, como também as manifestações nas linguagens artísticas de pinturas murais, </a:t>
            </a:r>
            <a:r>
              <a:rPr lang="pt-BR" sz="2600" i="1" dirty="0">
                <a:latin typeface="Roboto" panose="02000000000000000000" pitchFamily="2" charset="0"/>
                <a:ea typeface="Roboto" panose="02000000000000000000" pitchFamily="2" charset="0"/>
              </a:rPr>
              <a:t>outdoors</a:t>
            </a:r>
            <a:r>
              <a:rPr lang="pt-BR" sz="2600" dirty="0">
                <a:latin typeface="Roboto" panose="02000000000000000000" pitchFamily="2" charset="0"/>
                <a:ea typeface="Roboto" panose="02000000000000000000" pitchFamily="2" charset="0"/>
              </a:rPr>
              <a:t>, grafites, </a:t>
            </a:r>
            <a:r>
              <a:rPr lang="pt-BR" sz="2600" i="1" dirty="0">
                <a:latin typeface="Roboto" panose="02000000000000000000" pitchFamily="2" charset="0"/>
                <a:ea typeface="Roboto" panose="02000000000000000000" pitchFamily="2" charset="0"/>
              </a:rPr>
              <a:t>performances</a:t>
            </a:r>
            <a:r>
              <a:rPr lang="pt-BR" sz="2600" dirty="0">
                <a:latin typeface="Roboto" panose="02000000000000000000" pitchFamily="2" charset="0"/>
                <a:ea typeface="Roboto" panose="02000000000000000000" pitchFamily="2" charset="0"/>
              </a:rPr>
              <a:t>, intervenções urbanas e outras.</a:t>
            </a:r>
          </a:p>
          <a:p>
            <a:endParaRPr lang="pt-BR" dirty="0">
              <a:latin typeface="Roboto" panose="02000000000000000000" pitchFamily="2" charset="0"/>
              <a:ea typeface="Roboto" panose="02000000000000000000" pitchFamily="2" charset="0"/>
            </a:endParaRPr>
          </a:p>
          <a:p>
            <a:endParaRPr lang="pt-BR" dirty="0"/>
          </a:p>
          <a:p>
            <a:endParaRPr lang="pt-BR" dirty="0"/>
          </a:p>
        </p:txBody>
      </p:sp>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ln/>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marca das linguagens artísticas</a:t>
            </a:r>
          </a:p>
        </p:txBody>
      </p:sp>
      <p:sp>
        <p:nvSpPr>
          <p:cNvPr id="5" name="Espaço Reservado para Conteúdo 2"/>
          <p:cNvSpPr txBox="1">
            <a:spLocks/>
          </p:cNvSpPr>
          <p:nvPr/>
        </p:nvSpPr>
        <p:spPr>
          <a:xfrm>
            <a:off x="6422976" y="1690688"/>
            <a:ext cx="4811973" cy="49421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pt-BR" sz="2600" dirty="0">
              <a:latin typeface="Roboto" panose="02000000000000000000" pitchFamily="2" charset="0"/>
              <a:ea typeface="Roboto" panose="02000000000000000000" pitchFamily="2" charset="0"/>
            </a:endParaRPr>
          </a:p>
          <a:p>
            <a:r>
              <a:rPr lang="pt-BR" sz="2600" dirty="0">
                <a:latin typeface="Roboto" panose="02000000000000000000" pitchFamily="2" charset="0"/>
                <a:ea typeface="Roboto" panose="02000000000000000000" pitchFamily="2" charset="0"/>
              </a:rPr>
              <a:t>A palavra </a:t>
            </a:r>
            <a:r>
              <a:rPr lang="pt-BR" sz="2600" b="1" dirty="0">
                <a:latin typeface="Roboto" panose="02000000000000000000" pitchFamily="2" charset="0"/>
                <a:ea typeface="Roboto" panose="02000000000000000000" pitchFamily="2" charset="0"/>
              </a:rPr>
              <a:t>grafite</a:t>
            </a:r>
            <a:r>
              <a:rPr lang="pt-BR" sz="2600" dirty="0">
                <a:latin typeface="Roboto" panose="02000000000000000000" pitchFamily="2" charset="0"/>
                <a:ea typeface="Roboto" panose="02000000000000000000" pitchFamily="2" charset="0"/>
              </a:rPr>
              <a:t> tem origem no termo italiano </a:t>
            </a:r>
            <a:r>
              <a:rPr lang="pt-BR" sz="2600" i="1" dirty="0">
                <a:latin typeface="Roboto" panose="02000000000000000000" pitchFamily="2" charset="0"/>
                <a:ea typeface="Roboto" panose="02000000000000000000" pitchFamily="2" charset="0"/>
              </a:rPr>
              <a:t>graffito</a:t>
            </a:r>
            <a:r>
              <a:rPr lang="pt-BR" sz="2600" dirty="0">
                <a:latin typeface="Roboto" panose="02000000000000000000" pitchFamily="2" charset="0"/>
                <a:ea typeface="Roboto" panose="02000000000000000000" pitchFamily="2" charset="0"/>
              </a:rPr>
              <a:t>, que significa “rabisco”, “escrita feita”. Inicialmente, essa palavra fazia referência às inscrições pintadas, gravadas ou desenhadas no passado por diferentes povos, vistas em prédios antigos ou ruínas de cidades.</a:t>
            </a:r>
          </a:p>
          <a:p>
            <a:endParaRPr lang="pt-BR" dirty="0">
              <a:latin typeface="Roboto" panose="02000000000000000000" pitchFamily="2" charset="0"/>
              <a:ea typeface="Roboto" panose="02000000000000000000" pitchFamily="2" charset="0"/>
            </a:endParaRPr>
          </a:p>
          <a:p>
            <a:endParaRPr lang="pt-BR" dirty="0"/>
          </a:p>
          <a:p>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15</a:t>
            </a:fld>
            <a:endParaRPr lang="pt-BR" dirty="0"/>
          </a:p>
        </p:txBody>
      </p:sp>
    </p:spTree>
    <p:extLst>
      <p:ext uri="{BB962C8B-B14F-4D97-AF65-F5344CB8AC3E}">
        <p14:creationId xmlns:p14="http://schemas.microsoft.com/office/powerpoint/2010/main" val="4013289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O </a:t>
            </a:r>
            <a:r>
              <a:rPr lang="pt-BR" b="1" dirty="0">
                <a:latin typeface="Roboto" panose="02000000000000000000" pitchFamily="2" charset="0"/>
                <a:ea typeface="Roboto" panose="02000000000000000000" pitchFamily="2" charset="0"/>
              </a:rPr>
              <a:t>lambe-lambe</a:t>
            </a:r>
            <a:r>
              <a:rPr lang="pt-BR" dirty="0">
                <a:latin typeface="Roboto" panose="02000000000000000000" pitchFamily="2" charset="0"/>
                <a:ea typeface="Roboto" panose="02000000000000000000" pitchFamily="2" charset="0"/>
              </a:rPr>
              <a:t> nasceu como forma de comunicar ideias ou fazer críticas à sociedade com base em materiais de custo bem baixo. Em geral, usam-se jornais velhos como base para pinturas e desenhos, que são colados nas paredes ou em outro suporte. Passa-se mais cola em cima das obras, para fixá-las bem. Há artistas contemporâneos que também usam materiais adesivos. </a:t>
            </a:r>
          </a:p>
          <a:p>
            <a:endParaRPr lang="pt-BR" dirty="0"/>
          </a:p>
        </p:txBody>
      </p:sp>
      <p:sp>
        <p:nvSpPr>
          <p:cNvPr id="4" name="Título 1">
            <a:extLst>
              <a:ext uri="{FF2B5EF4-FFF2-40B4-BE49-F238E27FC236}">
                <a16:creationId xmlns:a16="http://schemas.microsoft.com/office/drawing/2014/main" id="{FF1EE051-5331-446F-A8BD-6E682486694C}"/>
              </a:ext>
            </a:extLst>
          </p:cNvPr>
          <p:cNvSpPr>
            <a:spLocks noGrp="1"/>
          </p:cNvSpPr>
          <p:nvPr>
            <p:ph type="title"/>
          </p:nvPr>
        </p:nvSpPr>
        <p:spPr>
          <a:noFill/>
          <a:ln w="9525" cap="flat" cmpd="sng" algn="ctr">
            <a:solidFill>
              <a:srgbClr val="0070C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Arte das ruas (</a:t>
            </a:r>
            <a:r>
              <a:rPr lang="pt-BR" sz="4800" i="1" dirty="0" err="1">
                <a:solidFill>
                  <a:srgbClr val="0070C0"/>
                </a:solidFill>
                <a:latin typeface="Roboto" panose="02000000000000000000" pitchFamily="2" charset="0"/>
                <a:ea typeface="Roboto" panose="02000000000000000000" pitchFamily="2" charset="0"/>
              </a:rPr>
              <a:t>street</a:t>
            </a:r>
            <a:r>
              <a:rPr lang="pt-BR" sz="4800" i="1" dirty="0">
                <a:solidFill>
                  <a:srgbClr val="0070C0"/>
                </a:solidFill>
                <a:latin typeface="Roboto" panose="02000000000000000000" pitchFamily="2" charset="0"/>
                <a:ea typeface="Roboto" panose="02000000000000000000" pitchFamily="2" charset="0"/>
              </a:rPr>
              <a:t> art) </a:t>
            </a: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16</a:t>
            </a:fld>
            <a:endParaRPr lang="pt-BR" dirty="0"/>
          </a:p>
        </p:txBody>
      </p:sp>
    </p:spTree>
    <p:extLst>
      <p:ext uri="{BB962C8B-B14F-4D97-AF65-F5344CB8AC3E}">
        <p14:creationId xmlns:p14="http://schemas.microsoft.com/office/powerpoint/2010/main" val="599325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81EC0A-E602-4C0B-9103-AFA87191BBE9}"/>
              </a:ext>
            </a:extLst>
          </p:cNvPr>
          <p:cNvSpPr>
            <a:spLocks noGrp="1"/>
          </p:cNvSpPr>
          <p:nvPr>
            <p:ph type="title"/>
          </p:nvPr>
        </p:nvSpPr>
        <p:spPr>
          <a:xfrm>
            <a:off x="838198" y="365125"/>
            <a:ext cx="10515600" cy="1325563"/>
          </a:xfrm>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Construindo seres imaginários</a:t>
            </a:r>
          </a:p>
        </p:txBody>
      </p:sp>
      <p:sp>
        <p:nvSpPr>
          <p:cNvPr id="3" name="Espaço Reservado para Conteúdo 2">
            <a:extLst>
              <a:ext uri="{FF2B5EF4-FFF2-40B4-BE49-F238E27FC236}">
                <a16:creationId xmlns:a16="http://schemas.microsoft.com/office/drawing/2014/main" id="{BEAB03A5-A636-4858-9637-C28B61CCE0D0}"/>
              </a:ext>
            </a:extLst>
          </p:cNvPr>
          <p:cNvSpPr>
            <a:spLocks noGrp="1"/>
          </p:cNvSpPr>
          <p:nvPr>
            <p:ph idx="1"/>
          </p:nvPr>
        </p:nvSpPr>
        <p:spPr>
          <a:xfrm>
            <a:off x="838199" y="1825624"/>
            <a:ext cx="10515599" cy="4052661"/>
          </a:xfrm>
        </p:spPr>
        <p:txBody>
          <a:bodyPr>
            <a:normAutofit/>
          </a:bodyPr>
          <a:lstStyle/>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A palavra </a:t>
            </a:r>
            <a:r>
              <a:rPr lang="pt-BR" b="1" dirty="0">
                <a:latin typeface="Roboto" panose="02000000000000000000" pitchFamily="2" charset="0"/>
                <a:ea typeface="Roboto" panose="02000000000000000000" pitchFamily="2" charset="0"/>
              </a:rPr>
              <a:t>tipografia</a:t>
            </a:r>
            <a:r>
              <a:rPr lang="pt-BR" dirty="0">
                <a:latin typeface="Roboto" panose="02000000000000000000" pitchFamily="2" charset="0"/>
                <a:ea typeface="Roboto" panose="02000000000000000000" pitchFamily="2" charset="0"/>
              </a:rPr>
              <a:t> origina-se das palavras gregas </a:t>
            </a:r>
            <a:r>
              <a:rPr lang="pt-BR" i="1" dirty="0">
                <a:latin typeface="Roboto" panose="02000000000000000000" pitchFamily="2" charset="0"/>
                <a:ea typeface="Roboto" panose="02000000000000000000" pitchFamily="2" charset="0"/>
              </a:rPr>
              <a:t>typos</a:t>
            </a:r>
            <a:r>
              <a:rPr lang="pt-BR" dirty="0">
                <a:latin typeface="Roboto" panose="02000000000000000000" pitchFamily="2" charset="0"/>
                <a:ea typeface="Roboto" panose="02000000000000000000" pitchFamily="2" charset="0"/>
              </a:rPr>
              <a:t> (“forma”) e </a:t>
            </a:r>
            <a:r>
              <a:rPr lang="pt-BR" i="1" dirty="0">
                <a:latin typeface="Roboto" panose="02000000000000000000" pitchFamily="2" charset="0"/>
                <a:ea typeface="Roboto" panose="02000000000000000000" pitchFamily="2" charset="0"/>
              </a:rPr>
              <a:t>graphein</a:t>
            </a:r>
            <a:r>
              <a:rPr lang="pt-BR" dirty="0">
                <a:latin typeface="Roboto" panose="02000000000000000000" pitchFamily="2" charset="0"/>
                <a:ea typeface="Roboto" panose="02000000000000000000" pitchFamily="2" charset="0"/>
              </a:rPr>
              <a:t> (“escrita”). Trata-se do processo de criação ou de confecção de diferentes tipos de letra. Nas artes, passa a ser mais uma ferramenta para o artista desenvolver a sua criatividade e usá-la como forma de expressão que vai além da ideia indicada pela palavra escrita. Há quem defenda a tipografia artística como sendo uma linguagem das artes visuais. </a:t>
            </a: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17</a:t>
            </a:fld>
            <a:endParaRPr lang="pt-BR" dirty="0"/>
          </a:p>
        </p:txBody>
      </p:sp>
    </p:spTree>
    <p:extLst>
      <p:ext uri="{BB962C8B-B14F-4D97-AF65-F5344CB8AC3E}">
        <p14:creationId xmlns:p14="http://schemas.microsoft.com/office/powerpoint/2010/main" val="3531678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93532" y="1023190"/>
            <a:ext cx="10247453" cy="4974808"/>
          </a:xfrm>
        </p:spPr>
      </p:pic>
      <p:sp>
        <p:nvSpPr>
          <p:cNvPr id="4" name="Título 1">
            <a:extLst>
              <a:ext uri="{FF2B5EF4-FFF2-40B4-BE49-F238E27FC236}">
                <a16:creationId xmlns:a16="http://schemas.microsoft.com/office/drawing/2014/main" id="{2681EC0A-E602-4C0B-9103-AFA87191BBE9}"/>
              </a:ext>
            </a:extLst>
          </p:cNvPr>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Construindo seres imaginários</a:t>
            </a:r>
          </a:p>
        </p:txBody>
      </p:sp>
      <p:pic>
        <p:nvPicPr>
          <p:cNvPr id="6" name="Google Shape;67;p15"/>
          <p:cNvPicPr preferRelativeResize="0"/>
          <p:nvPr/>
        </p:nvPicPr>
        <p:blipFill rotWithShape="1">
          <a:blip r:embed="rId3">
            <a:alphaModFix/>
          </a:blip>
          <a:srcRect/>
          <a:stretch/>
        </p:blipFill>
        <p:spPr>
          <a:xfrm>
            <a:off x="0" y="-16933"/>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18</a:t>
            </a:fld>
            <a:endParaRPr lang="pt-BR" dirty="0"/>
          </a:p>
        </p:txBody>
      </p:sp>
    </p:spTree>
    <p:extLst>
      <p:ext uri="{BB962C8B-B14F-4D97-AF65-F5344CB8AC3E}">
        <p14:creationId xmlns:p14="http://schemas.microsoft.com/office/powerpoint/2010/main" val="44350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838200" y="2408505"/>
            <a:ext cx="10515599" cy="292367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4" name="Título 1">
            <a:extLst>
              <a:ext uri="{FF2B5EF4-FFF2-40B4-BE49-F238E27FC236}">
                <a16:creationId xmlns:a16="http://schemas.microsoft.com/office/drawing/2014/main" id="{2681EC0A-E602-4C0B-9103-AFA87191BBE9}"/>
              </a:ext>
            </a:extLst>
          </p:cNvPr>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Imagens em construção</a:t>
            </a:r>
          </a:p>
        </p:txBody>
      </p:sp>
      <p:sp>
        <p:nvSpPr>
          <p:cNvPr id="6" name="CaixaDeTexto 5"/>
          <p:cNvSpPr txBox="1"/>
          <p:nvPr/>
        </p:nvSpPr>
        <p:spPr>
          <a:xfrm>
            <a:off x="838200" y="2823902"/>
            <a:ext cx="10515600" cy="2092881"/>
          </a:xfrm>
          <a:prstGeom prst="rect">
            <a:avLst/>
          </a:prstGeom>
          <a:noFill/>
        </p:spPr>
        <p:txBody>
          <a:bodyPr wrap="square" rtlCol="0">
            <a:spAutoFit/>
          </a:bodyPr>
          <a:lstStyle/>
          <a:p>
            <a:pPr marL="285750" indent="-285750">
              <a:buFont typeface="Arial" panose="020B0604020202020204" pitchFamily="34" charset="0"/>
              <a:buChar char="•"/>
            </a:pPr>
            <a:r>
              <a:rPr lang="pt-BR" sz="2600" b="1" dirty="0">
                <a:latin typeface="Roboto" panose="02000000000000000000" pitchFamily="2" charset="0"/>
                <a:ea typeface="Roboto" panose="02000000000000000000" pitchFamily="2" charset="0"/>
              </a:rPr>
              <a:t>Vanguarda</a:t>
            </a:r>
            <a:r>
              <a:rPr lang="pt-BR" sz="2600" dirty="0">
                <a:latin typeface="Roboto" panose="02000000000000000000" pitchFamily="2" charset="0"/>
                <a:ea typeface="Roboto" panose="02000000000000000000" pitchFamily="2" charset="0"/>
              </a:rPr>
              <a:t> vem da palavra francesa </a:t>
            </a:r>
            <a:r>
              <a:rPr lang="pt-BR" sz="2600" i="1" dirty="0">
                <a:latin typeface="Roboto" panose="02000000000000000000" pitchFamily="2" charset="0"/>
                <a:ea typeface="Roboto" panose="02000000000000000000" pitchFamily="2" charset="0"/>
              </a:rPr>
              <a:t>avant-garde</a:t>
            </a:r>
            <a:r>
              <a:rPr lang="pt-BR" sz="2600" dirty="0">
                <a:latin typeface="Roboto" panose="02000000000000000000" pitchFamily="2" charset="0"/>
                <a:ea typeface="Roboto" panose="02000000000000000000" pitchFamily="2" charset="0"/>
              </a:rPr>
              <a:t> e significa “estar na linha de frente de uma luta” (exército). Nas artes, esse termo foi usado para denominar os movimentos culturais e artísticos que estavam liderando mudanças de mentalidades na primeira metade do século XX. </a:t>
            </a:r>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19</a:t>
            </a:fld>
            <a:endParaRPr lang="pt-BR" dirty="0"/>
          </a:p>
        </p:txBody>
      </p:sp>
    </p:spTree>
    <p:extLst>
      <p:ext uri="{BB962C8B-B14F-4D97-AF65-F5344CB8AC3E}">
        <p14:creationId xmlns:p14="http://schemas.microsoft.com/office/powerpoint/2010/main" val="36415500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marL="0" indent="0">
              <a:buNone/>
            </a:pPr>
            <a:endParaRPr lang="pt-BR" dirty="0"/>
          </a:p>
          <a:p>
            <a:r>
              <a:rPr lang="pt-BR" dirty="0">
                <a:latin typeface="Roboto" panose="02000000000000000000" pitchFamily="2" charset="0"/>
                <a:ea typeface="Roboto" panose="02000000000000000000" pitchFamily="2" charset="0"/>
              </a:rPr>
              <a:t>O </a:t>
            </a:r>
            <a:r>
              <a:rPr lang="pt-BR" b="1" dirty="0">
                <a:latin typeface="Roboto" panose="02000000000000000000" pitchFamily="2" charset="0"/>
                <a:ea typeface="Roboto" panose="02000000000000000000" pitchFamily="2" charset="0"/>
              </a:rPr>
              <a:t>Dadaísmo</a:t>
            </a:r>
            <a:r>
              <a:rPr lang="pt-BR" dirty="0">
                <a:latin typeface="Roboto" panose="02000000000000000000" pitchFamily="2" charset="0"/>
                <a:ea typeface="Roboto" panose="02000000000000000000" pitchFamily="2" charset="0"/>
              </a:rPr>
              <a:t> surge em 1916 na cidade de Zurique, na Suíça, e influencia vários artistas. Esse movimento apresenta uma forma de fazer arte que manifesta a intenção de romper fronteiras entre linguagens, delimitações de materiais ou regras; também propõe olhar para a arte de outra maneira, rompendo com a forma como a arte era vista e produzida antes. </a:t>
            </a:r>
          </a:p>
        </p:txBody>
      </p:sp>
      <p:sp>
        <p:nvSpPr>
          <p:cNvPr id="4" name="Título 1">
            <a:extLst>
              <a:ext uri="{FF2B5EF4-FFF2-40B4-BE49-F238E27FC236}">
                <a16:creationId xmlns:a16="http://schemas.microsoft.com/office/drawing/2014/main" id="{2681EC0A-E602-4C0B-9103-AFA87191BBE9}"/>
              </a:ext>
            </a:extLst>
          </p:cNvPr>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Imagens em construção</a:t>
            </a: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20</a:t>
            </a:fld>
            <a:endParaRPr lang="pt-BR" dirty="0"/>
          </a:p>
        </p:txBody>
      </p:sp>
    </p:spTree>
    <p:extLst>
      <p:ext uri="{BB962C8B-B14F-4D97-AF65-F5344CB8AC3E}">
        <p14:creationId xmlns:p14="http://schemas.microsoft.com/office/powerpoint/2010/main" val="2777513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edondar Retângulo em um Canto Diagonal 5"/>
          <p:cNvSpPr/>
          <p:nvPr/>
        </p:nvSpPr>
        <p:spPr>
          <a:xfrm>
            <a:off x="732998" y="2145199"/>
            <a:ext cx="10726003" cy="3821373"/>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3" name="Espaço Reservado para Conteúdo 2"/>
          <p:cNvSpPr>
            <a:spLocks noGrp="1"/>
          </p:cNvSpPr>
          <p:nvPr>
            <p:ph idx="1"/>
          </p:nvPr>
        </p:nvSpPr>
        <p:spPr>
          <a:xfrm>
            <a:off x="992305" y="1975750"/>
            <a:ext cx="10207387" cy="4351338"/>
          </a:xfrm>
        </p:spPr>
        <p:txBody>
          <a:bodyPr/>
          <a:lstStyle/>
          <a:p>
            <a:endParaRPr lang="pt-BR" dirty="0"/>
          </a:p>
          <a:p>
            <a:endParaRPr lang="pt-BR" dirty="0">
              <a:latin typeface="Roboto" panose="02000000000000000000" pitchFamily="2" charset="0"/>
              <a:ea typeface="Roboto" panose="02000000000000000000" pitchFamily="2" charset="0"/>
            </a:endParaRPr>
          </a:p>
          <a:p>
            <a:pPr marL="0" indent="0">
              <a:buNone/>
            </a:pPr>
            <a:r>
              <a:rPr lang="pt-BR" dirty="0">
                <a:latin typeface="Roboto" panose="02000000000000000000" pitchFamily="2" charset="0"/>
                <a:ea typeface="Roboto" panose="02000000000000000000" pitchFamily="2" charset="0"/>
              </a:rPr>
              <a:t>A palavra </a:t>
            </a:r>
            <a:r>
              <a:rPr lang="pt-BR" b="1" dirty="0">
                <a:latin typeface="Roboto" panose="02000000000000000000" pitchFamily="2" charset="0"/>
                <a:ea typeface="Roboto" panose="02000000000000000000" pitchFamily="2" charset="0"/>
              </a:rPr>
              <a:t>estesia</a:t>
            </a:r>
            <a:r>
              <a:rPr lang="pt-BR" dirty="0">
                <a:latin typeface="Roboto" panose="02000000000000000000" pitchFamily="2" charset="0"/>
                <a:ea typeface="Roboto" panose="02000000000000000000" pitchFamily="2" charset="0"/>
              </a:rPr>
              <a:t> nasceu do termo </a:t>
            </a:r>
            <a:r>
              <a:rPr lang="pt-BR" i="1" dirty="0">
                <a:latin typeface="Roboto" panose="02000000000000000000" pitchFamily="2" charset="0"/>
                <a:ea typeface="Roboto" panose="02000000000000000000" pitchFamily="2" charset="0"/>
              </a:rPr>
              <a:t>aisthesis</a:t>
            </a:r>
            <a:r>
              <a:rPr lang="pt-BR" dirty="0">
                <a:latin typeface="Roboto" panose="02000000000000000000" pitchFamily="2" charset="0"/>
                <a:ea typeface="Roboto" panose="02000000000000000000" pitchFamily="2" charset="0"/>
              </a:rPr>
              <a:t>, que os gregos antigos empregavam para dizer que, quando nos emocionamos com algo, é porque estamos propícios a sentir. Esse estado pode nos proporcionar vivências significativas, ou seja, provocar experiências estéticas.</a:t>
            </a:r>
          </a:p>
        </p:txBody>
      </p:sp>
      <p:sp>
        <p:nvSpPr>
          <p:cNvPr id="4" name="Título 1">
            <a:extLst>
              <a:ext uri="{FF2B5EF4-FFF2-40B4-BE49-F238E27FC236}">
                <a16:creationId xmlns:a16="http://schemas.microsoft.com/office/drawing/2014/main" id="{2681EC0A-E602-4C0B-9103-AFA87191BBE9}"/>
              </a:ext>
            </a:extLst>
          </p:cNvPr>
          <p:cNvSpPr txBox="1">
            <a:spLocks/>
          </p:cNvSpPr>
          <p:nvPr/>
        </p:nvSpPr>
        <p:spPr>
          <a:xfrm>
            <a:off x="838200" y="365125"/>
            <a:ext cx="10515600" cy="132556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pt-BR" sz="4800" dirty="0">
                <a:solidFill>
                  <a:srgbClr val="0070C0"/>
                </a:solidFill>
                <a:latin typeface="Roboto" panose="02000000000000000000" pitchFamily="2" charset="0"/>
                <a:ea typeface="Roboto" panose="02000000000000000000" pitchFamily="2" charset="0"/>
              </a:rPr>
              <a:t>Intensidade sonora</a:t>
            </a: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21</a:t>
            </a:fld>
            <a:endParaRPr lang="pt-BR" dirty="0"/>
          </a:p>
        </p:txBody>
      </p:sp>
    </p:spTree>
    <p:extLst>
      <p:ext uri="{BB962C8B-B14F-4D97-AF65-F5344CB8AC3E}">
        <p14:creationId xmlns:p14="http://schemas.microsoft.com/office/powerpoint/2010/main" val="608015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2681EC0A-E602-4C0B-9103-AFA87191BBE9}"/>
              </a:ext>
            </a:extLst>
          </p:cNvPr>
          <p:cNvSpPr txBox="1">
            <a:spLocks noGrp="1"/>
          </p:cNvSpPr>
          <p:nvPr>
            <p:ph type="title"/>
          </p:nvPr>
        </p:nvSpPr>
        <p:spPr>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pt-BR" sz="4800" dirty="0">
                <a:solidFill>
                  <a:srgbClr val="0070C0"/>
                </a:solidFill>
                <a:latin typeface="Roboto" panose="02000000000000000000" pitchFamily="2" charset="0"/>
                <a:ea typeface="Roboto" panose="02000000000000000000" pitchFamily="2" charset="0"/>
              </a:rPr>
              <a:t>Práticas sonoras e notações musicais</a:t>
            </a:r>
          </a:p>
        </p:txBody>
      </p:sp>
      <p:pic>
        <p:nvPicPr>
          <p:cNvPr id="11" name="Espaço Reservado para Conteúdo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5545" y="1871093"/>
            <a:ext cx="6501665" cy="4850382"/>
          </a:xfrm>
        </p:spPr>
      </p:pic>
      <p:pic>
        <p:nvPicPr>
          <p:cNvPr id="4"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22</a:t>
            </a:fld>
            <a:endParaRPr lang="pt-BR" dirty="0"/>
          </a:p>
        </p:txBody>
      </p:sp>
    </p:spTree>
    <p:extLst>
      <p:ext uri="{BB962C8B-B14F-4D97-AF65-F5344CB8AC3E}">
        <p14:creationId xmlns:p14="http://schemas.microsoft.com/office/powerpoint/2010/main" val="500041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7706" y="1977248"/>
            <a:ext cx="9330298" cy="4399963"/>
          </a:xfrm>
        </p:spPr>
      </p:pic>
      <p:sp>
        <p:nvSpPr>
          <p:cNvPr id="4" name="Título 1">
            <a:extLst>
              <a:ext uri="{FF2B5EF4-FFF2-40B4-BE49-F238E27FC236}">
                <a16:creationId xmlns:a16="http://schemas.microsoft.com/office/drawing/2014/main" id="{2681EC0A-E602-4C0B-9103-AFA87191BBE9}"/>
              </a:ext>
            </a:extLst>
          </p:cNvPr>
          <p:cNvSpPr txBox="1">
            <a:spLocks noGrp="1"/>
          </p:cNvSpPr>
          <p:nvPr>
            <p:ph type="title"/>
          </p:nvPr>
        </p:nvSpPr>
        <p:spPr>
          <a:xfrm>
            <a:off x="838200" y="534455"/>
            <a:ext cx="10515600" cy="132556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pt-BR" sz="4800" dirty="0">
                <a:solidFill>
                  <a:srgbClr val="0070C0"/>
                </a:solidFill>
                <a:latin typeface="Roboto" panose="02000000000000000000" pitchFamily="2" charset="0"/>
                <a:ea typeface="Roboto" panose="02000000000000000000" pitchFamily="2" charset="0"/>
              </a:rPr>
              <a:t>Elementos da linguagem e a criação musical</a:t>
            </a:r>
          </a:p>
        </p:txBody>
      </p:sp>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23</a:t>
            </a:fld>
            <a:endParaRPr lang="pt-BR" dirty="0"/>
          </a:p>
        </p:txBody>
      </p:sp>
    </p:spTree>
    <p:extLst>
      <p:ext uri="{BB962C8B-B14F-4D97-AF65-F5344CB8AC3E}">
        <p14:creationId xmlns:p14="http://schemas.microsoft.com/office/powerpoint/2010/main" val="902250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2223" y="2043662"/>
            <a:ext cx="10871577" cy="4232322"/>
          </a:xfrm>
        </p:spPr>
      </p:pic>
      <p:sp>
        <p:nvSpPr>
          <p:cNvPr id="4" name="Título 1">
            <a:extLst>
              <a:ext uri="{FF2B5EF4-FFF2-40B4-BE49-F238E27FC236}">
                <a16:creationId xmlns:a16="http://schemas.microsoft.com/office/drawing/2014/main" id="{2681EC0A-E602-4C0B-9103-AFA87191BBE9}"/>
              </a:ext>
            </a:extLst>
          </p:cNvPr>
          <p:cNvSpPr txBox="1">
            <a:spLocks noGrp="1"/>
          </p:cNvSpPr>
          <p:nvPr>
            <p:ph type="title"/>
          </p:nvPr>
        </p:nvSpPr>
        <p:spPr>
          <a:xfrm>
            <a:off x="838200" y="568321"/>
            <a:ext cx="10515600" cy="1325563"/>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pt-BR" sz="4800" dirty="0">
                <a:solidFill>
                  <a:srgbClr val="0070C0"/>
                </a:solidFill>
                <a:latin typeface="Roboto" panose="02000000000000000000" pitchFamily="2" charset="0"/>
                <a:ea typeface="Roboto" panose="02000000000000000000" pitchFamily="2" charset="0"/>
              </a:rPr>
              <a:t>Elementos da linguagem e a criação musical</a:t>
            </a:r>
          </a:p>
        </p:txBody>
      </p:sp>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24</a:t>
            </a:fld>
            <a:endParaRPr lang="pt-BR" dirty="0"/>
          </a:p>
        </p:txBody>
      </p:sp>
    </p:spTree>
    <p:extLst>
      <p:ext uri="{BB962C8B-B14F-4D97-AF65-F5344CB8AC3E}">
        <p14:creationId xmlns:p14="http://schemas.microsoft.com/office/powerpoint/2010/main" val="236142433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4272</TotalTime>
  <Words>1026</Words>
  <Application>Microsoft Office PowerPoint</Application>
  <PresentationFormat>Widescreen</PresentationFormat>
  <Paragraphs>95</Paragraphs>
  <Slides>24</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24</vt:i4>
      </vt:variant>
    </vt:vector>
  </HeadingPairs>
  <TitlesOfParts>
    <vt:vector size="29" baseType="lpstr">
      <vt:lpstr>Arial</vt:lpstr>
      <vt:lpstr>Calibri</vt:lpstr>
      <vt:lpstr>Calibri Light</vt:lpstr>
      <vt:lpstr>Roboto</vt:lpstr>
      <vt:lpstr>Tema do Office</vt:lpstr>
      <vt:lpstr>UNIDADE 1 OS DISCURSOS DAS LINGUAGENS</vt:lpstr>
      <vt:lpstr> Ver, ouvir, movimentar, conversar...  </vt:lpstr>
      <vt:lpstr>Discursos e leituras da arte</vt:lpstr>
      <vt:lpstr>Onde habita o personagem</vt:lpstr>
      <vt:lpstr>Mundo linguagem, sonoro, musical</vt:lpstr>
      <vt:lpstr>Parâmetros sonoros</vt:lpstr>
      <vt:lpstr>Altura</vt:lpstr>
      <vt:lpstr>Duração</vt:lpstr>
      <vt:lpstr>Duração</vt:lpstr>
      <vt:lpstr>Intensidade</vt:lpstr>
      <vt:lpstr>Timbre</vt:lpstr>
      <vt:lpstr>Corpo: instrumento musical</vt:lpstr>
      <vt:lpstr>UNIDADE 1 OS DISCURSOS DAS LINGUAGENS</vt:lpstr>
      <vt:lpstr>A marca das linguagens artísticas</vt:lpstr>
      <vt:lpstr>A marca das linguagens artísticas</vt:lpstr>
      <vt:lpstr>Arte das ruas (street art) </vt:lpstr>
      <vt:lpstr>Construindo seres imaginários</vt:lpstr>
      <vt:lpstr>Construindo seres imaginários</vt:lpstr>
      <vt:lpstr>Imagens em construção</vt:lpstr>
      <vt:lpstr>Imagens em construção</vt:lpstr>
      <vt:lpstr>Apresentação do PowerPoint</vt:lpstr>
      <vt:lpstr>Práticas sonoras e notações musicais</vt:lpstr>
      <vt:lpstr>Elementos da linguagem e a criação musical</vt:lpstr>
      <vt:lpstr>Elementos da linguagem e a criação musical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Trajetórias  Língua Portuguesa</dc:title>
  <dc:creator>Sarita Borelli</dc:creator>
  <cp:lastModifiedBy>João Paulo Bortoluci</cp:lastModifiedBy>
  <cp:revision>208</cp:revision>
  <dcterms:created xsi:type="dcterms:W3CDTF">2019-02-21T18:53:00Z</dcterms:created>
  <dcterms:modified xsi:type="dcterms:W3CDTF">2020-04-03T00:08:00Z</dcterms:modified>
</cp:coreProperties>
</file>