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2" r:id="rId2"/>
    <p:sldId id="333" r:id="rId3"/>
    <p:sldId id="334" r:id="rId4"/>
    <p:sldId id="335" r:id="rId5"/>
    <p:sldId id="336" r:id="rId6"/>
    <p:sldId id="337" r:id="rId7"/>
    <p:sldId id="338" r:id="rId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F54B9B-B512-41D1-811E-2FCB0FED6D03}"/>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EE44FB5D-BBDD-4D80-A0D5-21804F11B3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79A62992-4081-4716-8D26-D8FE0BAF1957}"/>
              </a:ext>
            </a:extLst>
          </p:cNvPr>
          <p:cNvSpPr>
            <a:spLocks noGrp="1"/>
          </p:cNvSpPr>
          <p:nvPr>
            <p:ph type="dt" sz="half" idx="10"/>
          </p:nvPr>
        </p:nvSpPr>
        <p:spPr/>
        <p:txBody>
          <a:bodyPr/>
          <a:lstStyle/>
          <a:p>
            <a:fld id="{83B0BA31-B460-4FA9-84AD-9D1843017320}" type="datetimeFigureOut">
              <a:rPr lang="pt-BR" smtClean="0"/>
              <a:t>03/04/2020</a:t>
            </a:fld>
            <a:endParaRPr lang="pt-BR"/>
          </a:p>
        </p:txBody>
      </p:sp>
      <p:sp>
        <p:nvSpPr>
          <p:cNvPr id="5" name="Espaço Reservado para Rodapé 4">
            <a:extLst>
              <a:ext uri="{FF2B5EF4-FFF2-40B4-BE49-F238E27FC236}">
                <a16:creationId xmlns:a16="http://schemas.microsoft.com/office/drawing/2014/main" id="{C34B7CD1-305B-44ED-AA25-B1880C44614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3FF7A57-1132-4DBA-89AB-2A0009E622BC}"/>
              </a:ext>
            </a:extLst>
          </p:cNvPr>
          <p:cNvSpPr>
            <a:spLocks noGrp="1"/>
          </p:cNvSpPr>
          <p:nvPr>
            <p:ph type="sldNum" sz="quarter" idx="12"/>
          </p:nvPr>
        </p:nvSpPr>
        <p:spPr/>
        <p:txBody>
          <a:bodyPr/>
          <a:lstStyle/>
          <a:p>
            <a:fld id="{EF9E88BA-E685-4994-BF1C-E4FF4564300B}" type="slidenum">
              <a:rPr lang="pt-BR" smtClean="0"/>
              <a:t>‹nº›</a:t>
            </a:fld>
            <a:endParaRPr lang="pt-BR"/>
          </a:p>
        </p:txBody>
      </p:sp>
    </p:spTree>
    <p:extLst>
      <p:ext uri="{BB962C8B-B14F-4D97-AF65-F5344CB8AC3E}">
        <p14:creationId xmlns:p14="http://schemas.microsoft.com/office/powerpoint/2010/main" val="274863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2CF0D1-BDF7-4146-8A76-7603FC80C97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4BEC48D-C579-48A6-B3E0-144FCC659D0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CAF2321-F04B-4C72-944D-68D89D335E30}"/>
              </a:ext>
            </a:extLst>
          </p:cNvPr>
          <p:cNvSpPr>
            <a:spLocks noGrp="1"/>
          </p:cNvSpPr>
          <p:nvPr>
            <p:ph type="dt" sz="half" idx="10"/>
          </p:nvPr>
        </p:nvSpPr>
        <p:spPr/>
        <p:txBody>
          <a:bodyPr/>
          <a:lstStyle/>
          <a:p>
            <a:fld id="{83B0BA31-B460-4FA9-84AD-9D1843017320}" type="datetimeFigureOut">
              <a:rPr lang="pt-BR" smtClean="0"/>
              <a:t>03/04/2020</a:t>
            </a:fld>
            <a:endParaRPr lang="pt-BR"/>
          </a:p>
        </p:txBody>
      </p:sp>
      <p:sp>
        <p:nvSpPr>
          <p:cNvPr id="5" name="Espaço Reservado para Rodapé 4">
            <a:extLst>
              <a:ext uri="{FF2B5EF4-FFF2-40B4-BE49-F238E27FC236}">
                <a16:creationId xmlns:a16="http://schemas.microsoft.com/office/drawing/2014/main" id="{3A365235-7E7C-486A-A53A-903BB9FBEEA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D9C4356-B4DE-4640-9218-22B72DAE3964}"/>
              </a:ext>
            </a:extLst>
          </p:cNvPr>
          <p:cNvSpPr>
            <a:spLocks noGrp="1"/>
          </p:cNvSpPr>
          <p:nvPr>
            <p:ph type="sldNum" sz="quarter" idx="12"/>
          </p:nvPr>
        </p:nvSpPr>
        <p:spPr/>
        <p:txBody>
          <a:bodyPr/>
          <a:lstStyle/>
          <a:p>
            <a:fld id="{EF9E88BA-E685-4994-BF1C-E4FF4564300B}" type="slidenum">
              <a:rPr lang="pt-BR" smtClean="0"/>
              <a:t>‹nº›</a:t>
            </a:fld>
            <a:endParaRPr lang="pt-BR"/>
          </a:p>
        </p:txBody>
      </p:sp>
    </p:spTree>
    <p:extLst>
      <p:ext uri="{BB962C8B-B14F-4D97-AF65-F5344CB8AC3E}">
        <p14:creationId xmlns:p14="http://schemas.microsoft.com/office/powerpoint/2010/main" val="4146748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B0CC63-1736-422B-90C8-06706ABE15BC}"/>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91B3DB35-4AB3-4766-A717-FD02947444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EC8654A7-A364-4CBF-B833-637479A5B282}"/>
              </a:ext>
            </a:extLst>
          </p:cNvPr>
          <p:cNvSpPr>
            <a:spLocks noGrp="1"/>
          </p:cNvSpPr>
          <p:nvPr>
            <p:ph type="dt" sz="half" idx="10"/>
          </p:nvPr>
        </p:nvSpPr>
        <p:spPr/>
        <p:txBody>
          <a:bodyPr/>
          <a:lstStyle/>
          <a:p>
            <a:fld id="{83B0BA31-B460-4FA9-84AD-9D1843017320}" type="datetimeFigureOut">
              <a:rPr lang="pt-BR" smtClean="0"/>
              <a:t>03/04/2020</a:t>
            </a:fld>
            <a:endParaRPr lang="pt-BR"/>
          </a:p>
        </p:txBody>
      </p:sp>
      <p:sp>
        <p:nvSpPr>
          <p:cNvPr id="5" name="Espaço Reservado para Rodapé 4">
            <a:extLst>
              <a:ext uri="{FF2B5EF4-FFF2-40B4-BE49-F238E27FC236}">
                <a16:creationId xmlns:a16="http://schemas.microsoft.com/office/drawing/2014/main" id="{6D2E3391-8BA1-4982-8945-5DF6E3EE264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DAFE17F-1B46-411B-BF42-AA927180F2C1}"/>
              </a:ext>
            </a:extLst>
          </p:cNvPr>
          <p:cNvSpPr>
            <a:spLocks noGrp="1"/>
          </p:cNvSpPr>
          <p:nvPr>
            <p:ph type="sldNum" sz="quarter" idx="12"/>
          </p:nvPr>
        </p:nvSpPr>
        <p:spPr/>
        <p:txBody>
          <a:bodyPr/>
          <a:lstStyle/>
          <a:p>
            <a:fld id="{EF9E88BA-E685-4994-BF1C-E4FF4564300B}" type="slidenum">
              <a:rPr lang="pt-BR" smtClean="0"/>
              <a:t>‹nº›</a:t>
            </a:fld>
            <a:endParaRPr lang="pt-BR"/>
          </a:p>
        </p:txBody>
      </p:sp>
    </p:spTree>
    <p:extLst>
      <p:ext uri="{BB962C8B-B14F-4D97-AF65-F5344CB8AC3E}">
        <p14:creationId xmlns:p14="http://schemas.microsoft.com/office/powerpoint/2010/main" val="191118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EB2AD-15CE-4FBB-9BD3-BD8D31511B6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24ACA4B-8961-447A-988D-005C95D2429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82D0BC2C-7EF5-4AC9-8578-DDB09E569B7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4803651-F3F6-4A59-8916-E04C50CA1C87}"/>
              </a:ext>
            </a:extLst>
          </p:cNvPr>
          <p:cNvSpPr>
            <a:spLocks noGrp="1"/>
          </p:cNvSpPr>
          <p:nvPr>
            <p:ph type="dt" sz="half" idx="10"/>
          </p:nvPr>
        </p:nvSpPr>
        <p:spPr/>
        <p:txBody>
          <a:bodyPr/>
          <a:lstStyle/>
          <a:p>
            <a:fld id="{83B0BA31-B460-4FA9-84AD-9D1843017320}" type="datetimeFigureOut">
              <a:rPr lang="pt-BR" smtClean="0"/>
              <a:t>03/04/2020</a:t>
            </a:fld>
            <a:endParaRPr lang="pt-BR"/>
          </a:p>
        </p:txBody>
      </p:sp>
      <p:sp>
        <p:nvSpPr>
          <p:cNvPr id="6" name="Espaço Reservado para Rodapé 5">
            <a:extLst>
              <a:ext uri="{FF2B5EF4-FFF2-40B4-BE49-F238E27FC236}">
                <a16:creationId xmlns:a16="http://schemas.microsoft.com/office/drawing/2014/main" id="{D2513663-C591-40DF-9842-6653A16940A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4146B3E-AAA0-4743-832B-51BDAC454A22}"/>
              </a:ext>
            </a:extLst>
          </p:cNvPr>
          <p:cNvSpPr>
            <a:spLocks noGrp="1"/>
          </p:cNvSpPr>
          <p:nvPr>
            <p:ph type="sldNum" sz="quarter" idx="12"/>
          </p:nvPr>
        </p:nvSpPr>
        <p:spPr/>
        <p:txBody>
          <a:bodyPr/>
          <a:lstStyle/>
          <a:p>
            <a:fld id="{EF9E88BA-E685-4994-BF1C-E4FF4564300B}" type="slidenum">
              <a:rPr lang="pt-BR" smtClean="0"/>
              <a:t>‹nº›</a:t>
            </a:fld>
            <a:endParaRPr lang="pt-BR"/>
          </a:p>
        </p:txBody>
      </p:sp>
    </p:spTree>
    <p:extLst>
      <p:ext uri="{BB962C8B-B14F-4D97-AF65-F5344CB8AC3E}">
        <p14:creationId xmlns:p14="http://schemas.microsoft.com/office/powerpoint/2010/main" val="542181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B53E0E-E3DD-4F23-B9A1-C2AA71D0F581}"/>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CC1884EC-1296-4406-9A03-447B704FD3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C1CF5986-4596-4C37-B21F-228C395E1E31}"/>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C242967B-73BC-4E79-933D-07011852E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CA4386F2-BADF-4028-91F5-3BD97EF945CF}"/>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0E9730A-016A-4684-BE94-73E6148A7F10}"/>
              </a:ext>
            </a:extLst>
          </p:cNvPr>
          <p:cNvSpPr>
            <a:spLocks noGrp="1"/>
          </p:cNvSpPr>
          <p:nvPr>
            <p:ph type="dt" sz="half" idx="10"/>
          </p:nvPr>
        </p:nvSpPr>
        <p:spPr/>
        <p:txBody>
          <a:bodyPr/>
          <a:lstStyle/>
          <a:p>
            <a:fld id="{83B0BA31-B460-4FA9-84AD-9D1843017320}" type="datetimeFigureOut">
              <a:rPr lang="pt-BR" smtClean="0"/>
              <a:t>03/04/2020</a:t>
            </a:fld>
            <a:endParaRPr lang="pt-BR"/>
          </a:p>
        </p:txBody>
      </p:sp>
      <p:sp>
        <p:nvSpPr>
          <p:cNvPr id="8" name="Espaço Reservado para Rodapé 7">
            <a:extLst>
              <a:ext uri="{FF2B5EF4-FFF2-40B4-BE49-F238E27FC236}">
                <a16:creationId xmlns:a16="http://schemas.microsoft.com/office/drawing/2014/main" id="{2FFF6E64-2BB6-486D-956B-4B468F41E5BA}"/>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7328F80B-2A30-4EB7-A1E3-5E33BA4D24E3}"/>
              </a:ext>
            </a:extLst>
          </p:cNvPr>
          <p:cNvSpPr>
            <a:spLocks noGrp="1"/>
          </p:cNvSpPr>
          <p:nvPr>
            <p:ph type="sldNum" sz="quarter" idx="12"/>
          </p:nvPr>
        </p:nvSpPr>
        <p:spPr/>
        <p:txBody>
          <a:bodyPr/>
          <a:lstStyle/>
          <a:p>
            <a:fld id="{EF9E88BA-E685-4994-BF1C-E4FF4564300B}" type="slidenum">
              <a:rPr lang="pt-BR" smtClean="0"/>
              <a:t>‹nº›</a:t>
            </a:fld>
            <a:endParaRPr lang="pt-BR"/>
          </a:p>
        </p:txBody>
      </p:sp>
    </p:spTree>
    <p:extLst>
      <p:ext uri="{BB962C8B-B14F-4D97-AF65-F5344CB8AC3E}">
        <p14:creationId xmlns:p14="http://schemas.microsoft.com/office/powerpoint/2010/main" val="3583745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B4F248-AA14-4257-95B4-49375804EFE5}"/>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8C3A0D7B-2F6B-4545-BA0C-44A219786467}"/>
              </a:ext>
            </a:extLst>
          </p:cNvPr>
          <p:cNvSpPr>
            <a:spLocks noGrp="1"/>
          </p:cNvSpPr>
          <p:nvPr>
            <p:ph type="dt" sz="half" idx="10"/>
          </p:nvPr>
        </p:nvSpPr>
        <p:spPr/>
        <p:txBody>
          <a:bodyPr/>
          <a:lstStyle/>
          <a:p>
            <a:fld id="{83B0BA31-B460-4FA9-84AD-9D1843017320}" type="datetimeFigureOut">
              <a:rPr lang="pt-BR" smtClean="0"/>
              <a:t>03/04/2020</a:t>
            </a:fld>
            <a:endParaRPr lang="pt-BR"/>
          </a:p>
        </p:txBody>
      </p:sp>
      <p:sp>
        <p:nvSpPr>
          <p:cNvPr id="4" name="Espaço Reservado para Rodapé 3">
            <a:extLst>
              <a:ext uri="{FF2B5EF4-FFF2-40B4-BE49-F238E27FC236}">
                <a16:creationId xmlns:a16="http://schemas.microsoft.com/office/drawing/2014/main" id="{202329F9-D35B-470E-A7F0-51A94335F8B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F4A0E72E-7739-43B6-A548-5EA0131052CD}"/>
              </a:ext>
            </a:extLst>
          </p:cNvPr>
          <p:cNvSpPr>
            <a:spLocks noGrp="1"/>
          </p:cNvSpPr>
          <p:nvPr>
            <p:ph type="sldNum" sz="quarter" idx="12"/>
          </p:nvPr>
        </p:nvSpPr>
        <p:spPr/>
        <p:txBody>
          <a:bodyPr/>
          <a:lstStyle/>
          <a:p>
            <a:fld id="{EF9E88BA-E685-4994-BF1C-E4FF4564300B}" type="slidenum">
              <a:rPr lang="pt-BR" smtClean="0"/>
              <a:t>‹nº›</a:t>
            </a:fld>
            <a:endParaRPr lang="pt-BR"/>
          </a:p>
        </p:txBody>
      </p:sp>
    </p:spTree>
    <p:extLst>
      <p:ext uri="{BB962C8B-B14F-4D97-AF65-F5344CB8AC3E}">
        <p14:creationId xmlns:p14="http://schemas.microsoft.com/office/powerpoint/2010/main" val="3028517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39E7C1B-8406-4E76-8099-C9F140B785FC}"/>
              </a:ext>
            </a:extLst>
          </p:cNvPr>
          <p:cNvSpPr>
            <a:spLocks noGrp="1"/>
          </p:cNvSpPr>
          <p:nvPr>
            <p:ph type="dt" sz="half" idx="10"/>
          </p:nvPr>
        </p:nvSpPr>
        <p:spPr/>
        <p:txBody>
          <a:bodyPr/>
          <a:lstStyle/>
          <a:p>
            <a:fld id="{83B0BA31-B460-4FA9-84AD-9D1843017320}" type="datetimeFigureOut">
              <a:rPr lang="pt-BR" smtClean="0"/>
              <a:t>03/04/2020</a:t>
            </a:fld>
            <a:endParaRPr lang="pt-BR"/>
          </a:p>
        </p:txBody>
      </p:sp>
      <p:sp>
        <p:nvSpPr>
          <p:cNvPr id="3" name="Espaço Reservado para Rodapé 2">
            <a:extLst>
              <a:ext uri="{FF2B5EF4-FFF2-40B4-BE49-F238E27FC236}">
                <a16:creationId xmlns:a16="http://schemas.microsoft.com/office/drawing/2014/main" id="{F69A6CFB-342D-4F7B-98A5-666980C255C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81C28B09-122D-447C-97C5-F598822F3D5D}"/>
              </a:ext>
            </a:extLst>
          </p:cNvPr>
          <p:cNvSpPr>
            <a:spLocks noGrp="1"/>
          </p:cNvSpPr>
          <p:nvPr>
            <p:ph type="sldNum" sz="quarter" idx="12"/>
          </p:nvPr>
        </p:nvSpPr>
        <p:spPr/>
        <p:txBody>
          <a:bodyPr/>
          <a:lstStyle/>
          <a:p>
            <a:fld id="{EF9E88BA-E685-4994-BF1C-E4FF4564300B}" type="slidenum">
              <a:rPr lang="pt-BR" smtClean="0"/>
              <a:t>‹nº›</a:t>
            </a:fld>
            <a:endParaRPr lang="pt-BR"/>
          </a:p>
        </p:txBody>
      </p:sp>
    </p:spTree>
    <p:extLst>
      <p:ext uri="{BB962C8B-B14F-4D97-AF65-F5344CB8AC3E}">
        <p14:creationId xmlns:p14="http://schemas.microsoft.com/office/powerpoint/2010/main" val="2464427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4E7ABA-616E-4B7F-9548-42839F63943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2D707466-318D-4CC0-905E-C8E74D1F7E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48BDD0EB-DA61-476D-9A7F-C67FFF1836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1E4917A-9B6D-4A81-BFCC-B930E07CB963}"/>
              </a:ext>
            </a:extLst>
          </p:cNvPr>
          <p:cNvSpPr>
            <a:spLocks noGrp="1"/>
          </p:cNvSpPr>
          <p:nvPr>
            <p:ph type="dt" sz="half" idx="10"/>
          </p:nvPr>
        </p:nvSpPr>
        <p:spPr/>
        <p:txBody>
          <a:bodyPr/>
          <a:lstStyle/>
          <a:p>
            <a:fld id="{83B0BA31-B460-4FA9-84AD-9D1843017320}" type="datetimeFigureOut">
              <a:rPr lang="pt-BR" smtClean="0"/>
              <a:t>03/04/2020</a:t>
            </a:fld>
            <a:endParaRPr lang="pt-BR"/>
          </a:p>
        </p:txBody>
      </p:sp>
      <p:sp>
        <p:nvSpPr>
          <p:cNvPr id="6" name="Espaço Reservado para Rodapé 5">
            <a:extLst>
              <a:ext uri="{FF2B5EF4-FFF2-40B4-BE49-F238E27FC236}">
                <a16:creationId xmlns:a16="http://schemas.microsoft.com/office/drawing/2014/main" id="{FE7706D8-43A4-45AE-B1D0-0E342063AC8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3C6EC0A-16EE-481A-803C-AA1F95C19C1F}"/>
              </a:ext>
            </a:extLst>
          </p:cNvPr>
          <p:cNvSpPr>
            <a:spLocks noGrp="1"/>
          </p:cNvSpPr>
          <p:nvPr>
            <p:ph type="sldNum" sz="quarter" idx="12"/>
          </p:nvPr>
        </p:nvSpPr>
        <p:spPr/>
        <p:txBody>
          <a:bodyPr/>
          <a:lstStyle/>
          <a:p>
            <a:fld id="{EF9E88BA-E685-4994-BF1C-E4FF4564300B}" type="slidenum">
              <a:rPr lang="pt-BR" smtClean="0"/>
              <a:t>‹nº›</a:t>
            </a:fld>
            <a:endParaRPr lang="pt-BR"/>
          </a:p>
        </p:txBody>
      </p:sp>
    </p:spTree>
    <p:extLst>
      <p:ext uri="{BB962C8B-B14F-4D97-AF65-F5344CB8AC3E}">
        <p14:creationId xmlns:p14="http://schemas.microsoft.com/office/powerpoint/2010/main" val="2744142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2D756D-D856-4396-B9CB-641D62246AB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926C3E11-3A19-4DB0-B335-1F6A510BBF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AAABDA91-2770-4415-8A20-1CA3BE6BF1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2DB72D6-0EB4-41F9-9C35-63B4FBDB90F6}"/>
              </a:ext>
            </a:extLst>
          </p:cNvPr>
          <p:cNvSpPr>
            <a:spLocks noGrp="1"/>
          </p:cNvSpPr>
          <p:nvPr>
            <p:ph type="dt" sz="half" idx="10"/>
          </p:nvPr>
        </p:nvSpPr>
        <p:spPr/>
        <p:txBody>
          <a:bodyPr/>
          <a:lstStyle/>
          <a:p>
            <a:fld id="{83B0BA31-B460-4FA9-84AD-9D1843017320}" type="datetimeFigureOut">
              <a:rPr lang="pt-BR" smtClean="0"/>
              <a:t>03/04/2020</a:t>
            </a:fld>
            <a:endParaRPr lang="pt-BR"/>
          </a:p>
        </p:txBody>
      </p:sp>
      <p:sp>
        <p:nvSpPr>
          <p:cNvPr id="6" name="Espaço Reservado para Rodapé 5">
            <a:extLst>
              <a:ext uri="{FF2B5EF4-FFF2-40B4-BE49-F238E27FC236}">
                <a16:creationId xmlns:a16="http://schemas.microsoft.com/office/drawing/2014/main" id="{3C2BEE4A-08CF-4AFF-ABCB-B6563D979EF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B54AE0-1CA2-48E1-A9EE-2E24814B45AE}"/>
              </a:ext>
            </a:extLst>
          </p:cNvPr>
          <p:cNvSpPr>
            <a:spLocks noGrp="1"/>
          </p:cNvSpPr>
          <p:nvPr>
            <p:ph type="sldNum" sz="quarter" idx="12"/>
          </p:nvPr>
        </p:nvSpPr>
        <p:spPr/>
        <p:txBody>
          <a:bodyPr/>
          <a:lstStyle/>
          <a:p>
            <a:fld id="{EF9E88BA-E685-4994-BF1C-E4FF4564300B}" type="slidenum">
              <a:rPr lang="pt-BR" smtClean="0"/>
              <a:t>‹nº›</a:t>
            </a:fld>
            <a:endParaRPr lang="pt-BR"/>
          </a:p>
        </p:txBody>
      </p:sp>
    </p:spTree>
    <p:extLst>
      <p:ext uri="{BB962C8B-B14F-4D97-AF65-F5344CB8AC3E}">
        <p14:creationId xmlns:p14="http://schemas.microsoft.com/office/powerpoint/2010/main" val="2798746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73EFE-F966-4DBF-A791-F0B91A3A586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4A1F0CF-CD77-4B57-9B3F-58A3F5ADC75A}"/>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58BE2CD-7C93-4EC2-B3D8-FA06556BBF8D}"/>
              </a:ext>
            </a:extLst>
          </p:cNvPr>
          <p:cNvSpPr>
            <a:spLocks noGrp="1"/>
          </p:cNvSpPr>
          <p:nvPr>
            <p:ph type="dt" sz="half" idx="10"/>
          </p:nvPr>
        </p:nvSpPr>
        <p:spPr/>
        <p:txBody>
          <a:bodyPr/>
          <a:lstStyle/>
          <a:p>
            <a:fld id="{83B0BA31-B460-4FA9-84AD-9D1843017320}" type="datetimeFigureOut">
              <a:rPr lang="pt-BR" smtClean="0"/>
              <a:t>03/04/2020</a:t>
            </a:fld>
            <a:endParaRPr lang="pt-BR"/>
          </a:p>
        </p:txBody>
      </p:sp>
      <p:sp>
        <p:nvSpPr>
          <p:cNvPr id="5" name="Espaço Reservado para Rodapé 4">
            <a:extLst>
              <a:ext uri="{FF2B5EF4-FFF2-40B4-BE49-F238E27FC236}">
                <a16:creationId xmlns:a16="http://schemas.microsoft.com/office/drawing/2014/main" id="{79A84C20-EFAC-4DDD-A67E-8AB3D08E35C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E18E442-EF57-4164-873B-F8EF865933C3}"/>
              </a:ext>
            </a:extLst>
          </p:cNvPr>
          <p:cNvSpPr>
            <a:spLocks noGrp="1"/>
          </p:cNvSpPr>
          <p:nvPr>
            <p:ph type="sldNum" sz="quarter" idx="12"/>
          </p:nvPr>
        </p:nvSpPr>
        <p:spPr/>
        <p:txBody>
          <a:bodyPr/>
          <a:lstStyle/>
          <a:p>
            <a:fld id="{EF9E88BA-E685-4994-BF1C-E4FF4564300B}" type="slidenum">
              <a:rPr lang="pt-BR" smtClean="0"/>
              <a:t>‹nº›</a:t>
            </a:fld>
            <a:endParaRPr lang="pt-BR"/>
          </a:p>
        </p:txBody>
      </p:sp>
    </p:spTree>
    <p:extLst>
      <p:ext uri="{BB962C8B-B14F-4D97-AF65-F5344CB8AC3E}">
        <p14:creationId xmlns:p14="http://schemas.microsoft.com/office/powerpoint/2010/main" val="3137662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D73A70-5A6D-4ABA-8BA2-03BD536665A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FC21A56A-41AF-428E-8A4E-7F819C127D35}"/>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437F3D8-35BF-481A-9585-EEEF376DA0D1}"/>
              </a:ext>
            </a:extLst>
          </p:cNvPr>
          <p:cNvSpPr>
            <a:spLocks noGrp="1"/>
          </p:cNvSpPr>
          <p:nvPr>
            <p:ph type="dt" sz="half" idx="10"/>
          </p:nvPr>
        </p:nvSpPr>
        <p:spPr/>
        <p:txBody>
          <a:bodyPr/>
          <a:lstStyle/>
          <a:p>
            <a:fld id="{83B0BA31-B460-4FA9-84AD-9D1843017320}" type="datetimeFigureOut">
              <a:rPr lang="pt-BR" smtClean="0"/>
              <a:t>03/04/2020</a:t>
            </a:fld>
            <a:endParaRPr lang="pt-BR"/>
          </a:p>
        </p:txBody>
      </p:sp>
      <p:sp>
        <p:nvSpPr>
          <p:cNvPr id="5" name="Espaço Reservado para Rodapé 4">
            <a:extLst>
              <a:ext uri="{FF2B5EF4-FFF2-40B4-BE49-F238E27FC236}">
                <a16:creationId xmlns:a16="http://schemas.microsoft.com/office/drawing/2014/main" id="{9E35A2F0-1285-4AAE-9CB4-9CA8A5DCA5F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CA7DC79-A932-44BC-B193-3BCC339DF2EF}"/>
              </a:ext>
            </a:extLst>
          </p:cNvPr>
          <p:cNvSpPr>
            <a:spLocks noGrp="1"/>
          </p:cNvSpPr>
          <p:nvPr>
            <p:ph type="sldNum" sz="quarter" idx="12"/>
          </p:nvPr>
        </p:nvSpPr>
        <p:spPr/>
        <p:txBody>
          <a:bodyPr/>
          <a:lstStyle/>
          <a:p>
            <a:fld id="{EF9E88BA-E685-4994-BF1C-E4FF4564300B}" type="slidenum">
              <a:rPr lang="pt-BR" smtClean="0"/>
              <a:t>‹nº›</a:t>
            </a:fld>
            <a:endParaRPr lang="pt-BR"/>
          </a:p>
        </p:txBody>
      </p:sp>
    </p:spTree>
    <p:extLst>
      <p:ext uri="{BB962C8B-B14F-4D97-AF65-F5344CB8AC3E}">
        <p14:creationId xmlns:p14="http://schemas.microsoft.com/office/powerpoint/2010/main" val="3363938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p:spPr>
        <p:txBody>
          <a:bodyPr lIns="0" tIns="0" rIns="0" bIns="0" anchor="ctr"/>
          <a:lstStyle/>
          <a:p>
            <a:endParaRPr lang="pt-BR" sz="1800" b="0" strike="noStrike" spc="-1">
              <a:solidFill>
                <a:srgbClr val="000000"/>
              </a:solidFill>
              <a:latin typeface="Calibri"/>
            </a:endParaRPr>
          </a:p>
        </p:txBody>
      </p:sp>
      <p:sp>
        <p:nvSpPr>
          <p:cNvPr id="6" name="PlaceHolder 2"/>
          <p:cNvSpPr>
            <a:spLocks noGrp="1"/>
          </p:cNvSpPr>
          <p:nvPr>
            <p:ph type="subTitle"/>
          </p:nvPr>
        </p:nvSpPr>
        <p:spPr>
          <a:xfrm>
            <a:off x="838080" y="1825560"/>
            <a:ext cx="10515240" cy="4350960"/>
          </a:xfrm>
          <a:prstGeom prst="rect">
            <a:avLst/>
          </a:prstGeom>
        </p:spPr>
        <p:txBody>
          <a:bodyPr lIns="0" tIns="0" rIns="0" bIns="0" anchor="ctr"/>
          <a:lstStyle/>
          <a:p>
            <a:pPr algn="ctr"/>
            <a:endParaRPr lang="pt-BR" sz="3200" b="0" strike="noStrike" spc="-1">
              <a:latin typeface="Arial"/>
            </a:endParaRPr>
          </a:p>
        </p:txBody>
      </p:sp>
    </p:spTree>
    <p:extLst>
      <p:ext uri="{BB962C8B-B14F-4D97-AF65-F5344CB8AC3E}">
        <p14:creationId xmlns:p14="http://schemas.microsoft.com/office/powerpoint/2010/main" val="1712028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DD46B8B2-E2A5-415B-BD7B-EC3EB430D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AB6CDBFE-C986-45E8-8E7F-6CFF496F74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3162DBB-6816-414A-8EBC-2D73BD99CF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B0BA31-B460-4FA9-84AD-9D1843017320}" type="datetimeFigureOut">
              <a:rPr lang="pt-BR" smtClean="0"/>
              <a:t>03/04/2020</a:t>
            </a:fld>
            <a:endParaRPr lang="pt-BR"/>
          </a:p>
        </p:txBody>
      </p:sp>
      <p:sp>
        <p:nvSpPr>
          <p:cNvPr id="5" name="Espaço Reservado para Rodapé 4">
            <a:extLst>
              <a:ext uri="{FF2B5EF4-FFF2-40B4-BE49-F238E27FC236}">
                <a16:creationId xmlns:a16="http://schemas.microsoft.com/office/drawing/2014/main" id="{B282A10C-5F86-4680-A44F-8A555EDC68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9E4DC6D0-8266-4991-876E-0224975018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E88BA-E685-4994-BF1C-E4FF4564300B}" type="slidenum">
              <a:rPr lang="pt-BR" smtClean="0"/>
              <a:t>‹nº›</a:t>
            </a:fld>
            <a:endParaRPr lang="pt-BR"/>
          </a:p>
        </p:txBody>
      </p:sp>
    </p:spTree>
    <p:extLst>
      <p:ext uri="{BB962C8B-B14F-4D97-AF65-F5344CB8AC3E}">
        <p14:creationId xmlns:p14="http://schemas.microsoft.com/office/powerpoint/2010/main" val="457267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 name="TextShape 1"/>
          <p:cNvSpPr txBox="1"/>
          <p:nvPr/>
        </p:nvSpPr>
        <p:spPr>
          <a:xfrm>
            <a:off x="1523880" y="1122480"/>
            <a:ext cx="9143640" cy="2387160"/>
          </a:xfrm>
          <a:prstGeom prst="rect">
            <a:avLst/>
          </a:prstGeom>
          <a:noFill/>
          <a:ln>
            <a:noFill/>
          </a:ln>
        </p:spPr>
        <p:txBody>
          <a:bodyPr anchor="b">
            <a:normAutofit/>
          </a:bodyPr>
          <a:lstStyle/>
          <a:p>
            <a:pPr algn="ctr">
              <a:lnSpc>
                <a:spcPct val="90000"/>
              </a:lnSpc>
            </a:pPr>
            <a:br>
              <a:rPr dirty="0"/>
            </a:br>
            <a:r>
              <a:rPr lang="pt-BR" sz="4800" b="0" strike="noStrike" spc="-1" dirty="0">
                <a:solidFill>
                  <a:srgbClr val="000000"/>
                </a:solidFill>
                <a:latin typeface="RobotoBR"/>
              </a:rPr>
              <a:t>Capítulo 8</a:t>
            </a:r>
            <a:endParaRPr lang="pt-BR" sz="4800" b="0" strike="noStrike" spc="-1" dirty="0">
              <a:solidFill>
                <a:srgbClr val="000000"/>
              </a:solidFill>
              <a:latin typeface="Calibri"/>
            </a:endParaRPr>
          </a:p>
        </p:txBody>
      </p:sp>
      <p:pic>
        <p:nvPicPr>
          <p:cNvPr id="3"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 name="CustomShape 1"/>
          <p:cNvSpPr/>
          <p:nvPr/>
        </p:nvSpPr>
        <p:spPr>
          <a:xfrm>
            <a:off x="321480" y="320040"/>
            <a:ext cx="11548440" cy="6217560"/>
          </a:xfrm>
          <a:prstGeom prst="rect">
            <a:avLst/>
          </a:prstGeom>
          <a:solidFill>
            <a:schemeClr val="tx1">
              <a:alpha val="8000"/>
            </a:schemeClr>
          </a:solidFill>
          <a:ln w="127080">
            <a:noFill/>
          </a:ln>
        </p:spPr>
        <p:style>
          <a:lnRef idx="2">
            <a:schemeClr val="accent1">
              <a:shade val="50000"/>
            </a:schemeClr>
          </a:lnRef>
          <a:fillRef idx="1">
            <a:schemeClr val="accent1"/>
          </a:fillRef>
          <a:effectRef idx="0">
            <a:schemeClr val="accent1"/>
          </a:effectRef>
          <a:fontRef idx="minor"/>
        </p:style>
      </p:sp>
      <p:sp>
        <p:nvSpPr>
          <p:cNvPr id="588" name="TextShape 2"/>
          <p:cNvSpPr txBox="1"/>
          <p:nvPr/>
        </p:nvSpPr>
        <p:spPr>
          <a:xfrm>
            <a:off x="838080" y="963720"/>
            <a:ext cx="3494160" cy="4929840"/>
          </a:xfrm>
          <a:prstGeom prst="rect">
            <a:avLst/>
          </a:prstGeom>
          <a:solidFill>
            <a:schemeClr val="accent2"/>
          </a:solidFill>
          <a:ln>
            <a:noFill/>
          </a:ln>
        </p:spPr>
        <p:txBody>
          <a:bodyPr anchor="ctr">
            <a:normAutofit/>
          </a:bodyPr>
          <a:lstStyle/>
          <a:p>
            <a:pPr algn="r">
              <a:lnSpc>
                <a:spcPct val="90000"/>
              </a:lnSpc>
            </a:pPr>
            <a:r>
              <a:rPr lang="pt-BR" sz="4400" b="1" strike="noStrike" spc="-1" dirty="0">
                <a:solidFill>
                  <a:schemeClr val="bg1"/>
                </a:solidFill>
                <a:latin typeface="Calibri"/>
                <a:cs typeface="Calibri"/>
              </a:rPr>
              <a:t>Formação de palavras: aglutinação e justaposição</a:t>
            </a:r>
            <a:endParaRPr lang="pt-BR" sz="4400" b="0" strike="noStrike" spc="-1" dirty="0">
              <a:solidFill>
                <a:schemeClr val="bg1"/>
              </a:solidFill>
              <a:latin typeface="Calibri"/>
              <a:cs typeface="Calibri"/>
            </a:endParaRPr>
          </a:p>
        </p:txBody>
      </p:sp>
      <p:sp>
        <p:nvSpPr>
          <p:cNvPr id="589" name="Line 3"/>
          <p:cNvSpPr/>
          <p:nvPr/>
        </p:nvSpPr>
        <p:spPr>
          <a:xfrm>
            <a:off x="4654080" y="2057400"/>
            <a:ext cx="360" cy="2743200"/>
          </a:xfrm>
          <a:prstGeom prst="line">
            <a:avLst/>
          </a:prstGeom>
          <a:ln w="19080">
            <a:solidFill>
              <a:schemeClr val="tx1">
                <a:lumMod val="85000"/>
                <a:lumOff val="15000"/>
              </a:schemeClr>
            </a:solidFill>
          </a:ln>
        </p:spPr>
        <p:style>
          <a:lnRef idx="1">
            <a:schemeClr val="accent1"/>
          </a:lnRef>
          <a:fillRef idx="0">
            <a:schemeClr val="accent1"/>
          </a:fillRef>
          <a:effectRef idx="0">
            <a:schemeClr val="accent1"/>
          </a:effectRef>
          <a:fontRef idx="minor"/>
        </p:style>
      </p:sp>
      <p:sp>
        <p:nvSpPr>
          <p:cNvPr id="590" name="TextShape 4"/>
          <p:cNvSpPr txBox="1"/>
          <p:nvPr/>
        </p:nvSpPr>
        <p:spPr>
          <a:xfrm>
            <a:off x="4975920" y="768599"/>
            <a:ext cx="6377400" cy="5529293"/>
          </a:xfrm>
          <a:prstGeom prst="rect">
            <a:avLst/>
          </a:prstGeom>
          <a:noFill/>
          <a:ln>
            <a:noFill/>
          </a:ln>
        </p:spPr>
        <p:txBody>
          <a:bodyPr anchor="ctr">
            <a:normAutofit/>
          </a:bodyPr>
          <a:lstStyle/>
          <a:p>
            <a:pPr marL="228600" indent="-228240">
              <a:lnSpc>
                <a:spcPct val="90000"/>
              </a:lnSpc>
              <a:spcBef>
                <a:spcPts val="1001"/>
              </a:spcBef>
              <a:buClr>
                <a:srgbClr val="000000"/>
              </a:buClr>
              <a:buFont typeface="Arial"/>
              <a:buChar char="•"/>
            </a:pPr>
            <a:r>
              <a:rPr lang="pt-BR" sz="2200" b="0" strike="noStrike" spc="-1" dirty="0">
                <a:solidFill>
                  <a:srgbClr val="000000"/>
                </a:solidFill>
                <a:latin typeface="RobotoBR"/>
              </a:rPr>
              <a:t>Na </a:t>
            </a:r>
            <a:r>
              <a:rPr lang="pt-BR" sz="2200" b="1" strike="noStrike" spc="-1" dirty="0">
                <a:solidFill>
                  <a:srgbClr val="000000"/>
                </a:solidFill>
                <a:latin typeface="RobotoBR"/>
              </a:rPr>
              <a:t>derivação</a:t>
            </a:r>
            <a:r>
              <a:rPr lang="pt-BR" sz="2200" b="0" strike="noStrike" spc="-1" dirty="0">
                <a:solidFill>
                  <a:srgbClr val="000000"/>
                </a:solidFill>
                <a:latin typeface="RobotoBR"/>
              </a:rPr>
              <a:t>, a formação acontece a partir de palavras que já existem na língua (palavras primitivas). Nesse processo, a palavra derivada é formada a partir de uma </a:t>
            </a:r>
            <a:r>
              <a:rPr lang="pt-BR" sz="2200" b="1" strike="noStrike" spc="-1" dirty="0">
                <a:solidFill>
                  <a:srgbClr val="000000"/>
                </a:solidFill>
                <a:latin typeface="RobotoBR"/>
              </a:rPr>
              <a:t>única palavra simples </a:t>
            </a:r>
            <a:r>
              <a:rPr lang="pt-BR" sz="2200" b="0" strike="noStrike" spc="-1" dirty="0">
                <a:solidFill>
                  <a:srgbClr val="000000"/>
                </a:solidFill>
                <a:latin typeface="RobotoBR"/>
              </a:rPr>
              <a:t>ou </a:t>
            </a:r>
            <a:r>
              <a:rPr lang="pt-BR" sz="2200" b="1" strike="noStrike" spc="-1" dirty="0">
                <a:solidFill>
                  <a:srgbClr val="000000"/>
                </a:solidFill>
                <a:latin typeface="RobotoBR"/>
              </a:rPr>
              <a:t>radical</a:t>
            </a:r>
            <a:r>
              <a:rPr lang="pt-BR" sz="2200" b="0" strike="noStrike" spc="-1" dirty="0">
                <a:solidFill>
                  <a:srgbClr val="000000"/>
                </a:solidFill>
                <a:latin typeface="RobotoBR"/>
              </a:rPr>
              <a:t>, à qual se juntam </a:t>
            </a:r>
            <a:r>
              <a:rPr lang="pt-BR" sz="2200" b="1" strike="noStrike" spc="-1" dirty="0">
                <a:solidFill>
                  <a:srgbClr val="000000"/>
                </a:solidFill>
                <a:latin typeface="RobotoBR"/>
              </a:rPr>
              <a:t>afixos </a:t>
            </a:r>
            <a:r>
              <a:rPr lang="pt-BR" sz="2200" b="0" strike="noStrike" spc="-1" dirty="0">
                <a:solidFill>
                  <a:srgbClr val="000000"/>
                </a:solidFill>
                <a:latin typeface="RobotoBR"/>
              </a:rPr>
              <a:t>(prefixos e sufixos). Assim, a nova palavra passa a ter significação própria.</a:t>
            </a:r>
            <a:endParaRPr lang="pt-BR" sz="2200" b="0" strike="noStrike" spc="-1" dirty="0">
              <a:solidFill>
                <a:srgbClr val="000000"/>
              </a:solidFill>
              <a:latin typeface="Calibri"/>
            </a:endParaRPr>
          </a:p>
          <a:p>
            <a:pPr marL="800460" lvl="1" indent="-342900">
              <a:lnSpc>
                <a:spcPct val="90000"/>
              </a:lnSpc>
              <a:spcBef>
                <a:spcPts val="499"/>
              </a:spcBef>
              <a:buClr>
                <a:srgbClr val="000000"/>
              </a:buClr>
              <a:buFont typeface="Wingdings" charset="2"/>
              <a:buChar char="ü"/>
            </a:pPr>
            <a:r>
              <a:rPr lang="pt-BR" sz="2200" b="0" strike="noStrike" spc="-1" dirty="0">
                <a:solidFill>
                  <a:srgbClr val="000000"/>
                </a:solidFill>
                <a:latin typeface="RobotoBR"/>
              </a:rPr>
              <a:t>Por exemplo, </a:t>
            </a:r>
            <a:r>
              <a:rPr lang="pt-BR" sz="2200" b="1" strike="noStrike" spc="-1" dirty="0">
                <a:solidFill>
                  <a:srgbClr val="000000"/>
                </a:solidFill>
                <a:latin typeface="RobotoBR"/>
              </a:rPr>
              <a:t>bicicletista </a:t>
            </a:r>
            <a:r>
              <a:rPr lang="pt-BR" sz="2200" b="0" strike="noStrike" spc="-1" dirty="0">
                <a:solidFill>
                  <a:srgbClr val="000000"/>
                </a:solidFill>
                <a:latin typeface="RobotoBR"/>
              </a:rPr>
              <a:t>é um termo derivado de </a:t>
            </a:r>
            <a:r>
              <a:rPr lang="pt-BR" sz="2200" b="1" strike="noStrike" spc="-1" dirty="0">
                <a:solidFill>
                  <a:srgbClr val="000000"/>
                </a:solidFill>
                <a:latin typeface="RobotoBR"/>
              </a:rPr>
              <a:t>bicicleta </a:t>
            </a:r>
            <a:r>
              <a:rPr lang="pt-BR" sz="2200" b="0" strike="noStrike" spc="-1" dirty="0">
                <a:solidFill>
                  <a:srgbClr val="000000"/>
                </a:solidFill>
                <a:latin typeface="RobotoBR"/>
              </a:rPr>
              <a:t>e designa a pessoa que utiliza esse veículo.</a:t>
            </a:r>
            <a:endParaRPr lang="pt-BR" sz="22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200" b="0" strike="noStrike" spc="-1" dirty="0">
                <a:solidFill>
                  <a:srgbClr val="000000"/>
                </a:solidFill>
                <a:latin typeface="RobotoBR"/>
              </a:rPr>
              <a:t>Na </a:t>
            </a:r>
            <a:r>
              <a:rPr lang="pt-BR" sz="2200" b="1" strike="noStrike" spc="-1" dirty="0">
                <a:solidFill>
                  <a:srgbClr val="000000"/>
                </a:solidFill>
                <a:latin typeface="RobotoBR"/>
              </a:rPr>
              <a:t>composição</a:t>
            </a:r>
            <a:r>
              <a:rPr lang="pt-BR" sz="2200" b="0" strike="noStrike" spc="-1" dirty="0">
                <a:solidFill>
                  <a:srgbClr val="000000"/>
                </a:solidFill>
                <a:latin typeface="RobotoBR"/>
              </a:rPr>
              <a:t>, o processo de formação ocorre a partir da junção de </a:t>
            </a:r>
            <a:r>
              <a:rPr lang="pt-BR" sz="2200" b="1" strike="noStrike" spc="-1" dirty="0">
                <a:solidFill>
                  <a:srgbClr val="000000"/>
                </a:solidFill>
                <a:latin typeface="RobotoBR"/>
              </a:rPr>
              <a:t>duas </a:t>
            </a:r>
            <a:r>
              <a:rPr lang="pt-BR" sz="2200" b="0" strike="noStrike" spc="-1" dirty="0">
                <a:solidFill>
                  <a:srgbClr val="000000"/>
                </a:solidFill>
                <a:latin typeface="RobotoBR"/>
              </a:rPr>
              <a:t>ou </a:t>
            </a:r>
            <a:r>
              <a:rPr lang="pt-BR" sz="2200" b="1" strike="noStrike" spc="-1" dirty="0">
                <a:solidFill>
                  <a:srgbClr val="000000"/>
                </a:solidFill>
                <a:latin typeface="RobotoBR"/>
              </a:rPr>
              <a:t>mais palavras simples </a:t>
            </a:r>
            <a:r>
              <a:rPr lang="pt-BR" sz="2200" b="0" strike="noStrike" spc="-1" dirty="0">
                <a:solidFill>
                  <a:srgbClr val="000000"/>
                </a:solidFill>
                <a:latin typeface="RobotoBR"/>
              </a:rPr>
              <a:t>ou </a:t>
            </a:r>
            <a:r>
              <a:rPr lang="pt-BR" sz="2200" b="1" strike="noStrike" spc="-1" dirty="0">
                <a:solidFill>
                  <a:srgbClr val="000000"/>
                </a:solidFill>
                <a:latin typeface="RobotoBR"/>
              </a:rPr>
              <a:t>radicais</a:t>
            </a:r>
            <a:r>
              <a:rPr lang="pt-BR" sz="2200" b="0" strike="noStrike" spc="-1" dirty="0">
                <a:solidFill>
                  <a:srgbClr val="000000"/>
                </a:solidFill>
                <a:latin typeface="RobotoBR"/>
              </a:rPr>
              <a:t>. Dessa maneira, formam-se palavras compostas com significação própria, ligadas ou não por hífen.</a:t>
            </a:r>
            <a:endParaRPr lang="pt-BR" sz="2200" b="0" strike="noStrike" spc="-1" dirty="0">
              <a:solidFill>
                <a:srgbClr val="000000"/>
              </a:solidFill>
              <a:latin typeface="Calibri"/>
            </a:endParaRPr>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 name="TextShape 2"/>
          <p:cNvSpPr txBox="1"/>
          <p:nvPr/>
        </p:nvSpPr>
        <p:spPr>
          <a:xfrm>
            <a:off x="453285" y="441029"/>
            <a:ext cx="11064076" cy="1587704"/>
          </a:xfrm>
          <a:prstGeom prst="rect">
            <a:avLst/>
          </a:prstGeom>
          <a:solidFill>
            <a:srgbClr val="ED7D31"/>
          </a:solidFill>
          <a:ln>
            <a:noFill/>
          </a:ln>
        </p:spPr>
        <p:txBody>
          <a:bodyPr anchor="ctr">
            <a:normAutofit/>
          </a:bodyPr>
          <a:lstStyle/>
          <a:p>
            <a:pPr algn="ctr">
              <a:lnSpc>
                <a:spcPct val="90000"/>
              </a:lnSpc>
            </a:pPr>
            <a:r>
              <a:rPr lang="pt-BR" sz="4400" b="1" strike="noStrike" spc="-1" dirty="0">
                <a:solidFill>
                  <a:srgbClr val="FFFFFF"/>
                </a:solidFill>
                <a:latin typeface="Calibri"/>
                <a:cs typeface="Calibri"/>
              </a:rPr>
              <a:t>Oração subordinada </a:t>
            </a:r>
            <a:r>
              <a:rPr lang="pt-BR" sz="4400" b="1" spc="-1" dirty="0">
                <a:solidFill>
                  <a:srgbClr val="FFFFFF"/>
                </a:solidFill>
                <a:latin typeface="Calibri"/>
                <a:cs typeface="Calibri"/>
              </a:rPr>
              <a:t>s</a:t>
            </a:r>
            <a:r>
              <a:rPr lang="pt-BR" sz="4400" b="1" strike="noStrike" spc="-1" dirty="0">
                <a:solidFill>
                  <a:srgbClr val="FFFFFF"/>
                </a:solidFill>
                <a:latin typeface="Calibri"/>
                <a:cs typeface="Calibri"/>
              </a:rPr>
              <a:t>ubstantiva </a:t>
            </a:r>
            <a:r>
              <a:rPr lang="pt-BR" sz="4400" b="1" spc="-1" dirty="0">
                <a:solidFill>
                  <a:srgbClr val="FFFFFF"/>
                </a:solidFill>
                <a:latin typeface="Calibri"/>
                <a:cs typeface="Calibri"/>
              </a:rPr>
              <a:t>c</a:t>
            </a:r>
            <a:r>
              <a:rPr lang="pt-BR" sz="4400" b="1" strike="noStrike" spc="-1" dirty="0">
                <a:solidFill>
                  <a:srgbClr val="FFFFFF"/>
                </a:solidFill>
                <a:latin typeface="Calibri"/>
                <a:cs typeface="Calibri"/>
              </a:rPr>
              <a:t>ompletiva nominal</a:t>
            </a:r>
            <a:endParaRPr lang="pt-BR" sz="4400" b="0" strike="noStrike" spc="-1" dirty="0">
              <a:solidFill>
                <a:srgbClr val="FFFFFF"/>
              </a:solidFill>
              <a:latin typeface="Calibri"/>
              <a:cs typeface="Calibri"/>
            </a:endParaRPr>
          </a:p>
        </p:txBody>
      </p:sp>
      <p:pic>
        <p:nvPicPr>
          <p:cNvPr id="595" name="Imagem 4"/>
          <p:cNvPicPr/>
          <p:nvPr/>
        </p:nvPicPr>
        <p:blipFill>
          <a:blip r:embed="rId2"/>
          <a:stretch/>
        </p:blipFill>
        <p:spPr>
          <a:xfrm>
            <a:off x="1075894" y="4137429"/>
            <a:ext cx="10035801" cy="2336875"/>
          </a:xfrm>
          <a:prstGeom prst="rect">
            <a:avLst/>
          </a:prstGeom>
          <a:ln>
            <a:noFill/>
          </a:ln>
        </p:spPr>
      </p:pic>
      <p:sp>
        <p:nvSpPr>
          <p:cNvPr id="2" name="Rectangle 1"/>
          <p:cNvSpPr/>
          <p:nvPr/>
        </p:nvSpPr>
        <p:spPr>
          <a:xfrm>
            <a:off x="493853" y="2458540"/>
            <a:ext cx="11111696" cy="1095685"/>
          </a:xfrm>
          <a:prstGeom prst="rect">
            <a:avLst/>
          </a:prstGeom>
        </p:spPr>
        <p:txBody>
          <a:bodyPr wrap="square">
            <a:spAutoFit/>
          </a:bodyPr>
          <a:lstStyle/>
          <a:p>
            <a:pPr marL="343260" indent="-342900">
              <a:lnSpc>
                <a:spcPct val="90000"/>
              </a:lnSpc>
              <a:spcBef>
                <a:spcPts val="1001"/>
              </a:spcBef>
              <a:buClr>
                <a:srgbClr val="000000"/>
              </a:buClr>
              <a:buFont typeface="Arial"/>
              <a:buChar char="•"/>
            </a:pPr>
            <a:r>
              <a:rPr lang="pt-BR" sz="2400" spc="-1" dirty="0">
                <a:solidFill>
                  <a:srgbClr val="000000"/>
                </a:solidFill>
                <a:latin typeface="RobotoBR"/>
              </a:rPr>
              <a:t>São aquelas que exercem uma função sintática substantiva em outra oração, podendo cumprir o papel de sujeito, predicativo, objeto direto, objeto indireto, aposto e complemento nominal.</a:t>
            </a:r>
            <a:endParaRPr lang="pt-BR" sz="2400" spc="-1" dirty="0">
              <a:solidFill>
                <a:srgbClr val="000000"/>
              </a:solidFill>
              <a:latin typeface="Calibri"/>
            </a:endParaRPr>
          </a:p>
        </p:txBody>
      </p:sp>
      <p:pic>
        <p:nvPicPr>
          <p:cNvPr id="12"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TextShape 2"/>
          <p:cNvSpPr txBox="1"/>
          <p:nvPr/>
        </p:nvSpPr>
        <p:spPr>
          <a:xfrm>
            <a:off x="3650986" y="640080"/>
            <a:ext cx="7897094" cy="977400"/>
          </a:xfrm>
          <a:prstGeom prst="rect">
            <a:avLst/>
          </a:prstGeom>
          <a:noFill/>
          <a:ln>
            <a:noFill/>
          </a:ln>
        </p:spPr>
        <p:txBody>
          <a:bodyPr anchor="ctr">
            <a:normAutofit/>
          </a:bodyPr>
          <a:lstStyle/>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Simplificando, isto é, transformando a segunda oração em um complemento nominal da primeira, teríamos:</a:t>
            </a:r>
            <a:endParaRPr lang="pt-BR" sz="2400" b="0" strike="noStrike" spc="-1" dirty="0">
              <a:solidFill>
                <a:srgbClr val="000000"/>
              </a:solidFill>
              <a:latin typeface="Calibri"/>
            </a:endParaRPr>
          </a:p>
        </p:txBody>
      </p:sp>
      <p:pic>
        <p:nvPicPr>
          <p:cNvPr id="602" name="Imagem 5"/>
          <p:cNvPicPr/>
          <p:nvPr/>
        </p:nvPicPr>
        <p:blipFill>
          <a:blip r:embed="rId2"/>
          <a:stretch/>
        </p:blipFill>
        <p:spPr>
          <a:xfrm>
            <a:off x="4683960" y="2119680"/>
            <a:ext cx="6894000" cy="1443834"/>
          </a:xfrm>
          <a:prstGeom prst="rect">
            <a:avLst/>
          </a:prstGeom>
          <a:ln>
            <a:noFill/>
          </a:ln>
        </p:spPr>
      </p:pic>
      <p:sp>
        <p:nvSpPr>
          <p:cNvPr id="603" name="CustomShape 3"/>
          <p:cNvSpPr/>
          <p:nvPr/>
        </p:nvSpPr>
        <p:spPr>
          <a:xfrm>
            <a:off x="987706" y="3930840"/>
            <a:ext cx="10589894" cy="3108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85840" indent="-285480">
              <a:lnSpc>
                <a:spcPct val="100000"/>
              </a:lnSpc>
              <a:buClr>
                <a:srgbClr val="000000"/>
              </a:buClr>
              <a:buFont typeface="Arial"/>
              <a:buChar char="•"/>
            </a:pPr>
            <a:endParaRPr lang="pt-BR" sz="2400" b="0" strike="noStrike" spc="-1" dirty="0">
              <a:solidFill>
                <a:srgbClr val="000000"/>
              </a:solidFill>
              <a:latin typeface="RobotoBR"/>
            </a:endParaRPr>
          </a:p>
          <a:p>
            <a:pPr marL="285840" indent="-285480">
              <a:lnSpc>
                <a:spcPct val="100000"/>
              </a:lnSpc>
              <a:buClr>
                <a:srgbClr val="000000"/>
              </a:buClr>
              <a:buFont typeface="Arial"/>
              <a:buChar char="•"/>
            </a:pPr>
            <a:r>
              <a:rPr lang="pt-BR" sz="2400" b="0" strike="noStrike" spc="-1" dirty="0">
                <a:solidFill>
                  <a:srgbClr val="000000"/>
                </a:solidFill>
                <a:latin typeface="RobotoBR"/>
              </a:rPr>
              <a:t>Nessa transformação de um período de subordinação para um período simples, houve mudança de sentido que deve ser considerada: o vendedor, ao dizer ao comprador que está certo de que “chegarão a um acordo”, mostra, no contexto da narrativa, estar tentando ajudá-lo a encontrar o objeto que está sendo procurado. Esse sentido de compromisso não é tão destacado no período simples.</a:t>
            </a:r>
            <a:endParaRPr lang="pt-BR" sz="2400" b="0" strike="noStrike" spc="-1" dirty="0">
              <a:latin typeface="Arial"/>
            </a:endParaRPr>
          </a:p>
          <a:p>
            <a:pPr>
              <a:lnSpc>
                <a:spcPct val="100000"/>
              </a:lnSpc>
            </a:pPr>
            <a:endParaRPr lang="pt-BR" sz="2000" b="0" strike="noStrike" spc="-1" dirty="0">
              <a:latin typeface="Arial"/>
            </a:endParaRPr>
          </a:p>
        </p:txBody>
      </p:sp>
      <p:sp>
        <p:nvSpPr>
          <p:cNvPr id="605" name="TextShape 5"/>
          <p:cNvSpPr txBox="1"/>
          <p:nvPr/>
        </p:nvSpPr>
        <p:spPr>
          <a:xfrm>
            <a:off x="431664" y="640082"/>
            <a:ext cx="3096000" cy="3364462"/>
          </a:xfrm>
          <a:prstGeom prst="rect">
            <a:avLst/>
          </a:prstGeom>
          <a:solidFill>
            <a:schemeClr val="bg1"/>
          </a:solidFill>
          <a:ln>
            <a:solidFill>
              <a:srgbClr val="ED7D31"/>
            </a:solidFill>
          </a:ln>
        </p:spPr>
        <p:txBody>
          <a:bodyPr anchor="ctr">
            <a:normAutofit/>
          </a:bodyPr>
          <a:lstStyle/>
          <a:p>
            <a:pPr>
              <a:lnSpc>
                <a:spcPct val="90000"/>
              </a:lnSpc>
            </a:pPr>
            <a:r>
              <a:rPr lang="pt-BR" sz="4400" strike="noStrike" spc="-1" dirty="0">
                <a:solidFill>
                  <a:schemeClr val="accent2"/>
                </a:solidFill>
                <a:latin typeface="Calibri"/>
                <a:cs typeface="Calibri"/>
              </a:rPr>
              <a:t>Oração subordinada </a:t>
            </a:r>
            <a:r>
              <a:rPr lang="pt-BR" sz="4400" spc="-1" dirty="0">
                <a:solidFill>
                  <a:schemeClr val="accent2"/>
                </a:solidFill>
                <a:latin typeface="Calibri"/>
                <a:cs typeface="Calibri"/>
              </a:rPr>
              <a:t>s</a:t>
            </a:r>
            <a:r>
              <a:rPr lang="pt-BR" sz="4400" strike="noStrike" spc="-1" dirty="0">
                <a:solidFill>
                  <a:schemeClr val="accent2"/>
                </a:solidFill>
                <a:latin typeface="Calibri"/>
                <a:cs typeface="Calibri"/>
              </a:rPr>
              <a:t>ubstantiva </a:t>
            </a:r>
            <a:r>
              <a:rPr lang="pt-BR" sz="4400" spc="-1" dirty="0">
                <a:solidFill>
                  <a:schemeClr val="accent2"/>
                </a:solidFill>
                <a:latin typeface="Calibri"/>
                <a:cs typeface="Calibri"/>
              </a:rPr>
              <a:t>c</a:t>
            </a:r>
            <a:r>
              <a:rPr lang="pt-BR" sz="4400" strike="noStrike" spc="-1" dirty="0">
                <a:solidFill>
                  <a:schemeClr val="accent2"/>
                </a:solidFill>
                <a:latin typeface="Calibri"/>
                <a:cs typeface="Calibri"/>
              </a:rPr>
              <a:t>ompletiva </a:t>
            </a:r>
            <a:r>
              <a:rPr lang="pt-BR" sz="4400" spc="-1" dirty="0">
                <a:solidFill>
                  <a:schemeClr val="accent2"/>
                </a:solidFill>
                <a:latin typeface="Calibri"/>
                <a:cs typeface="Calibri"/>
              </a:rPr>
              <a:t>n</a:t>
            </a:r>
            <a:r>
              <a:rPr lang="pt-BR" sz="4400" strike="noStrike" spc="-1" dirty="0">
                <a:solidFill>
                  <a:schemeClr val="accent2"/>
                </a:solidFill>
                <a:latin typeface="Calibri"/>
                <a:cs typeface="Calibri"/>
              </a:rPr>
              <a:t>ominal</a:t>
            </a:r>
          </a:p>
        </p:txBody>
      </p:sp>
      <p:pic>
        <p:nvPicPr>
          <p:cNvPr id="8"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CustomShape 1"/>
          <p:cNvSpPr/>
          <p:nvPr/>
        </p:nvSpPr>
        <p:spPr>
          <a:xfrm>
            <a:off x="321480" y="320040"/>
            <a:ext cx="11548440" cy="6217560"/>
          </a:xfrm>
          <a:prstGeom prst="rect">
            <a:avLst/>
          </a:prstGeom>
          <a:solidFill>
            <a:schemeClr val="tx1">
              <a:alpha val="8000"/>
            </a:schemeClr>
          </a:solidFill>
          <a:ln w="127080">
            <a:noFill/>
          </a:ln>
        </p:spPr>
        <p:style>
          <a:lnRef idx="2">
            <a:schemeClr val="accent1">
              <a:shade val="50000"/>
            </a:schemeClr>
          </a:lnRef>
          <a:fillRef idx="1">
            <a:schemeClr val="accent1"/>
          </a:fillRef>
          <a:effectRef idx="0">
            <a:schemeClr val="accent1"/>
          </a:effectRef>
          <a:fontRef idx="minor"/>
        </p:style>
      </p:sp>
      <p:sp>
        <p:nvSpPr>
          <p:cNvPr id="607" name="TextShape 2"/>
          <p:cNvSpPr txBox="1"/>
          <p:nvPr/>
        </p:nvSpPr>
        <p:spPr>
          <a:xfrm>
            <a:off x="838080" y="963720"/>
            <a:ext cx="3494160" cy="4929840"/>
          </a:xfrm>
          <a:prstGeom prst="rect">
            <a:avLst/>
          </a:prstGeom>
          <a:solidFill>
            <a:schemeClr val="accent2"/>
          </a:solidFill>
          <a:ln>
            <a:noFill/>
          </a:ln>
        </p:spPr>
        <p:txBody>
          <a:bodyPr anchor="ctr">
            <a:normAutofit/>
          </a:bodyPr>
          <a:lstStyle/>
          <a:p>
            <a:pPr algn="ctr">
              <a:lnSpc>
                <a:spcPct val="90000"/>
              </a:lnSpc>
            </a:pPr>
            <a:r>
              <a:rPr lang="pt-BR" sz="4400" b="1" strike="noStrike" spc="-1" dirty="0">
                <a:solidFill>
                  <a:schemeClr val="bg1"/>
                </a:solidFill>
                <a:latin typeface="RobotoBR"/>
              </a:rPr>
              <a:t>Crônica</a:t>
            </a:r>
            <a:endParaRPr lang="pt-BR" sz="4400" b="0" strike="noStrike" spc="-1" dirty="0">
              <a:solidFill>
                <a:schemeClr val="bg1"/>
              </a:solidFill>
              <a:latin typeface="Calibri"/>
            </a:endParaRPr>
          </a:p>
        </p:txBody>
      </p:sp>
      <p:sp>
        <p:nvSpPr>
          <p:cNvPr id="608" name="Line 3"/>
          <p:cNvSpPr/>
          <p:nvPr/>
        </p:nvSpPr>
        <p:spPr>
          <a:xfrm>
            <a:off x="4654080" y="2057400"/>
            <a:ext cx="360" cy="2743200"/>
          </a:xfrm>
          <a:prstGeom prst="line">
            <a:avLst/>
          </a:prstGeom>
          <a:ln w="19080">
            <a:solidFill>
              <a:schemeClr val="accent2"/>
            </a:solidFill>
          </a:ln>
        </p:spPr>
        <p:style>
          <a:lnRef idx="1">
            <a:schemeClr val="accent1"/>
          </a:lnRef>
          <a:fillRef idx="0">
            <a:schemeClr val="accent1"/>
          </a:fillRef>
          <a:effectRef idx="0">
            <a:schemeClr val="accent1"/>
          </a:effectRef>
          <a:fontRef idx="minor"/>
        </p:style>
      </p:sp>
      <p:sp>
        <p:nvSpPr>
          <p:cNvPr id="609" name="TextShape 4"/>
          <p:cNvSpPr txBox="1"/>
          <p:nvPr/>
        </p:nvSpPr>
        <p:spPr>
          <a:xfrm>
            <a:off x="4975920" y="963720"/>
            <a:ext cx="6377400" cy="4929840"/>
          </a:xfrm>
          <a:prstGeom prst="rect">
            <a:avLst/>
          </a:prstGeom>
          <a:noFill/>
          <a:ln>
            <a:noFill/>
          </a:ln>
        </p:spPr>
        <p:txBody>
          <a:bodyPr anchor="ctr">
            <a:normAutofit lnSpcReduction="10000"/>
          </a:bodyPr>
          <a:lstStyle/>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A palavra </a:t>
            </a:r>
            <a:r>
              <a:rPr lang="pt-BR" sz="2400" b="1" strike="noStrike" spc="-1" dirty="0">
                <a:solidFill>
                  <a:srgbClr val="000000"/>
                </a:solidFill>
                <a:latin typeface="RobotoBR"/>
              </a:rPr>
              <a:t>crônica </a:t>
            </a:r>
            <a:r>
              <a:rPr lang="pt-BR" sz="2400" b="0" strike="noStrike" spc="-1" dirty="0">
                <a:solidFill>
                  <a:srgbClr val="000000"/>
                </a:solidFill>
                <a:latin typeface="RobotoBR"/>
              </a:rPr>
              <a:t>tem vários sentidos, podendo ser aplicada a textos jornalísticos ou literários.</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Sua origem está relacionada ao termo grego </a:t>
            </a:r>
            <a:r>
              <a:rPr lang="pt-BR" sz="2400" b="0" i="1" strike="noStrike" spc="-1" dirty="0" err="1">
                <a:solidFill>
                  <a:srgbClr val="000000"/>
                </a:solidFill>
                <a:latin typeface="RobotoBR"/>
              </a:rPr>
              <a:t>chronos</a:t>
            </a:r>
            <a:r>
              <a:rPr lang="pt-BR" sz="2400" b="0" strike="noStrike" spc="-1" dirty="0">
                <a:solidFill>
                  <a:srgbClr val="000000"/>
                </a:solidFill>
                <a:latin typeface="RobotoBR"/>
              </a:rPr>
              <a:t>, que significa “tempo”, e diz respeito a uma noção de tempo em que as coisas acontecem seguindo uma continuidade. Dizemos, então, que os acontecimentos de uma crônica seguem, basicamente, uma ordem cronológica que mostra ao leitor uma experiência vivida.</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A crônica é, aparentemente, de leitura fácil, principalmente pelo uso de uma linguagem simples e de temas comuns.</a:t>
            </a:r>
            <a:endParaRPr lang="pt-BR" sz="2400" b="0" strike="noStrike" spc="-1" dirty="0">
              <a:solidFill>
                <a:srgbClr val="000000"/>
              </a:solidFill>
              <a:latin typeface="Calibri"/>
            </a:endParaRPr>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TextShape 2"/>
          <p:cNvSpPr txBox="1"/>
          <p:nvPr/>
        </p:nvSpPr>
        <p:spPr>
          <a:xfrm>
            <a:off x="739457" y="1887608"/>
            <a:ext cx="3415680" cy="2487403"/>
          </a:xfrm>
          <a:prstGeom prst="rect">
            <a:avLst/>
          </a:prstGeom>
          <a:solidFill>
            <a:srgbClr val="ED7D31"/>
          </a:solidFill>
          <a:ln>
            <a:noFill/>
          </a:ln>
        </p:spPr>
        <p:txBody>
          <a:bodyPr anchor="ctr">
            <a:normAutofit/>
          </a:bodyPr>
          <a:lstStyle/>
          <a:p>
            <a:pPr algn="ctr">
              <a:lnSpc>
                <a:spcPct val="90000"/>
              </a:lnSpc>
            </a:pPr>
            <a:r>
              <a:rPr lang="pt-BR" sz="4400" b="1" strike="noStrike" spc="-1" dirty="0">
                <a:solidFill>
                  <a:srgbClr val="FFFFFF"/>
                </a:solidFill>
                <a:latin typeface="Calibri"/>
                <a:cs typeface="Calibri"/>
              </a:rPr>
              <a:t>Marcas de oralidade na crônica</a:t>
            </a:r>
            <a:endParaRPr lang="pt-BR" sz="4400" b="0" strike="noStrike" spc="-1" dirty="0">
              <a:solidFill>
                <a:srgbClr val="FFFFFF"/>
              </a:solidFill>
              <a:latin typeface="Calibri"/>
              <a:cs typeface="Calibri"/>
            </a:endParaRPr>
          </a:p>
        </p:txBody>
      </p:sp>
      <p:grpSp>
        <p:nvGrpSpPr>
          <p:cNvPr id="612" name="Group 3"/>
          <p:cNvGrpSpPr/>
          <p:nvPr/>
        </p:nvGrpSpPr>
        <p:grpSpPr>
          <a:xfrm>
            <a:off x="5009400" y="702733"/>
            <a:ext cx="6698160" cy="4519048"/>
            <a:chOff x="5009400" y="473400"/>
            <a:chExt cx="6698160" cy="4519048"/>
          </a:xfrm>
        </p:grpSpPr>
        <p:sp>
          <p:nvSpPr>
            <p:cNvPr id="613" name="CustomShape 4"/>
            <p:cNvSpPr/>
            <p:nvPr/>
          </p:nvSpPr>
          <p:spPr>
            <a:xfrm>
              <a:off x="5009400" y="473400"/>
              <a:ext cx="6698160" cy="1239120"/>
            </a:xfrm>
            <a:prstGeom prst="roundRect">
              <a:avLst>
                <a:gd name="adj" fmla="val 10000"/>
              </a:avLst>
            </a:prstGeom>
            <a:solidFill>
              <a:schemeClr val="accent2">
                <a:tint val="40000"/>
                <a:hueOff val="0"/>
                <a:satOff val="0"/>
                <a:lumOff val="0"/>
                <a:alphaOff val="0"/>
              </a:schemeClr>
            </a:solidFill>
            <a:ln>
              <a:noFill/>
            </a:ln>
          </p:spPr>
          <p:style>
            <a:lnRef idx="0">
              <a:scrgbClr r="0" g="0" b="0"/>
            </a:lnRef>
            <a:fillRef idx="0">
              <a:scrgbClr r="0" g="0" b="0"/>
            </a:fillRef>
            <a:effectRef idx="0">
              <a:scrgbClr r="0" g="0" b="0"/>
            </a:effectRef>
            <a:fontRef idx="minor"/>
          </p:style>
        </p:sp>
        <p:sp>
          <p:nvSpPr>
            <p:cNvPr id="614" name="CustomShape 5"/>
            <p:cNvSpPr/>
            <p:nvPr/>
          </p:nvSpPr>
          <p:spPr>
            <a:xfrm>
              <a:off x="5384160" y="752400"/>
              <a:ext cx="681480" cy="681480"/>
            </a:xfrm>
            <a:prstGeom prst="rect">
              <a:avLst/>
            </a:prstGeom>
            <a:blipFill rotWithShape="0">
              <a:blip r:embed="rId2"/>
              <a:stretch>
                <a:fillRect/>
              </a:stretch>
            </a:blipFill>
            <a:ln>
              <a:solidFill>
                <a:schemeClr val="lt1">
                  <a:hueOff val="0"/>
                  <a:satOff val="0"/>
                  <a:lumOff val="0"/>
                  <a:alphaOff val="0"/>
                </a:schemeClr>
              </a:solidFill>
            </a:ln>
          </p:spPr>
          <p:style>
            <a:lnRef idx="2">
              <a:scrgbClr r="0" g="0" b="0"/>
            </a:lnRef>
            <a:fillRef idx="0">
              <a:scrgbClr r="0" g="0" b="0"/>
            </a:fillRef>
            <a:effectRef idx="0">
              <a:scrgbClr r="0" g="0" b="0"/>
            </a:effectRef>
            <a:fontRef idx="minor"/>
          </p:style>
        </p:sp>
        <p:sp>
          <p:nvSpPr>
            <p:cNvPr id="615" name="CustomShape 6"/>
            <p:cNvSpPr/>
            <p:nvPr/>
          </p:nvSpPr>
          <p:spPr>
            <a:xfrm>
              <a:off x="6440760" y="473400"/>
              <a:ext cx="5266800" cy="1239120"/>
            </a:xfrm>
            <a:prstGeom prst="rect">
              <a:avLst/>
            </a:prstGeom>
            <a:noFill/>
            <a:ln>
              <a:noFill/>
            </a:ln>
          </p:spPr>
          <p:style>
            <a:lnRef idx="0">
              <a:scrgbClr r="0" g="0" b="0"/>
            </a:lnRef>
            <a:fillRef idx="0">
              <a:scrgbClr r="0" g="0" b="0"/>
            </a:fillRef>
            <a:effectRef idx="0">
              <a:scrgbClr r="0" g="0" b="0"/>
            </a:effectRef>
            <a:fontRef idx="minor"/>
          </p:style>
          <p:txBody>
            <a:bodyPr lIns="131040" tIns="131040" rIns="131040" bIns="131040" anchor="ctr"/>
            <a:lstStyle/>
            <a:p>
              <a:pPr>
                <a:lnSpc>
                  <a:spcPct val="100000"/>
                </a:lnSpc>
                <a:spcAft>
                  <a:spcPts val="595"/>
                </a:spcAft>
              </a:pPr>
              <a:r>
                <a:rPr lang="pt-BR" sz="2000" b="0" strike="noStrike" spc="-1" dirty="0">
                  <a:solidFill>
                    <a:srgbClr val="000000"/>
                  </a:solidFill>
                  <a:latin typeface="RobotoBR"/>
                </a:rPr>
                <a:t>Há palavras e expressões típicas da fala usadas em conversações, tais como: </a:t>
              </a:r>
              <a:r>
                <a:rPr lang="pt-BR" sz="2000" b="1" strike="noStrike" spc="-1" dirty="0">
                  <a:solidFill>
                    <a:srgbClr val="000000"/>
                  </a:solidFill>
                  <a:latin typeface="RobotoBR"/>
                </a:rPr>
                <a:t>então</a:t>
              </a:r>
              <a:r>
                <a:rPr lang="pt-BR" sz="2000" b="0" strike="noStrike" spc="-1" dirty="0">
                  <a:solidFill>
                    <a:srgbClr val="000000"/>
                  </a:solidFill>
                  <a:latin typeface="RobotoBR"/>
                </a:rPr>
                <a:t>, </a:t>
              </a:r>
              <a:r>
                <a:rPr lang="pt-BR" sz="2000" b="1" strike="noStrike" spc="-1" dirty="0">
                  <a:solidFill>
                    <a:srgbClr val="000000"/>
                  </a:solidFill>
                  <a:latin typeface="RobotoBR"/>
                </a:rPr>
                <a:t>daí</a:t>
              </a:r>
              <a:r>
                <a:rPr lang="pt-BR" sz="2000" b="0" strike="noStrike" spc="-1" dirty="0">
                  <a:solidFill>
                    <a:srgbClr val="000000"/>
                  </a:solidFill>
                  <a:latin typeface="RobotoBR"/>
                </a:rPr>
                <a:t>, </a:t>
              </a:r>
              <a:r>
                <a:rPr lang="pt-BR" sz="2000" b="1" strike="noStrike" spc="-1" dirty="0">
                  <a:solidFill>
                    <a:srgbClr val="000000"/>
                  </a:solidFill>
                  <a:latin typeface="RobotoBR"/>
                </a:rPr>
                <a:t>aí</a:t>
              </a:r>
              <a:r>
                <a:rPr lang="pt-BR" sz="2000" b="0" strike="noStrike" spc="-1" dirty="0">
                  <a:solidFill>
                    <a:srgbClr val="000000"/>
                  </a:solidFill>
                  <a:latin typeface="RobotoBR"/>
                </a:rPr>
                <a:t>, </a:t>
              </a:r>
              <a:r>
                <a:rPr lang="pt-BR" sz="2000" b="1" strike="noStrike" spc="-1" dirty="0">
                  <a:solidFill>
                    <a:srgbClr val="000000"/>
                  </a:solidFill>
                  <a:latin typeface="RobotoBR"/>
                </a:rPr>
                <a:t>viu?</a:t>
              </a:r>
              <a:r>
                <a:rPr lang="pt-BR" sz="2000" b="0" strike="noStrike" spc="-1" dirty="0">
                  <a:solidFill>
                    <a:srgbClr val="000000"/>
                  </a:solidFill>
                  <a:latin typeface="RobotoBR"/>
                </a:rPr>
                <a:t>, </a:t>
              </a:r>
              <a:r>
                <a:rPr lang="pt-BR" sz="2000" b="1" strike="noStrike" spc="-1" dirty="0">
                  <a:solidFill>
                    <a:srgbClr val="000000"/>
                  </a:solidFill>
                  <a:latin typeface="RobotoBR"/>
                </a:rPr>
                <a:t>né? </a:t>
              </a:r>
              <a:r>
                <a:rPr lang="pt-BR" sz="2000" b="0" strike="noStrike" spc="-1" dirty="0">
                  <a:solidFill>
                    <a:srgbClr val="000000"/>
                  </a:solidFill>
                  <a:latin typeface="RobotoBR"/>
                </a:rPr>
                <a:t>etc</a:t>
              </a:r>
              <a:r>
                <a:rPr lang="pt-BR" sz="1700" b="0" strike="noStrike" spc="-1" dirty="0">
                  <a:solidFill>
                    <a:srgbClr val="000000"/>
                  </a:solidFill>
                  <a:latin typeface="RobotoBR"/>
                </a:rPr>
                <a:t>.</a:t>
              </a:r>
              <a:endParaRPr lang="pt-BR" sz="1700" b="0" strike="noStrike" spc="-1" dirty="0">
                <a:latin typeface="Arial"/>
              </a:endParaRPr>
            </a:p>
          </p:txBody>
        </p:sp>
        <p:sp>
          <p:nvSpPr>
            <p:cNvPr id="616" name="CustomShape 7"/>
            <p:cNvSpPr/>
            <p:nvPr/>
          </p:nvSpPr>
          <p:spPr>
            <a:xfrm>
              <a:off x="5009400" y="2022480"/>
              <a:ext cx="6698160" cy="1239120"/>
            </a:xfrm>
            <a:prstGeom prst="roundRect">
              <a:avLst>
                <a:gd name="adj" fmla="val 10000"/>
              </a:avLst>
            </a:prstGeom>
            <a:solidFill>
              <a:schemeClr val="accent2">
                <a:tint val="40000"/>
                <a:hueOff val="0"/>
                <a:satOff val="0"/>
                <a:lumOff val="0"/>
                <a:alphaOff val="0"/>
              </a:schemeClr>
            </a:solidFill>
            <a:ln>
              <a:noFill/>
            </a:ln>
          </p:spPr>
          <p:style>
            <a:lnRef idx="0">
              <a:scrgbClr r="0" g="0" b="0"/>
            </a:lnRef>
            <a:fillRef idx="0">
              <a:scrgbClr r="0" g="0" b="0"/>
            </a:fillRef>
            <a:effectRef idx="0">
              <a:scrgbClr r="0" g="0" b="0"/>
            </a:effectRef>
            <a:fontRef idx="minor"/>
          </p:style>
        </p:sp>
        <p:sp>
          <p:nvSpPr>
            <p:cNvPr id="617" name="CustomShape 8"/>
            <p:cNvSpPr/>
            <p:nvPr/>
          </p:nvSpPr>
          <p:spPr>
            <a:xfrm>
              <a:off x="5384160" y="2301480"/>
              <a:ext cx="681480" cy="681480"/>
            </a:xfrm>
            <a:prstGeom prst="rect">
              <a:avLst/>
            </a:prstGeom>
            <a:blipFill rotWithShape="0">
              <a:blip r:embed="rId3"/>
              <a:stretch>
                <a:fillRect/>
              </a:stretch>
            </a:blipFill>
            <a:ln>
              <a:solidFill>
                <a:schemeClr val="lt1">
                  <a:hueOff val="0"/>
                  <a:satOff val="0"/>
                  <a:lumOff val="0"/>
                  <a:alphaOff val="0"/>
                </a:schemeClr>
              </a:solidFill>
            </a:ln>
          </p:spPr>
          <p:style>
            <a:lnRef idx="2">
              <a:scrgbClr r="0" g="0" b="0"/>
            </a:lnRef>
            <a:fillRef idx="0">
              <a:scrgbClr r="0" g="0" b="0"/>
            </a:fillRef>
            <a:effectRef idx="0">
              <a:scrgbClr r="0" g="0" b="0"/>
            </a:effectRef>
            <a:fontRef idx="minor"/>
          </p:style>
        </p:sp>
        <p:sp>
          <p:nvSpPr>
            <p:cNvPr id="618" name="CustomShape 9"/>
            <p:cNvSpPr/>
            <p:nvPr/>
          </p:nvSpPr>
          <p:spPr>
            <a:xfrm>
              <a:off x="6440760" y="2022480"/>
              <a:ext cx="5266800" cy="1239120"/>
            </a:xfrm>
            <a:prstGeom prst="rect">
              <a:avLst/>
            </a:prstGeom>
            <a:noFill/>
            <a:ln>
              <a:noFill/>
            </a:ln>
          </p:spPr>
          <p:style>
            <a:lnRef idx="0">
              <a:scrgbClr r="0" g="0" b="0"/>
            </a:lnRef>
            <a:fillRef idx="0">
              <a:scrgbClr r="0" g="0" b="0"/>
            </a:fillRef>
            <a:effectRef idx="0">
              <a:scrgbClr r="0" g="0" b="0"/>
            </a:effectRef>
            <a:fontRef idx="minor"/>
          </p:style>
          <p:txBody>
            <a:bodyPr lIns="131040" tIns="131040" rIns="131040" bIns="131040" anchor="ctr"/>
            <a:lstStyle/>
            <a:p>
              <a:pPr>
                <a:lnSpc>
                  <a:spcPct val="100000"/>
                </a:lnSpc>
                <a:spcAft>
                  <a:spcPts val="595"/>
                </a:spcAft>
              </a:pPr>
              <a:r>
                <a:rPr lang="pt-BR" sz="2400" b="0" strike="noStrike" spc="-1" dirty="0">
                  <a:solidFill>
                    <a:srgbClr val="000000"/>
                  </a:solidFill>
                  <a:latin typeface="RobotoBR"/>
                </a:rPr>
                <a:t>Elas são chamadas de marcadores conversacionais.</a:t>
              </a:r>
              <a:endParaRPr lang="pt-BR" sz="2400" b="0" strike="noStrike" spc="-1" dirty="0">
                <a:latin typeface="Arial"/>
              </a:endParaRPr>
            </a:p>
          </p:txBody>
        </p:sp>
        <p:sp>
          <p:nvSpPr>
            <p:cNvPr id="619" name="CustomShape 10"/>
            <p:cNvSpPr/>
            <p:nvPr/>
          </p:nvSpPr>
          <p:spPr>
            <a:xfrm>
              <a:off x="5009400" y="3571920"/>
              <a:ext cx="6698160" cy="1420528"/>
            </a:xfrm>
            <a:prstGeom prst="roundRect">
              <a:avLst>
                <a:gd name="adj" fmla="val 10000"/>
              </a:avLst>
            </a:prstGeom>
            <a:solidFill>
              <a:schemeClr val="accent2">
                <a:tint val="40000"/>
                <a:hueOff val="0"/>
                <a:satOff val="0"/>
                <a:lumOff val="0"/>
                <a:alphaOff val="0"/>
              </a:schemeClr>
            </a:solidFill>
            <a:ln>
              <a:noFill/>
            </a:ln>
          </p:spPr>
          <p:style>
            <a:lnRef idx="0">
              <a:scrgbClr r="0" g="0" b="0"/>
            </a:lnRef>
            <a:fillRef idx="0">
              <a:scrgbClr r="0" g="0" b="0"/>
            </a:fillRef>
            <a:effectRef idx="0">
              <a:scrgbClr r="0" g="0" b="0"/>
            </a:effectRef>
            <a:fontRef idx="minor"/>
          </p:style>
        </p:sp>
        <p:sp>
          <p:nvSpPr>
            <p:cNvPr id="620" name="CustomShape 11"/>
            <p:cNvSpPr/>
            <p:nvPr/>
          </p:nvSpPr>
          <p:spPr>
            <a:xfrm>
              <a:off x="5384160" y="3850920"/>
              <a:ext cx="681480" cy="681480"/>
            </a:xfrm>
            <a:prstGeom prst="rect">
              <a:avLst/>
            </a:prstGeom>
            <a:blipFill rotWithShape="0">
              <a:blip r:embed="rId4"/>
              <a:stretch>
                <a:fillRect/>
              </a:stretch>
            </a:blipFill>
            <a:ln>
              <a:solidFill>
                <a:schemeClr val="lt1">
                  <a:hueOff val="0"/>
                  <a:satOff val="0"/>
                  <a:lumOff val="0"/>
                  <a:alphaOff val="0"/>
                </a:schemeClr>
              </a:solidFill>
            </a:ln>
          </p:spPr>
          <p:style>
            <a:lnRef idx="2">
              <a:scrgbClr r="0" g="0" b="0"/>
            </a:lnRef>
            <a:fillRef idx="0">
              <a:scrgbClr r="0" g="0" b="0"/>
            </a:fillRef>
            <a:effectRef idx="0">
              <a:scrgbClr r="0" g="0" b="0"/>
            </a:effectRef>
            <a:fontRef idx="minor"/>
          </p:style>
        </p:sp>
        <p:sp>
          <p:nvSpPr>
            <p:cNvPr id="621" name="CustomShape 12"/>
            <p:cNvSpPr/>
            <p:nvPr/>
          </p:nvSpPr>
          <p:spPr>
            <a:xfrm>
              <a:off x="6440760" y="3571920"/>
              <a:ext cx="5266800" cy="1239120"/>
            </a:xfrm>
            <a:prstGeom prst="rect">
              <a:avLst/>
            </a:prstGeom>
            <a:noFill/>
            <a:ln>
              <a:noFill/>
            </a:ln>
          </p:spPr>
          <p:style>
            <a:lnRef idx="0">
              <a:scrgbClr r="0" g="0" b="0"/>
            </a:lnRef>
            <a:fillRef idx="0">
              <a:scrgbClr r="0" g="0" b="0"/>
            </a:fillRef>
            <a:effectRef idx="0">
              <a:scrgbClr r="0" g="0" b="0"/>
            </a:effectRef>
            <a:fontRef idx="minor"/>
          </p:style>
          <p:txBody>
            <a:bodyPr lIns="131040" tIns="131040" rIns="131040" bIns="131040" anchor="ctr"/>
            <a:lstStyle/>
            <a:p>
              <a:pPr>
                <a:lnSpc>
                  <a:spcPct val="100000"/>
                </a:lnSpc>
                <a:spcAft>
                  <a:spcPts val="595"/>
                </a:spcAft>
              </a:pPr>
              <a:r>
                <a:rPr lang="pt-BR" sz="2000" b="0" strike="noStrike" spc="-1" dirty="0">
                  <a:solidFill>
                    <a:srgbClr val="000000"/>
                  </a:solidFill>
                  <a:latin typeface="RobotoBR"/>
                </a:rPr>
                <a:t>Essas marcas de interação, características da modalidade oral da língua, podem aparecer também em alguns textos escritos, como ocorre na crônica.</a:t>
              </a:r>
              <a:endParaRPr lang="pt-BR" sz="2000" b="0" strike="noStrike" spc="-1" dirty="0">
                <a:latin typeface="Arial"/>
              </a:endParaRPr>
            </a:p>
          </p:txBody>
        </p:sp>
      </p:grpSp>
      <p:grpSp>
        <p:nvGrpSpPr>
          <p:cNvPr id="625" name="Group 16"/>
          <p:cNvGrpSpPr/>
          <p:nvPr/>
        </p:nvGrpSpPr>
        <p:grpSpPr>
          <a:xfrm>
            <a:off x="0" y="0"/>
            <a:ext cx="36000" cy="36000"/>
            <a:chOff x="0" y="0"/>
            <a:chExt cx="36000" cy="36000"/>
          </a:xfrm>
        </p:grpSpPr>
      </p:grpSp>
      <p:sp>
        <p:nvSpPr>
          <p:cNvPr id="25" name="CustomShape 7"/>
          <p:cNvSpPr/>
          <p:nvPr/>
        </p:nvSpPr>
        <p:spPr>
          <a:xfrm>
            <a:off x="1440265" y="5332647"/>
            <a:ext cx="10288749" cy="1239120"/>
          </a:xfrm>
          <a:prstGeom prst="roundRect">
            <a:avLst>
              <a:gd name="adj" fmla="val 10000"/>
            </a:avLst>
          </a:prstGeom>
          <a:solidFill>
            <a:schemeClr val="accent2">
              <a:tint val="40000"/>
              <a:hueOff val="0"/>
              <a:satOff val="0"/>
              <a:lumOff val="0"/>
              <a:alphaOff val="0"/>
            </a:schemeClr>
          </a:solidFill>
          <a:ln>
            <a:noFill/>
          </a:ln>
        </p:spPr>
        <p:style>
          <a:lnRef idx="0">
            <a:scrgbClr r="0" g="0" b="0"/>
          </a:lnRef>
          <a:fillRef idx="0">
            <a:scrgbClr r="0" g="0" b="0"/>
          </a:fillRef>
          <a:effectRef idx="0">
            <a:scrgbClr r="0" g="0" b="0"/>
          </a:effectRef>
          <a:fontRef idx="minor"/>
        </p:style>
      </p:sp>
      <p:sp>
        <p:nvSpPr>
          <p:cNvPr id="4" name="TextBox 3"/>
          <p:cNvSpPr txBox="1"/>
          <p:nvPr/>
        </p:nvSpPr>
        <p:spPr>
          <a:xfrm>
            <a:off x="2963119" y="5609888"/>
            <a:ext cx="8095664" cy="707886"/>
          </a:xfrm>
          <a:prstGeom prst="rect">
            <a:avLst/>
          </a:prstGeom>
          <a:noFill/>
        </p:spPr>
        <p:txBody>
          <a:bodyPr wrap="square" rtlCol="0">
            <a:spAutoFit/>
          </a:bodyPr>
          <a:lstStyle/>
          <a:p>
            <a:pPr>
              <a:lnSpc>
                <a:spcPct val="100000"/>
              </a:lnSpc>
              <a:spcAft>
                <a:spcPts val="595"/>
              </a:spcAft>
            </a:pPr>
            <a:r>
              <a:rPr lang="pt-BR" sz="2000" spc="-1" dirty="0">
                <a:solidFill>
                  <a:srgbClr val="000000"/>
                </a:solidFill>
                <a:latin typeface="RobotoBR"/>
              </a:rPr>
              <a:t>As expressões </a:t>
            </a:r>
            <a:r>
              <a:rPr lang="pt-BR" sz="2000" b="1" spc="-1" dirty="0">
                <a:solidFill>
                  <a:srgbClr val="000000"/>
                </a:solidFill>
                <a:latin typeface="RobotoBR"/>
              </a:rPr>
              <a:t>por sinal</a:t>
            </a:r>
            <a:r>
              <a:rPr lang="pt-BR" sz="2000" spc="-1" dirty="0">
                <a:solidFill>
                  <a:srgbClr val="000000"/>
                </a:solidFill>
                <a:latin typeface="RobotoBR"/>
              </a:rPr>
              <a:t>, </a:t>
            </a:r>
            <a:r>
              <a:rPr lang="pt-BR" sz="2000" b="1" spc="-1" dirty="0">
                <a:solidFill>
                  <a:srgbClr val="000000"/>
                </a:solidFill>
                <a:latin typeface="RobotoBR"/>
              </a:rPr>
              <a:t>até então</a:t>
            </a:r>
            <a:r>
              <a:rPr lang="pt-BR" sz="2000" spc="-1" dirty="0">
                <a:solidFill>
                  <a:srgbClr val="000000"/>
                </a:solidFill>
                <a:latin typeface="RobotoBR"/>
              </a:rPr>
              <a:t>, </a:t>
            </a:r>
            <a:r>
              <a:rPr lang="pt-BR" sz="2000" b="1" spc="-1" dirty="0">
                <a:solidFill>
                  <a:srgbClr val="000000"/>
                </a:solidFill>
                <a:latin typeface="RobotoBR"/>
              </a:rPr>
              <a:t>aí</a:t>
            </a:r>
            <a:r>
              <a:rPr lang="pt-BR" sz="2000" spc="-1" dirty="0">
                <a:solidFill>
                  <a:srgbClr val="000000"/>
                </a:solidFill>
                <a:latin typeface="RobotoBR"/>
              </a:rPr>
              <a:t>, </a:t>
            </a:r>
            <a:r>
              <a:rPr lang="pt-BR" sz="2000" b="1" spc="-1" dirty="0">
                <a:solidFill>
                  <a:srgbClr val="000000"/>
                </a:solidFill>
                <a:latin typeface="RobotoBR"/>
              </a:rPr>
              <a:t>então </a:t>
            </a:r>
            <a:r>
              <a:rPr lang="pt-BR" sz="2000" spc="-1" dirty="0">
                <a:solidFill>
                  <a:srgbClr val="000000"/>
                </a:solidFill>
                <a:latin typeface="RobotoBR"/>
              </a:rPr>
              <a:t>são exemplos de marcas de oralidade que podem ser usadas no texto.</a:t>
            </a:r>
            <a:endParaRPr lang="pt-BR" sz="2000" spc="-1" dirty="0"/>
          </a:p>
        </p:txBody>
      </p:sp>
      <p:sp>
        <p:nvSpPr>
          <p:cNvPr id="27" name="CustomShape 14"/>
          <p:cNvSpPr/>
          <p:nvPr/>
        </p:nvSpPr>
        <p:spPr>
          <a:xfrm>
            <a:off x="1697898" y="5611693"/>
            <a:ext cx="681480" cy="681480"/>
          </a:xfrm>
          <a:prstGeom prst="rect">
            <a:avLst/>
          </a:prstGeom>
          <a:blipFill rotWithShape="0">
            <a:blip r:embed="rId5"/>
            <a:stretch>
              <a:fillRect/>
            </a:stretch>
          </a:blipFill>
          <a:ln>
            <a:solidFill>
              <a:schemeClr val="lt1">
                <a:hueOff val="0"/>
                <a:satOff val="0"/>
                <a:lumOff val="0"/>
                <a:alphaOff val="0"/>
              </a:schemeClr>
            </a:solidFill>
          </a:ln>
        </p:spPr>
        <p:style>
          <a:lnRef idx="2">
            <a:scrgbClr r="0" g="0" b="0"/>
          </a:lnRef>
          <a:fillRef idx="0">
            <a:scrgbClr r="0" g="0" b="0"/>
          </a:fillRef>
          <a:effectRef idx="0">
            <a:scrgbClr r="0" g="0" b="0"/>
          </a:effectRef>
          <a:fontRef idx="minor"/>
        </p:style>
      </p:sp>
      <p:pic>
        <p:nvPicPr>
          <p:cNvPr id="28" name="Google Shape;67;p15"/>
          <p:cNvPicPr preferRelativeResize="0"/>
          <p:nvPr/>
        </p:nvPicPr>
        <p:blipFill rotWithShape="1">
          <a:blip r:embed="rId6">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CustomShape 1"/>
          <p:cNvSpPr/>
          <p:nvPr/>
        </p:nvSpPr>
        <p:spPr>
          <a:xfrm>
            <a:off x="0" y="0"/>
            <a:ext cx="12191760" cy="68576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p:style>
      </p:sp>
      <p:sp>
        <p:nvSpPr>
          <p:cNvPr id="627" name="CustomShape 2"/>
          <p:cNvSpPr/>
          <p:nvPr/>
        </p:nvSpPr>
        <p:spPr>
          <a:xfrm>
            <a:off x="0" y="0"/>
            <a:ext cx="2013120" cy="685764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p:style>
      </p:sp>
      <p:pic>
        <p:nvPicPr>
          <p:cNvPr id="628" name="Espaço Reservado para Conteúdo 5"/>
          <p:cNvPicPr/>
          <p:nvPr/>
        </p:nvPicPr>
        <p:blipFill>
          <a:blip r:embed="rId2"/>
          <a:stretch/>
        </p:blipFill>
        <p:spPr>
          <a:xfrm>
            <a:off x="3654000" y="1111393"/>
            <a:ext cx="8357214" cy="5592247"/>
          </a:xfrm>
          <a:prstGeom prst="rect">
            <a:avLst/>
          </a:prstGeom>
          <a:ln>
            <a:noFill/>
          </a:ln>
        </p:spPr>
      </p:pic>
      <p:sp>
        <p:nvSpPr>
          <p:cNvPr id="629" name="CustomShape 3"/>
          <p:cNvSpPr/>
          <p:nvPr/>
        </p:nvSpPr>
        <p:spPr>
          <a:xfrm>
            <a:off x="0" y="0"/>
            <a:ext cx="2013120" cy="68576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p:style>
      </p:sp>
      <p:sp>
        <p:nvSpPr>
          <p:cNvPr id="630" name="TextShape 4"/>
          <p:cNvSpPr txBox="1"/>
          <p:nvPr/>
        </p:nvSpPr>
        <p:spPr>
          <a:xfrm>
            <a:off x="640080" y="2074320"/>
            <a:ext cx="2751840" cy="2709000"/>
          </a:xfrm>
          <a:prstGeom prst="rect">
            <a:avLst/>
          </a:prstGeom>
          <a:solidFill>
            <a:srgbClr val="262626"/>
          </a:solidFill>
          <a:ln w="174600">
            <a:solidFill>
              <a:srgbClr val="262626"/>
            </a:solidFill>
            <a:round/>
          </a:ln>
        </p:spPr>
        <p:txBody>
          <a:bodyPr anchor="ctr">
            <a:normAutofit/>
          </a:bodyPr>
          <a:lstStyle/>
          <a:p>
            <a:pPr algn="ctr">
              <a:lnSpc>
                <a:spcPct val="90000"/>
              </a:lnSpc>
            </a:pPr>
            <a:r>
              <a:rPr lang="pt-BR" sz="4000" b="1" strike="noStrike" spc="-1" dirty="0">
                <a:solidFill>
                  <a:srgbClr val="FFFFFF"/>
                </a:solidFill>
                <a:latin typeface="RobotoBR"/>
              </a:rPr>
              <a:t>Poema em lambe-lambe</a:t>
            </a:r>
            <a:endParaRPr lang="pt-BR" sz="4000" b="0" strike="noStrike" spc="-1" dirty="0">
              <a:solidFill>
                <a:srgbClr val="000000"/>
              </a:solidFill>
              <a:latin typeface="Calibri"/>
            </a:endParaRPr>
          </a:p>
        </p:txBody>
      </p:sp>
      <p:pic>
        <p:nvPicPr>
          <p:cNvPr id="7"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439</Words>
  <Application>Microsoft Office PowerPoint</Application>
  <PresentationFormat>Widescreen</PresentationFormat>
  <Paragraphs>21</Paragraphs>
  <Slides>7</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7</vt:i4>
      </vt:variant>
    </vt:vector>
  </HeadingPairs>
  <TitlesOfParts>
    <vt:vector size="13" baseType="lpstr">
      <vt:lpstr>Arial</vt:lpstr>
      <vt:lpstr>Calibri</vt:lpstr>
      <vt:lpstr>Calibri Light</vt:lpstr>
      <vt:lpstr>RobotoBR</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João Paulo Bortoluci</dc:creator>
  <cp:lastModifiedBy>João Paulo Bortoluci</cp:lastModifiedBy>
  <cp:revision>1</cp:revision>
  <dcterms:created xsi:type="dcterms:W3CDTF">2020-04-03T14:18:35Z</dcterms:created>
  <dcterms:modified xsi:type="dcterms:W3CDTF">2020-04-03T14:20:07Z</dcterms:modified>
</cp:coreProperties>
</file>