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4" r:id="rId2"/>
    <p:sldId id="315" r:id="rId3"/>
    <p:sldId id="316" r:id="rId4"/>
    <p:sldId id="317" r:id="rId5"/>
    <p:sldId id="318" r:id="rId6"/>
    <p:sldId id="319" r:id="rId7"/>
    <p:sldId id="320" r:id="rId8"/>
    <p:sldId id="321" r:id="rId9"/>
    <p:sldId id="349" r:id="rId10"/>
    <p:sldId id="322" r:id="rId1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4AA3B1-7D72-4A85-9DCC-B0386B8B63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C6C94B9-7731-484D-83AC-C7CD0D3252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9A9240B-86C8-41FB-843C-7D3B52564F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2CECF-682A-4745-957B-F3821EB05FE5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3A547D2-0BF1-45AA-BA52-37A2E326B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E7088C0-719A-4EA9-BA2E-60EB931E92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9E029-2C46-4A04-97D6-22C4B4695F4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488881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94E294B-5253-4977-871C-0BEBC41701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360A2E6-7228-435B-9D9E-F659BC2B91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3E0ED19-82EE-4654-B267-03849CC802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2CECF-682A-4745-957B-F3821EB05FE5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661256C-A9AE-4D17-ACFE-828652A3B1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8CDB694-4F1F-4095-AAB5-C110C8E0F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9E029-2C46-4A04-97D6-22C4B4695F4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105959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778A7EF-5A5E-4FC4-AD4D-81C8D5918E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1D46376-EA12-42AB-AEF2-DEA873CC5B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310112C-373E-4F0A-84AD-7FA5AE840E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2CECF-682A-4745-957B-F3821EB05FE5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0CED1CC-BF41-4F38-BF5C-C61F825208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CD334F9-9F44-4302-955B-1C464ACA3C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9E029-2C46-4A04-97D6-22C4B4695F4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424011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34657E-D1E1-4CA4-8295-DEA3AB8DD6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F2C3D0A-4093-46EF-A833-FBEC3EEB31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82E2B1C-2EA5-4A2F-AF6B-7A14421163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678E5C7-C9E9-4662-8EAD-1CF1934A4F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2CECF-682A-4745-957B-F3821EB05FE5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A6374AF-E6FC-4D47-ACFC-DEF6B69969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83FDC34-95C4-4F2D-A59D-AF0778C2F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9E029-2C46-4A04-97D6-22C4B4695F4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273513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BA054C0-EF95-4172-BDBB-04AE424435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FDDC165-7A3A-40ED-98BA-B8BFCDFA40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8D39F8B-D12D-4C7D-BF22-CC8A572247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DE16621B-15B5-4AA7-8213-B2BDFF6C994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FEAF296C-0C7E-4263-B329-17C893DDE2D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CC4B597A-BE13-4C22-B2D6-F325A0665F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2CECF-682A-4745-957B-F3821EB05FE5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750498A2-99B9-4968-8FB1-8E89EA1E4D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247E5C3D-D54C-4271-8AAE-9AD493EF6C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9E029-2C46-4A04-97D6-22C4B4695F4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082729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65C691-39F5-4D19-8FB6-720BF26E7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E1CBD68-35B9-40A0-89A8-D81662E2E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2CECF-682A-4745-957B-F3821EB05FE5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2F9369E1-813E-40CF-B4F9-ED4565BFC6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2F2185F9-960F-491B-B7BF-BAF5A5D363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9E029-2C46-4A04-97D6-22C4B4695F4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785130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8CE696A0-818C-47D8-B9E2-76456790D7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2CECF-682A-4745-957B-F3821EB05FE5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FD4B78C7-0306-4B65-89AE-8964DCCA7F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0CC3548-D735-4424-A158-8FCE4D7A92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9E029-2C46-4A04-97D6-22C4B4695F4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902179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B77311-54D0-4CAB-AF77-DCEBA8DA5A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FEF1422-03F5-4522-BFB5-9B9EA7DA18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4012AC2-79A8-4B2B-B681-F62E08B3CF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6F42003-AF88-4924-8DB0-852F3BFD30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2CECF-682A-4745-957B-F3821EB05FE5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CBF4F53-F1CF-48D6-8B34-4E64499F5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6059E37-BC0A-48AF-AC94-22F348CB46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9E029-2C46-4A04-97D6-22C4B4695F4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122473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1A2324-A494-4FE3-B040-89ACF3504A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1E534E7D-7859-4CC4-8D7E-313D815E93D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4C1F989-C9E5-4BC5-81BB-2AD508E05E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5023CD8-D98D-487F-8212-5AC8FB8C5B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2CECF-682A-4745-957B-F3821EB05FE5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2DD8DD4-1A20-4607-8B8D-6643C336B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B28F61F-4D34-4B91-A5A9-9F5B03EA37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9E029-2C46-4A04-97D6-22C4B4695F4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696997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325EBE-5F8D-4A40-926C-050933C38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5999920-9E3E-4EC5-8A03-BCD35F660B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D3C5D2E-004D-4431-AD20-E94F2926EF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2CECF-682A-4745-957B-F3821EB05FE5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EC60AF4-D8D4-4447-B716-A941A54360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3B3FC0B-3841-4335-9E67-C9DB618FA2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9E029-2C46-4A04-97D6-22C4B4695F4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640755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FA17284-BE0E-4CEE-B17D-B51E6977FB8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C64988D0-14E0-4693-94A2-9F5825BC60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65A7381-DF71-4A2A-8ABB-E5EAF1F314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2CECF-682A-4745-957B-F3821EB05FE5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DE8864B-3310-41EE-98A0-DAB3F73F06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057503F-1618-46F6-8F89-43ACDE67A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9E029-2C46-4A04-97D6-22C4B4695F4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435082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3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206201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4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5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974683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D5AF4103-B004-4918-A5C7-B3F73B898C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BA32B80-E3F5-46C7-ADF6-29BCD099BF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27FA995-FAEE-4A78-A5FC-51440C793D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A2CECF-682A-4745-957B-F3821EB05FE5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9974710-1510-43F3-8F95-5FD805F5B3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4120FA2-4497-484C-9BD8-349B85E310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A9E029-2C46-4A04-97D6-22C4B4695F4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17509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TextShape 1"/>
          <p:cNvSpPr txBox="1"/>
          <p:nvPr/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>
            <a:noFill/>
          </a:ln>
        </p:spPr>
        <p:txBody>
          <a:bodyPr anchor="b">
            <a:normAutofit/>
          </a:bodyPr>
          <a:lstStyle/>
          <a:p>
            <a:pPr algn="ctr">
              <a:lnSpc>
                <a:spcPct val="90000"/>
              </a:lnSpc>
            </a:pPr>
            <a:br>
              <a:rPr dirty="0"/>
            </a:br>
            <a:r>
              <a:rPr lang="pt-BR" sz="4800" b="0" strike="noStrike" spc="-1" dirty="0">
                <a:solidFill>
                  <a:srgbClr val="000000"/>
                </a:solidFill>
                <a:latin typeface="RobotoBR"/>
              </a:rPr>
              <a:t>Capítulo 6</a:t>
            </a:r>
            <a:endParaRPr lang="pt-BR" sz="4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3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TextShape 3"/>
          <p:cNvSpPr txBox="1"/>
          <p:nvPr/>
        </p:nvSpPr>
        <p:spPr>
          <a:xfrm>
            <a:off x="295559" y="182520"/>
            <a:ext cx="11433453" cy="1145880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Orações subordinadas </a:t>
            </a:r>
            <a:r>
              <a:rPr lang="pt-BR" sz="4400" b="1" spc="-1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ubstantivas </a:t>
            </a:r>
            <a:r>
              <a:rPr lang="pt-BR" sz="4400" b="1" spc="-1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ubjetivas</a:t>
            </a:r>
            <a:endParaRPr lang="pt-BR" sz="4400" b="0" strike="noStrike" spc="-1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  <p:sp>
        <p:nvSpPr>
          <p:cNvPr id="470" name="TextShape 5"/>
          <p:cNvSpPr txBox="1"/>
          <p:nvPr/>
        </p:nvSpPr>
        <p:spPr>
          <a:xfrm>
            <a:off x="301320" y="1587704"/>
            <a:ext cx="5730744" cy="5270296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No período estudado, “Sei” é classificada como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oração principal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.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Ao contrário do que o nome sugere, “principal” não quer dizer que essa oração tenha o sentido mais importante do período. Significa, apenas, que é a oração principal porque sustenta a subordinada.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As orações subordinadas exercem uma função sintática na oração principal, complementam seu sentido e dependem dela.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471" name="Espaço Reservado para Conteúdo 7"/>
          <p:cNvPicPr/>
          <p:nvPr/>
        </p:nvPicPr>
        <p:blipFill>
          <a:blip r:embed="rId2"/>
          <a:stretch/>
        </p:blipFill>
        <p:spPr>
          <a:xfrm>
            <a:off x="6331900" y="1393651"/>
            <a:ext cx="5820406" cy="5239424"/>
          </a:xfrm>
          <a:prstGeom prst="rect">
            <a:avLst/>
          </a:prstGeom>
          <a:ln>
            <a:noFill/>
          </a:ln>
        </p:spPr>
      </p:pic>
      <p:pic>
        <p:nvPicPr>
          <p:cNvPr id="8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CustomShape 2"/>
          <p:cNvSpPr/>
          <p:nvPr/>
        </p:nvSpPr>
        <p:spPr>
          <a:xfrm>
            <a:off x="643320" y="688698"/>
            <a:ext cx="3363480" cy="2292655"/>
          </a:xfrm>
          <a:prstGeom prst="rect">
            <a:avLst/>
          </a:prstGeom>
          <a:noFill/>
          <a:ln w="19080">
            <a:solidFill>
              <a:schemeClr val="accent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>
              <a:lnSpc>
                <a:spcPct val="90000"/>
              </a:lnSpc>
              <a:spcAft>
                <a:spcPts val="601"/>
              </a:spcAft>
            </a:pPr>
            <a:r>
              <a:rPr lang="pt-BR" sz="4000" strike="noStrike" spc="-1" dirty="0">
                <a:solidFill>
                  <a:srgbClr val="ED7D31"/>
                </a:solidFill>
                <a:latin typeface="Calibri"/>
                <a:cs typeface="Calibri"/>
              </a:rPr>
              <a:t>Orações subordinadas </a:t>
            </a:r>
            <a:r>
              <a:rPr lang="pt-BR" sz="4000" spc="-1" dirty="0">
                <a:solidFill>
                  <a:srgbClr val="ED7D31"/>
                </a:solidFill>
                <a:latin typeface="Calibri"/>
                <a:cs typeface="Calibri"/>
              </a:rPr>
              <a:t>s</a:t>
            </a:r>
            <a:r>
              <a:rPr lang="pt-BR" sz="4000" strike="noStrike" spc="-1" dirty="0">
                <a:solidFill>
                  <a:srgbClr val="ED7D31"/>
                </a:solidFill>
                <a:latin typeface="Calibri"/>
                <a:cs typeface="Calibri"/>
              </a:rPr>
              <a:t>ubstantivas </a:t>
            </a:r>
            <a:r>
              <a:rPr lang="pt-BR" sz="4000" spc="-1" dirty="0">
                <a:solidFill>
                  <a:srgbClr val="ED7D31"/>
                </a:solidFill>
                <a:latin typeface="Calibri"/>
                <a:cs typeface="Calibri"/>
              </a:rPr>
              <a:t>s</a:t>
            </a:r>
            <a:r>
              <a:rPr lang="pt-BR" sz="4000" strike="noStrike" spc="-1" dirty="0">
                <a:solidFill>
                  <a:srgbClr val="ED7D31"/>
                </a:solidFill>
                <a:latin typeface="Calibri"/>
                <a:cs typeface="Calibri"/>
              </a:rPr>
              <a:t>ubjetivas</a:t>
            </a:r>
            <a:endParaRPr lang="pt-BR" sz="4000" strike="noStrike" spc="-1" dirty="0">
              <a:latin typeface="Calibri"/>
              <a:cs typeface="Calibri"/>
            </a:endParaRPr>
          </a:p>
        </p:txBody>
      </p:sp>
      <p:sp>
        <p:nvSpPr>
          <p:cNvPr id="474" name="TextShape 3"/>
          <p:cNvSpPr txBox="1"/>
          <p:nvPr/>
        </p:nvSpPr>
        <p:spPr>
          <a:xfrm>
            <a:off x="643320" y="3167310"/>
            <a:ext cx="3363480" cy="3415320"/>
          </a:xfrm>
          <a:prstGeom prst="rect">
            <a:avLst/>
          </a:prstGeom>
          <a:noFill/>
          <a:ln>
            <a:noFill/>
          </a:ln>
        </p:spPr>
        <p:txBody>
          <a:bodyPr>
            <a:normAutofit lnSpcReduction="10000"/>
          </a:bodyPr>
          <a:lstStyle/>
          <a:p>
            <a:pPr marL="343260" indent="-342900">
              <a:lnSpc>
                <a:spcPct val="90000"/>
              </a:lnSpc>
              <a:spcBef>
                <a:spcPts val="1001"/>
              </a:spcBef>
              <a:buFont typeface="Arial"/>
              <a:buChar char="•"/>
            </a:pPr>
            <a:r>
              <a:rPr lang="pt-BR" sz="2200" b="0" strike="noStrike" spc="-1" dirty="0">
                <a:latin typeface="RobotoBR"/>
              </a:rPr>
              <a:t>As orações subordinadas, dependendo da relação sintática que têm com a oração principal, podem ser classificadas como </a:t>
            </a:r>
            <a:r>
              <a:rPr lang="pt-BR" sz="2200" b="1" strike="noStrike" spc="-1" dirty="0">
                <a:latin typeface="RobotoBR"/>
              </a:rPr>
              <a:t>orações subordinadas substantivas</a:t>
            </a:r>
            <a:r>
              <a:rPr lang="pt-BR" sz="2200" b="0" strike="noStrike" spc="-1" dirty="0">
                <a:latin typeface="RobotoBR"/>
              </a:rPr>
              <a:t>, </a:t>
            </a:r>
            <a:r>
              <a:rPr lang="pt-BR" sz="2200" b="1" strike="noStrike" spc="-1" dirty="0">
                <a:latin typeface="RobotoBR"/>
              </a:rPr>
              <a:t>adjetivas </a:t>
            </a:r>
            <a:r>
              <a:rPr lang="pt-BR" sz="2200" b="0" strike="noStrike" spc="-1" dirty="0">
                <a:latin typeface="RobotoBR"/>
              </a:rPr>
              <a:t>ou </a:t>
            </a:r>
            <a:r>
              <a:rPr lang="pt-BR" sz="2200" b="1" strike="noStrike" spc="-1" dirty="0">
                <a:latin typeface="RobotoBR"/>
              </a:rPr>
              <a:t>adverbiais</a:t>
            </a:r>
            <a:r>
              <a:rPr lang="pt-BR" sz="2200" b="0" strike="noStrike" spc="-1" dirty="0">
                <a:latin typeface="RobotoBR"/>
              </a:rPr>
              <a:t>. </a:t>
            </a:r>
            <a:endParaRPr lang="pt-BR" sz="2200" b="0" strike="noStrike" spc="-1" dirty="0">
              <a:latin typeface="Calibri"/>
            </a:endParaRPr>
          </a:p>
        </p:txBody>
      </p:sp>
      <p:pic>
        <p:nvPicPr>
          <p:cNvPr id="475" name="Espaço Reservado para Conteúdo 5"/>
          <p:cNvPicPr/>
          <p:nvPr/>
        </p:nvPicPr>
        <p:blipFill>
          <a:blip r:embed="rId2"/>
          <a:stretch/>
        </p:blipFill>
        <p:spPr>
          <a:xfrm>
            <a:off x="4321215" y="864417"/>
            <a:ext cx="7870786" cy="5833436"/>
          </a:xfrm>
          <a:prstGeom prst="rect">
            <a:avLst/>
          </a:prstGeom>
          <a:ln>
            <a:noFill/>
          </a:ln>
        </p:spPr>
      </p:pic>
      <p:pic>
        <p:nvPicPr>
          <p:cNvPr id="6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TextShape 2"/>
          <p:cNvSpPr txBox="1"/>
          <p:nvPr/>
        </p:nvSpPr>
        <p:spPr>
          <a:xfrm>
            <a:off x="774720" y="762120"/>
            <a:ext cx="3595680" cy="3018240"/>
          </a:xfrm>
          <a:prstGeom prst="rect">
            <a:avLst/>
          </a:prstGeom>
          <a:solidFill>
            <a:schemeClr val="bg1"/>
          </a:solidFill>
          <a:ln>
            <a:solidFill>
              <a:srgbClr val="ED7D31"/>
            </a:solidFill>
          </a:ln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pt-BR" sz="4400" strike="noStrike" spc="-1" dirty="0">
                <a:solidFill>
                  <a:schemeClr val="accent2"/>
                </a:solidFill>
                <a:latin typeface="Calibri"/>
                <a:cs typeface="Calibri"/>
              </a:rPr>
              <a:t>Orações subordinadas </a:t>
            </a:r>
            <a:r>
              <a:rPr lang="pt-BR" sz="4400" spc="-1" dirty="0">
                <a:solidFill>
                  <a:schemeClr val="accent2"/>
                </a:solidFill>
                <a:latin typeface="Calibri"/>
                <a:cs typeface="Calibri"/>
              </a:rPr>
              <a:t>s</a:t>
            </a:r>
            <a:r>
              <a:rPr lang="pt-BR" sz="4400" strike="noStrike" spc="-1" dirty="0">
                <a:solidFill>
                  <a:schemeClr val="accent2"/>
                </a:solidFill>
                <a:latin typeface="Calibri"/>
                <a:cs typeface="Calibri"/>
              </a:rPr>
              <a:t>ubstantivas </a:t>
            </a:r>
            <a:r>
              <a:rPr lang="pt-BR" sz="4400" spc="-1" dirty="0">
                <a:solidFill>
                  <a:schemeClr val="accent2"/>
                </a:solidFill>
                <a:latin typeface="Calibri"/>
                <a:cs typeface="Calibri"/>
              </a:rPr>
              <a:t>s</a:t>
            </a:r>
            <a:r>
              <a:rPr lang="pt-BR" sz="4400" strike="noStrike" spc="-1" dirty="0">
                <a:solidFill>
                  <a:schemeClr val="accent2"/>
                </a:solidFill>
                <a:latin typeface="Calibri"/>
                <a:cs typeface="Calibri"/>
              </a:rPr>
              <a:t>ubjetivas</a:t>
            </a:r>
          </a:p>
        </p:txBody>
      </p:sp>
      <p:sp>
        <p:nvSpPr>
          <p:cNvPr id="478" name="CustomShape 3"/>
          <p:cNvSpPr/>
          <p:nvPr/>
        </p:nvSpPr>
        <p:spPr>
          <a:xfrm>
            <a:off x="4810680" y="450360"/>
            <a:ext cx="6953608" cy="5948640"/>
          </a:xfrm>
          <a:prstGeom prst="rect">
            <a:avLst/>
          </a:prstGeom>
          <a:solidFill>
            <a:schemeClr val="tx1">
              <a:lumMod val="50000"/>
              <a:lumOff val="5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79" name="TextShape 4"/>
          <p:cNvSpPr txBox="1"/>
          <p:nvPr/>
        </p:nvSpPr>
        <p:spPr>
          <a:xfrm>
            <a:off x="5259599" y="582159"/>
            <a:ext cx="6434138" cy="5856864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8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240"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000" b="0" strike="noStrike" spc="-1" dirty="0">
                <a:solidFill>
                  <a:srgbClr val="000000"/>
                </a:solidFill>
                <a:latin typeface="RobotoBR"/>
              </a:rPr>
              <a:t>A oração subordinada substantiva subjetiva exerce a função do sujeito da oração principal. É importante perceber que a </a:t>
            </a:r>
            <a:r>
              <a:rPr lang="pt-BR" sz="2000" b="1" strike="noStrike" spc="-1" dirty="0">
                <a:solidFill>
                  <a:srgbClr val="000000"/>
                </a:solidFill>
                <a:latin typeface="RobotoBR"/>
              </a:rPr>
              <a:t>oração principal mostrará o posicionamento do autor</a:t>
            </a:r>
            <a:r>
              <a:rPr lang="pt-BR" sz="2000" b="0" strike="noStrike" spc="-1" dirty="0">
                <a:solidFill>
                  <a:srgbClr val="000000"/>
                </a:solidFill>
                <a:latin typeface="RobotoBR"/>
              </a:rPr>
              <a:t>, ou seja, será uma pista do que o autor pensa sobre </a:t>
            </a:r>
            <a:r>
              <a:rPr lang="pt-BR" sz="2000" b="1" strike="noStrike" spc="-1" dirty="0">
                <a:solidFill>
                  <a:srgbClr val="000000"/>
                </a:solidFill>
                <a:latin typeface="RobotoBR"/>
              </a:rPr>
              <a:t>o assunto informado na oração subordinada</a:t>
            </a:r>
            <a:r>
              <a:rPr lang="pt-BR" sz="2000" b="0" strike="noStrike" spc="-1" dirty="0">
                <a:solidFill>
                  <a:srgbClr val="000000"/>
                </a:solidFill>
                <a:latin typeface="RobotoBR"/>
              </a:rPr>
              <a:t>.</a:t>
            </a:r>
            <a:endParaRPr lang="pt-BR" sz="20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240"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000" b="0" strike="noStrike" spc="-1" dirty="0">
                <a:solidFill>
                  <a:srgbClr val="000000"/>
                </a:solidFill>
                <a:latin typeface="RobotoBR"/>
              </a:rPr>
              <a:t>A oração pode ser trocada por um substantivo: “</a:t>
            </a:r>
            <a:r>
              <a:rPr lang="pt-BR" sz="2000" b="1" strike="noStrike" spc="-1" dirty="0">
                <a:solidFill>
                  <a:srgbClr val="000000"/>
                </a:solidFill>
                <a:latin typeface="RobotoBR"/>
              </a:rPr>
              <a:t>A garantia da educação financeira</a:t>
            </a:r>
            <a:r>
              <a:rPr lang="pt-BR" sz="2000" b="0" strike="noStrike" spc="-1" dirty="0">
                <a:solidFill>
                  <a:srgbClr val="000000"/>
                </a:solidFill>
                <a:latin typeface="RobotoBR"/>
              </a:rPr>
              <a:t>”.</a:t>
            </a:r>
            <a:endParaRPr lang="pt-BR" sz="2000" b="0" strike="noStrike" spc="-1" dirty="0">
              <a:solidFill>
                <a:srgbClr val="000000"/>
              </a:solidFill>
              <a:latin typeface="Calibri"/>
            </a:endParaRPr>
          </a:p>
          <a:p>
            <a:pPr marL="800460" lvl="1" indent="-342900">
              <a:spcBef>
                <a:spcPts val="499"/>
              </a:spcBef>
              <a:buClr>
                <a:srgbClr val="000000"/>
              </a:buClr>
              <a:buFont typeface="Wingdings" charset="2"/>
              <a:buChar char="ü"/>
            </a:pPr>
            <a:r>
              <a:rPr lang="pt-BR" sz="2000" b="0" strike="noStrike" spc="-1" dirty="0">
                <a:solidFill>
                  <a:srgbClr val="000000"/>
                </a:solidFill>
                <a:latin typeface="RobotoBR"/>
              </a:rPr>
              <a:t>O sujeito do verbo constitui a informação mais importante da oração: Garantir a educação financeira.</a:t>
            </a:r>
            <a:endParaRPr lang="pt-BR" sz="2000" b="0" strike="noStrike" spc="-1" dirty="0">
              <a:solidFill>
                <a:srgbClr val="000000"/>
              </a:solidFill>
              <a:latin typeface="Calibri"/>
            </a:endParaRPr>
          </a:p>
          <a:p>
            <a:pPr marL="800460" lvl="1" indent="-342900">
              <a:spcBef>
                <a:spcPts val="499"/>
              </a:spcBef>
              <a:buClr>
                <a:srgbClr val="000000"/>
              </a:buClr>
              <a:buFont typeface="Wingdings" charset="2"/>
              <a:buChar char="ü"/>
            </a:pPr>
            <a:r>
              <a:rPr lang="pt-BR" sz="2000" b="0" strike="noStrike" spc="-1" dirty="0">
                <a:solidFill>
                  <a:srgbClr val="000000"/>
                </a:solidFill>
                <a:latin typeface="RobotoBR"/>
              </a:rPr>
              <a:t>A escolha por iniciar com a oração subordinada sinaliza o que deve ter destaque.</a:t>
            </a:r>
            <a:endParaRPr lang="pt-BR" sz="2000" b="0" strike="noStrike" spc="-1" dirty="0">
              <a:solidFill>
                <a:srgbClr val="000000"/>
              </a:solidFill>
              <a:latin typeface="Calibri"/>
            </a:endParaRPr>
          </a:p>
          <a:p>
            <a:pPr marL="800460" lvl="1" indent="-342900">
              <a:spcBef>
                <a:spcPts val="499"/>
              </a:spcBef>
              <a:buClr>
                <a:srgbClr val="000000"/>
              </a:buClr>
              <a:buFont typeface="Wingdings" charset="2"/>
              <a:buChar char="ü"/>
            </a:pPr>
            <a:r>
              <a:rPr lang="pt-BR" sz="2000" b="0" strike="noStrike" spc="-1" dirty="0">
                <a:solidFill>
                  <a:srgbClr val="000000"/>
                </a:solidFill>
                <a:latin typeface="RobotoBR"/>
              </a:rPr>
              <a:t>A oração “</a:t>
            </a:r>
            <a:r>
              <a:rPr lang="pt-BR" sz="2000" b="1" strike="noStrike" spc="-1" dirty="0">
                <a:solidFill>
                  <a:srgbClr val="000000"/>
                </a:solidFill>
                <a:latin typeface="RobotoBR"/>
              </a:rPr>
              <a:t>é importante</a:t>
            </a:r>
            <a:r>
              <a:rPr lang="pt-BR" sz="2000" b="0" strike="noStrike" spc="-1" dirty="0">
                <a:solidFill>
                  <a:srgbClr val="000000"/>
                </a:solidFill>
                <a:latin typeface="RobotoBR"/>
              </a:rPr>
              <a:t>” funciona com uma </a:t>
            </a:r>
            <a:r>
              <a:rPr lang="pt-BR" sz="2000" b="1" strike="noStrike" spc="-1" dirty="0">
                <a:solidFill>
                  <a:srgbClr val="000000"/>
                </a:solidFill>
                <a:latin typeface="RobotoBR"/>
              </a:rPr>
              <a:t>marca de argumentação</a:t>
            </a:r>
            <a:r>
              <a:rPr lang="pt-BR" sz="2000" b="0" strike="noStrike" spc="-1" dirty="0">
                <a:solidFill>
                  <a:srgbClr val="000000"/>
                </a:solidFill>
                <a:latin typeface="RobotoBR"/>
              </a:rPr>
              <a:t>.</a:t>
            </a:r>
            <a:endParaRPr lang="pt-BR" sz="20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spcBef>
                <a:spcPts val="1001"/>
              </a:spcBef>
            </a:pPr>
            <a:endParaRPr lang="pt-BR" sz="16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481" name="Imagem 5"/>
          <p:cNvPicPr/>
          <p:nvPr/>
        </p:nvPicPr>
        <p:blipFill>
          <a:blip r:embed="rId2"/>
          <a:stretch/>
        </p:blipFill>
        <p:spPr>
          <a:xfrm>
            <a:off x="356399" y="3810490"/>
            <a:ext cx="4423393" cy="2020070"/>
          </a:xfrm>
          <a:prstGeom prst="rect">
            <a:avLst/>
          </a:prstGeom>
          <a:ln>
            <a:noFill/>
          </a:ln>
        </p:spPr>
      </p:pic>
      <p:pic>
        <p:nvPicPr>
          <p:cNvPr id="11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CustomShape 1"/>
          <p:cNvSpPr/>
          <p:nvPr/>
        </p:nvSpPr>
        <p:spPr>
          <a:xfrm>
            <a:off x="6134760" y="303480"/>
            <a:ext cx="5735160" cy="5896440"/>
          </a:xfrm>
          <a:prstGeom prst="rect">
            <a:avLst/>
          </a:prstGeom>
          <a:solidFill>
            <a:schemeClr val="tx1">
              <a:alpha val="15000"/>
            </a:schemeClr>
          </a:solidFill>
          <a:ln w="127080">
            <a:solidFill>
              <a:schemeClr val="tx1">
                <a:alpha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86" name="TextShape 2"/>
          <p:cNvSpPr txBox="1"/>
          <p:nvPr/>
        </p:nvSpPr>
        <p:spPr>
          <a:xfrm>
            <a:off x="6392520" y="640440"/>
            <a:ext cx="5221080" cy="1344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chemeClr val="bg1"/>
                </a:solidFill>
                <a:latin typeface="RobotoBR"/>
              </a:rPr>
              <a:t>Concordância verbal</a:t>
            </a:r>
            <a:endParaRPr lang="pt-BR" sz="4400" b="0" strike="noStrike" spc="-1" dirty="0">
              <a:solidFill>
                <a:schemeClr val="bg1"/>
              </a:solidFill>
              <a:latin typeface="Calibri"/>
            </a:endParaRPr>
          </a:p>
        </p:txBody>
      </p:sp>
      <p:pic>
        <p:nvPicPr>
          <p:cNvPr id="487" name="Espaço Reservado para Conteúdo 6"/>
          <p:cNvPicPr/>
          <p:nvPr/>
        </p:nvPicPr>
        <p:blipFill>
          <a:blip r:embed="rId2"/>
          <a:stretch/>
        </p:blipFill>
        <p:spPr>
          <a:xfrm>
            <a:off x="484560" y="1084680"/>
            <a:ext cx="5126400" cy="4533120"/>
          </a:xfrm>
          <a:prstGeom prst="rect">
            <a:avLst/>
          </a:prstGeom>
          <a:ln>
            <a:noFill/>
          </a:ln>
        </p:spPr>
      </p:pic>
      <p:sp>
        <p:nvSpPr>
          <p:cNvPr id="488" name="TextShape 3"/>
          <p:cNvSpPr txBox="1"/>
          <p:nvPr/>
        </p:nvSpPr>
        <p:spPr>
          <a:xfrm>
            <a:off x="6391800" y="2121840"/>
            <a:ext cx="5235120" cy="377280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200" b="0" strike="noStrike" spc="-1" dirty="0">
                <a:solidFill>
                  <a:srgbClr val="000000"/>
                </a:solidFill>
                <a:latin typeface="RobotoBR"/>
              </a:rPr>
              <a:t>Quando o sujeito é formado por </a:t>
            </a:r>
            <a:r>
              <a:rPr lang="pt-BR" sz="2200" b="1" strike="noStrike" spc="-1" dirty="0">
                <a:solidFill>
                  <a:srgbClr val="000000"/>
                </a:solidFill>
                <a:latin typeface="RobotoBR"/>
              </a:rPr>
              <a:t>expressão partitiva</a:t>
            </a:r>
            <a:r>
              <a:rPr lang="pt-BR" sz="2200" b="0" strike="noStrike" spc="-1" dirty="0">
                <a:solidFill>
                  <a:srgbClr val="000000"/>
                </a:solidFill>
                <a:latin typeface="RobotoBR"/>
              </a:rPr>
              <a:t>, isto é, que representa a ideia de uma parte do todo (grande número de, a metade de, um grupo de, a maioria de etc.), o verbo pode concordar com a parte especificada (</a:t>
            </a:r>
            <a:r>
              <a:rPr lang="pt-BR" sz="2200" b="1" strike="noStrike" spc="-1" dirty="0">
                <a:solidFill>
                  <a:srgbClr val="000000"/>
                </a:solidFill>
                <a:latin typeface="RobotoBR"/>
              </a:rPr>
              <a:t>metade</a:t>
            </a:r>
            <a:r>
              <a:rPr lang="pt-BR" sz="2200" b="0" strike="noStrike" spc="-1" dirty="0">
                <a:solidFill>
                  <a:srgbClr val="000000"/>
                </a:solidFill>
                <a:latin typeface="RobotoBR"/>
              </a:rPr>
              <a:t>, </a:t>
            </a:r>
            <a:r>
              <a:rPr lang="pt-BR" sz="2200" b="1" strike="noStrike" spc="-1" dirty="0">
                <a:solidFill>
                  <a:srgbClr val="000000"/>
                </a:solidFill>
                <a:latin typeface="RobotoBR"/>
              </a:rPr>
              <a:t>maioria</a:t>
            </a:r>
            <a:r>
              <a:rPr lang="pt-BR" sz="2200" b="0" strike="noStrike" spc="-1" dirty="0">
                <a:solidFill>
                  <a:srgbClr val="000000"/>
                </a:solidFill>
                <a:latin typeface="RobotoBR"/>
              </a:rPr>
              <a:t>, </a:t>
            </a:r>
            <a:r>
              <a:rPr lang="pt-BR" sz="2200" b="1" strike="noStrike" spc="-1" dirty="0">
                <a:solidFill>
                  <a:srgbClr val="000000"/>
                </a:solidFill>
                <a:latin typeface="RobotoBR"/>
              </a:rPr>
              <a:t>grupo</a:t>
            </a:r>
            <a:r>
              <a:rPr lang="pt-BR" sz="2200" b="0" strike="noStrike" spc="-1" dirty="0">
                <a:solidFill>
                  <a:srgbClr val="000000"/>
                </a:solidFill>
                <a:latin typeface="RobotoBR"/>
              </a:rPr>
              <a:t>, </a:t>
            </a:r>
            <a:r>
              <a:rPr lang="pt-BR" sz="2200" b="1" strike="noStrike" spc="-1" dirty="0">
                <a:solidFill>
                  <a:srgbClr val="000000"/>
                </a:solidFill>
                <a:latin typeface="RobotoBR"/>
              </a:rPr>
              <a:t>grande número </a:t>
            </a:r>
            <a:r>
              <a:rPr lang="pt-BR" sz="2200" b="0" strike="noStrike" spc="-1" dirty="0">
                <a:solidFill>
                  <a:srgbClr val="000000"/>
                </a:solidFill>
                <a:latin typeface="RobotoBR"/>
              </a:rPr>
              <a:t>etc.) ou com o substantivo que essa expressão especifica (</a:t>
            </a:r>
            <a:r>
              <a:rPr lang="pt-BR" sz="2200" b="1" strike="noStrike" spc="-1" dirty="0">
                <a:solidFill>
                  <a:srgbClr val="000000"/>
                </a:solidFill>
                <a:latin typeface="RobotoBR"/>
              </a:rPr>
              <a:t>crianças</a:t>
            </a:r>
            <a:r>
              <a:rPr lang="pt-BR" sz="2200" b="0" strike="noStrike" spc="-1" dirty="0">
                <a:solidFill>
                  <a:srgbClr val="000000"/>
                </a:solidFill>
                <a:latin typeface="RobotoBR"/>
              </a:rPr>
              <a:t>, </a:t>
            </a:r>
            <a:r>
              <a:rPr lang="pt-BR" sz="2200" b="1" strike="noStrike" spc="-1" dirty="0">
                <a:solidFill>
                  <a:srgbClr val="000000"/>
                </a:solidFill>
                <a:latin typeface="RobotoBR"/>
              </a:rPr>
              <a:t>alunos</a:t>
            </a:r>
            <a:r>
              <a:rPr lang="pt-BR" sz="2200" b="0" strike="noStrike" spc="-1" dirty="0">
                <a:solidFill>
                  <a:srgbClr val="000000"/>
                </a:solidFill>
                <a:latin typeface="RobotoBR"/>
              </a:rPr>
              <a:t>, </a:t>
            </a:r>
            <a:r>
              <a:rPr lang="pt-BR" sz="2200" b="1" strike="noStrike" spc="-1" dirty="0">
                <a:solidFill>
                  <a:srgbClr val="000000"/>
                </a:solidFill>
                <a:latin typeface="RobotoBR"/>
              </a:rPr>
              <a:t>estudantes </a:t>
            </a:r>
            <a:r>
              <a:rPr lang="pt-BR" sz="2200" b="0" strike="noStrike" spc="-1" dirty="0">
                <a:solidFill>
                  <a:srgbClr val="000000"/>
                </a:solidFill>
                <a:latin typeface="RobotoBR"/>
              </a:rPr>
              <a:t>nos exemplos analisados).</a:t>
            </a:r>
            <a:endParaRPr lang="pt-BR" sz="2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CustomShape 1"/>
          <p:cNvSpPr/>
          <p:nvPr/>
        </p:nvSpPr>
        <p:spPr>
          <a:xfrm>
            <a:off x="4876920" y="1690560"/>
            <a:ext cx="7316640" cy="5167080"/>
          </a:xfrm>
          <a:custGeom>
            <a:avLst/>
            <a:gdLst/>
            <a:ahLst/>
            <a:cxnLst/>
            <a:rect l="l" t="t" r="r" b="b"/>
            <a:pathLst>
              <a:path w="7316944" h="5167312">
                <a:moveTo>
                  <a:pt x="0" y="0"/>
                </a:moveTo>
                <a:lnTo>
                  <a:pt x="7316944" y="0"/>
                </a:lnTo>
                <a:lnTo>
                  <a:pt x="7316944" y="5167312"/>
                </a:lnTo>
                <a:lnTo>
                  <a:pt x="472697" y="5167312"/>
                </a:lnTo>
                <a:lnTo>
                  <a:pt x="2866576" y="952"/>
                </a:lnTo>
                <a:lnTo>
                  <a:pt x="0" y="952"/>
                </a:lnTo>
                <a:close/>
              </a:path>
            </a:pathLst>
          </a:custGeom>
          <a:solidFill>
            <a:schemeClr val="bg1">
              <a:lumMod val="9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91" name="TextShape 3"/>
          <p:cNvSpPr txBox="1"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strike="noStrike" spc="-1" dirty="0">
                <a:solidFill>
                  <a:srgbClr val="ED7D31"/>
                </a:solidFill>
                <a:latin typeface="RobotoBR"/>
              </a:rPr>
              <a:t>Concordância verbal</a:t>
            </a:r>
            <a:endParaRPr lang="pt-BR" sz="440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92" name="TextShape 4"/>
          <p:cNvSpPr txBox="1"/>
          <p:nvPr/>
        </p:nvSpPr>
        <p:spPr>
          <a:xfrm>
            <a:off x="838080" y="2015280"/>
            <a:ext cx="5097240" cy="406548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260" indent="-342900">
              <a:lnSpc>
                <a:spcPct val="90000"/>
              </a:lnSpc>
              <a:spcBef>
                <a:spcPts val="1001"/>
              </a:spcBef>
              <a:buFont typeface="Arial"/>
              <a:buChar char="•"/>
            </a:pPr>
            <a:r>
              <a:rPr lang="pt-BR" sz="2000" b="0" strike="noStrike" spc="-1" dirty="0">
                <a:latin typeface="RobotoBR"/>
              </a:rPr>
              <a:t>Nas orações analisadas, os verbos concordam com os substantivos aos quais o pronome relativo se relaciona.</a:t>
            </a:r>
            <a:endParaRPr lang="pt-BR" sz="2000" b="0" strike="noStrike" spc="-1" dirty="0"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Font typeface="Arial"/>
              <a:buChar char="•"/>
            </a:pPr>
            <a:r>
              <a:rPr lang="pt-BR" sz="2000" b="0" strike="noStrike" spc="-1" dirty="0">
                <a:latin typeface="RobotoBR"/>
              </a:rPr>
              <a:t>O sujeito da oração representa a ideia do pronome neutro </a:t>
            </a:r>
            <a:r>
              <a:rPr lang="pt-BR" sz="2000" b="1" strike="noStrike" spc="-1" dirty="0">
                <a:latin typeface="RobotoBR"/>
              </a:rPr>
              <a:t>isso</a:t>
            </a:r>
            <a:r>
              <a:rPr lang="pt-BR" sz="2000" b="0" strike="noStrike" spc="-1" dirty="0">
                <a:latin typeface="RobotoBR"/>
              </a:rPr>
              <a:t>, o que faz que a oração principal seja produzida com verbos na 3</a:t>
            </a:r>
            <a:r>
              <a:rPr lang="pt-BR" sz="2000" b="0" u="sng" strike="noStrike" spc="-1" baseline="30000" dirty="0">
                <a:uFillTx/>
                <a:latin typeface="RobotoBR"/>
              </a:rPr>
              <a:t>a</a:t>
            </a:r>
            <a:r>
              <a:rPr lang="pt-BR" sz="2000" b="0" strike="noStrike" spc="-1" dirty="0">
                <a:latin typeface="RobotoBR"/>
              </a:rPr>
              <a:t> pessoa do singular.</a:t>
            </a:r>
            <a:endParaRPr lang="pt-BR" sz="2000" b="0" strike="noStrike" spc="-1" dirty="0"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Font typeface="Arial"/>
              <a:buChar char="•"/>
            </a:pPr>
            <a:r>
              <a:rPr lang="pt-BR" sz="2000" b="0" strike="noStrike" spc="-1" dirty="0">
                <a:latin typeface="RobotoBR"/>
              </a:rPr>
              <a:t>O uso do verbo na 3</a:t>
            </a:r>
            <a:r>
              <a:rPr lang="pt-BR" sz="2000" b="0" u="sng" strike="noStrike" spc="-1" baseline="30000" dirty="0">
                <a:uFillTx/>
                <a:latin typeface="RobotoBR"/>
              </a:rPr>
              <a:t>a</a:t>
            </a:r>
            <a:r>
              <a:rPr lang="pt-BR" sz="2000" b="0" strike="noStrike" spc="-1" dirty="0">
                <a:latin typeface="RobotoBR"/>
              </a:rPr>
              <a:t> pessoa do singular potencializa a opinião do autor por meio do predicativo do sujeito que acompanha orações do tipo: é preciso, é importante, é desnecessário, foi triste, era reconfortante etc.</a:t>
            </a:r>
            <a:endParaRPr lang="pt-BR" sz="2000" b="0" strike="noStrike" spc="-1" dirty="0">
              <a:latin typeface="Calibri"/>
            </a:endParaRPr>
          </a:p>
        </p:txBody>
      </p:sp>
      <p:pic>
        <p:nvPicPr>
          <p:cNvPr id="493" name="Imagem 7"/>
          <p:cNvPicPr/>
          <p:nvPr/>
        </p:nvPicPr>
        <p:blipFill>
          <a:blip r:embed="rId2"/>
          <a:stretch/>
        </p:blipFill>
        <p:spPr>
          <a:xfrm>
            <a:off x="7196416" y="2116939"/>
            <a:ext cx="4704840" cy="2258068"/>
          </a:xfrm>
          <a:prstGeom prst="rect">
            <a:avLst/>
          </a:prstGeom>
          <a:ln>
            <a:noFill/>
          </a:ln>
        </p:spPr>
      </p:pic>
      <p:pic>
        <p:nvPicPr>
          <p:cNvPr id="494" name="Imagem 8"/>
          <p:cNvPicPr/>
          <p:nvPr/>
        </p:nvPicPr>
        <p:blipFill>
          <a:blip r:embed="rId3"/>
          <a:stretch/>
        </p:blipFill>
        <p:spPr>
          <a:xfrm>
            <a:off x="6032880" y="4692549"/>
            <a:ext cx="5991840" cy="2051332"/>
          </a:xfrm>
          <a:prstGeom prst="rect">
            <a:avLst/>
          </a:prstGeom>
          <a:ln>
            <a:noFill/>
          </a:ln>
        </p:spPr>
      </p:pic>
      <p:pic>
        <p:nvPicPr>
          <p:cNvPr id="8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TextShape 2"/>
          <p:cNvSpPr txBox="1"/>
          <p:nvPr/>
        </p:nvSpPr>
        <p:spPr>
          <a:xfrm>
            <a:off x="541472" y="458670"/>
            <a:ext cx="10870063" cy="135836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chemeClr val="bg1"/>
                </a:solidFill>
                <a:latin typeface="Calibri"/>
                <a:cs typeface="Calibri"/>
              </a:rPr>
              <a:t>Acentos diferenciais ligados à concordância</a:t>
            </a:r>
            <a:endParaRPr lang="pt-BR" sz="4400" b="0" strike="noStrike" spc="-1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pic>
        <p:nvPicPr>
          <p:cNvPr id="499" name="Espaço Reservado para Conteúdo 7"/>
          <p:cNvPicPr/>
          <p:nvPr/>
        </p:nvPicPr>
        <p:blipFill>
          <a:blip r:embed="rId2"/>
          <a:stretch/>
        </p:blipFill>
        <p:spPr>
          <a:xfrm>
            <a:off x="2840077" y="4624204"/>
            <a:ext cx="6674760" cy="1804320"/>
          </a:xfrm>
          <a:prstGeom prst="rect">
            <a:avLst/>
          </a:prstGeom>
          <a:ln>
            <a:noFill/>
          </a:ln>
        </p:spPr>
      </p:pic>
      <p:sp>
        <p:nvSpPr>
          <p:cNvPr id="501" name="TextShape 6"/>
          <p:cNvSpPr txBox="1"/>
          <p:nvPr/>
        </p:nvSpPr>
        <p:spPr>
          <a:xfrm>
            <a:off x="740780" y="389139"/>
            <a:ext cx="10520383" cy="6173371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Recebem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acento circunflexo 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as formas verbais da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3</a:t>
            </a:r>
            <a:r>
              <a:rPr lang="pt-BR" sz="2400" b="1" u="sng" strike="noStrike" spc="-1" baseline="30000" dirty="0">
                <a:solidFill>
                  <a:srgbClr val="000000"/>
                </a:solidFill>
                <a:uFillTx/>
                <a:latin typeface="RobotoBR"/>
              </a:rPr>
              <a:t>a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 pessoa do plural do presente do indicativo 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dos verbos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ter 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e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vir 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e seus derivados (conter, deter, manter, obter, intervir, convir).</a:t>
            </a:r>
            <a:r>
              <a:rPr lang="pt-BR" sz="2400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É importante observar que, no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plural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, os verbos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derivados 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de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ter 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e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vir 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recebem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acento circunflexo 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e, no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singular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, recebem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acento agudo 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porque constituem palavras oxítonas terminadas em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-</a:t>
            </a:r>
            <a:r>
              <a:rPr lang="pt-BR" sz="2400" b="1" strike="noStrike" spc="-1" dirty="0" err="1">
                <a:solidFill>
                  <a:srgbClr val="000000"/>
                </a:solidFill>
                <a:latin typeface="RobotoBR"/>
              </a:rPr>
              <a:t>ém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 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(como a palavra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também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): mantém, advém, contém, obtém etc.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1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TextShape 2"/>
          <p:cNvSpPr txBox="1"/>
          <p:nvPr/>
        </p:nvSpPr>
        <p:spPr>
          <a:xfrm>
            <a:off x="1340459" y="458670"/>
            <a:ext cx="9912338" cy="1287804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Artigo de opinião</a:t>
            </a:r>
            <a:endParaRPr lang="pt-BR" sz="4400" b="0" strike="noStrike" spc="-1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  <p:sp>
        <p:nvSpPr>
          <p:cNvPr id="507" name="TextShape 4"/>
          <p:cNvSpPr txBox="1"/>
          <p:nvPr/>
        </p:nvSpPr>
        <p:spPr>
          <a:xfrm>
            <a:off x="1340459" y="2028733"/>
            <a:ext cx="10012861" cy="4498496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O artigo de opinião traz a interpretação que o autor tem sobre um tema.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Para convencer o leitor dessa interpretação, ele usa argumentos (dados, explicações, razões etc.) para fundamentar sua opinião. Ele desenvolve o raciocínio organizando o texto em partes, o que é fundamental para atingir o objetivo de persuadir o leitor. A estrutura do texto inclui os seguintes elementos:</a:t>
            </a:r>
          </a:p>
          <a:p>
            <a:pPr marL="36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</a:pP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685800" lvl="1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000" b="1" strike="noStrike" spc="-1" dirty="0">
                <a:solidFill>
                  <a:srgbClr val="000000"/>
                </a:solidFill>
                <a:latin typeface="RobotoBR"/>
              </a:rPr>
              <a:t>Contextualização: </a:t>
            </a:r>
            <a:r>
              <a:rPr lang="pt-BR" sz="2000" b="0" strike="noStrike" spc="-1" dirty="0">
                <a:solidFill>
                  <a:srgbClr val="000000"/>
                </a:solidFill>
                <a:latin typeface="RobotoBR"/>
              </a:rPr>
              <a:t>ideia geral do assunto, que pode ser um fato, uma lembrança, uma afirmação genérica, uma experiência pessoal, uma citação.</a:t>
            </a:r>
            <a:endParaRPr lang="pt-BR" sz="2000" b="0" strike="noStrike" spc="-1" dirty="0">
              <a:solidFill>
                <a:srgbClr val="000000"/>
              </a:solidFill>
              <a:latin typeface="Calibri"/>
            </a:endParaRPr>
          </a:p>
          <a:p>
            <a:pPr marL="685800" lvl="1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endParaRPr lang="pt-BR" sz="2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solidFill>
              <a:srgbClr val="ED7D31"/>
            </a:solidFill>
          </a:ln>
        </p:spPr>
        <p:txBody>
          <a:bodyPr/>
          <a:lstStyle/>
          <a:p>
            <a:pPr algn="ctr"/>
            <a:r>
              <a:rPr lang="en-US" dirty="0">
                <a:solidFill>
                  <a:schemeClr val="accent2"/>
                </a:solidFill>
                <a:latin typeface="Calibri"/>
                <a:cs typeface="Calibri"/>
              </a:rPr>
              <a:t>Artigo de opinião</a:t>
            </a:r>
          </a:p>
        </p:txBody>
      </p:sp>
      <p:pic>
        <p:nvPicPr>
          <p:cNvPr id="4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670229" y="1799408"/>
            <a:ext cx="11270435" cy="4662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460" lvl="1" indent="-342900">
              <a:spcBef>
                <a:spcPts val="499"/>
              </a:spcBef>
              <a:buClr>
                <a:srgbClr val="000000"/>
              </a:buClr>
              <a:buFont typeface="Wingdings" charset="2"/>
              <a:buChar char="ü"/>
            </a:pPr>
            <a:r>
              <a:rPr lang="pt-BR" sz="2000" b="1" spc="-1" dirty="0">
                <a:solidFill>
                  <a:srgbClr val="000000"/>
                </a:solidFill>
                <a:latin typeface="RobotoBR"/>
              </a:rPr>
              <a:t>Tese: </a:t>
            </a:r>
            <a:r>
              <a:rPr lang="pt-BR" sz="2000" spc="-1" dirty="0">
                <a:solidFill>
                  <a:srgbClr val="000000"/>
                </a:solidFill>
                <a:latin typeface="RobotoBR"/>
              </a:rPr>
              <a:t>afirmação de uma ideia em que se acredita e que se quer defender.</a:t>
            </a:r>
            <a:endParaRPr lang="pt-BR" sz="2000" spc="-1" dirty="0">
              <a:solidFill>
                <a:srgbClr val="000000"/>
              </a:solidFill>
              <a:latin typeface="Calibri"/>
            </a:endParaRPr>
          </a:p>
          <a:p>
            <a:pPr marL="800460" lvl="1" indent="-342900">
              <a:spcBef>
                <a:spcPts val="499"/>
              </a:spcBef>
              <a:buClr>
                <a:srgbClr val="000000"/>
              </a:buClr>
              <a:buFont typeface="Wingdings" charset="2"/>
              <a:buChar char="ü"/>
            </a:pPr>
            <a:r>
              <a:rPr lang="pt-BR" sz="2000" b="1" spc="-1" dirty="0">
                <a:solidFill>
                  <a:srgbClr val="000000"/>
                </a:solidFill>
                <a:latin typeface="RobotoBR"/>
              </a:rPr>
              <a:t>Argumentos: </a:t>
            </a:r>
            <a:r>
              <a:rPr lang="pt-BR" sz="2000" spc="-1" dirty="0">
                <a:solidFill>
                  <a:srgbClr val="000000"/>
                </a:solidFill>
                <a:latin typeface="RobotoBR"/>
              </a:rPr>
              <a:t>explicações para que a tese seja </a:t>
            </a:r>
            <a:r>
              <a:rPr lang="pt-BR" sz="2000" spc="-1" dirty="0" err="1">
                <a:solidFill>
                  <a:srgbClr val="000000"/>
                </a:solidFill>
                <a:latin typeface="RobotoBR"/>
              </a:rPr>
              <a:t>aceit</a:t>
            </a:r>
            <a:r>
              <a:rPr lang="pt-BR" sz="2000" spc="-1" dirty="0">
                <a:solidFill>
                  <a:srgbClr val="000000"/>
                </a:solidFill>
                <a:latin typeface="RobotoBR"/>
              </a:rPr>
              <a:t> como verdadeira, pode ser uma experiência, uma informação, a opinião de uma autoridade etc.</a:t>
            </a:r>
            <a:endParaRPr lang="pt-BR" sz="2000" spc="-1" dirty="0">
              <a:solidFill>
                <a:srgbClr val="000000"/>
              </a:solidFill>
              <a:latin typeface="Calibri"/>
            </a:endParaRPr>
          </a:p>
          <a:p>
            <a:pPr marL="800460" lvl="1" indent="-342900">
              <a:spcBef>
                <a:spcPts val="499"/>
              </a:spcBef>
              <a:buClr>
                <a:srgbClr val="000000"/>
              </a:buClr>
              <a:buFont typeface="Wingdings" charset="2"/>
              <a:buChar char="ü"/>
            </a:pPr>
            <a:r>
              <a:rPr lang="pt-BR" sz="2000" b="1" spc="-1" dirty="0">
                <a:solidFill>
                  <a:srgbClr val="000000"/>
                </a:solidFill>
                <a:latin typeface="RobotoBR"/>
              </a:rPr>
              <a:t>Conclusão: </a:t>
            </a:r>
            <a:r>
              <a:rPr lang="pt-BR" sz="2000" spc="-1" dirty="0">
                <a:solidFill>
                  <a:srgbClr val="000000"/>
                </a:solidFill>
                <a:latin typeface="RobotoBR"/>
              </a:rPr>
              <a:t>confirmação da tese, ponto de chegada após a argumentação.</a:t>
            </a:r>
          </a:p>
          <a:p>
            <a:pPr marL="343260" indent="-342900">
              <a:spcBef>
                <a:spcPts val="1001"/>
              </a:spcBef>
              <a:buFont typeface="Arial"/>
              <a:buChar char="•"/>
            </a:pPr>
            <a:r>
              <a:rPr lang="pt-BR" sz="2400" spc="-1" dirty="0">
                <a:latin typeface="RobotoBR"/>
              </a:rPr>
              <a:t>Ao escrever um artigo de opinião, fazemos escolhas e organizamos nosso raciocínio para levar o leitor a aderir à nossa opinião. Se esse percurso estiver mal estruturado, o objetivo de persuadir o leitor será malsucedido. Por isso, além de ser fundamental planejar o texto, é importante escolher como apresentar os argumentos.</a:t>
            </a:r>
            <a:endParaRPr lang="pt-BR" sz="2400" spc="-1" dirty="0">
              <a:latin typeface="Calibri"/>
            </a:endParaRPr>
          </a:p>
          <a:p>
            <a:pPr marL="343260" indent="-342900">
              <a:spcBef>
                <a:spcPts val="1001"/>
              </a:spcBef>
              <a:buFont typeface="Arial"/>
              <a:buChar char="•"/>
            </a:pPr>
            <a:r>
              <a:rPr lang="pt-BR" sz="2400" spc="-1" dirty="0">
                <a:latin typeface="RobotoBR"/>
              </a:rPr>
              <a:t>Algumas possibilidades: perguntar e responder; expor o problema e propor solução; apresentar argumentos favoráveis e contrários; fazer comparações; dar vários exemplos.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2194273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CustomShape 2"/>
          <p:cNvSpPr/>
          <p:nvPr/>
        </p:nvSpPr>
        <p:spPr>
          <a:xfrm rot="5400000" flipH="1">
            <a:off x="846332" y="159174"/>
            <a:ext cx="2716739" cy="4021376"/>
          </a:xfrm>
          <a:prstGeom prst="round2SameRect">
            <a:avLst>
              <a:gd name="adj1" fmla="val 2061"/>
              <a:gd name="adj2" fmla="val 0"/>
            </a:avLst>
          </a:prstGeom>
          <a:noFill/>
          <a:ln w="5076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10" name="TextShape 3"/>
          <p:cNvSpPr txBox="1"/>
          <p:nvPr/>
        </p:nvSpPr>
        <p:spPr>
          <a:xfrm>
            <a:off x="248047" y="2086279"/>
            <a:ext cx="3596953" cy="2412216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chemeClr val="bg1"/>
                </a:solidFill>
                <a:latin typeface="Calibri"/>
                <a:cs typeface="Calibri"/>
              </a:rPr>
              <a:t>Artigo de opinião</a:t>
            </a:r>
            <a:endParaRPr lang="pt-BR" sz="4400" b="0" strike="noStrike" spc="-1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pic>
        <p:nvPicPr>
          <p:cNvPr id="513" name="Espaço Reservado para Conteúdo 6"/>
          <p:cNvPicPr/>
          <p:nvPr/>
        </p:nvPicPr>
        <p:blipFill>
          <a:blip r:embed="rId2"/>
          <a:stretch/>
        </p:blipFill>
        <p:spPr>
          <a:xfrm>
            <a:off x="3845001" y="911880"/>
            <a:ext cx="8288800" cy="5946120"/>
          </a:xfrm>
          <a:prstGeom prst="rect">
            <a:avLst/>
          </a:prstGeom>
          <a:ln>
            <a:noFill/>
          </a:ln>
        </p:spPr>
      </p:pic>
      <p:pic>
        <p:nvPicPr>
          <p:cNvPr id="8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725</Words>
  <Application>Microsoft Office PowerPoint</Application>
  <PresentationFormat>Widescreen</PresentationFormat>
  <Paragraphs>34</Paragraphs>
  <Slides>10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RobotoBR</vt:lpstr>
      <vt:lpstr>Wingdings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Artigo de opinião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João Paulo Bortoluci</dc:creator>
  <cp:lastModifiedBy>João Paulo Bortoluci</cp:lastModifiedBy>
  <cp:revision>1</cp:revision>
  <dcterms:created xsi:type="dcterms:W3CDTF">2020-04-03T14:18:35Z</dcterms:created>
  <dcterms:modified xsi:type="dcterms:W3CDTF">2020-04-03T14:20:22Z</dcterms:modified>
</cp:coreProperties>
</file>