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B5AD7A-D2CA-41E2-91BC-664F9B4525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2C4E5C-FAF7-46F3-A66C-6E1F59FFA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2D51B6-7613-4DF7-AD23-2CCDDF90D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99E83F-FF23-492F-9889-A7286383B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79ACC1-C414-4C9F-9C8D-B2EBA8FA7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6337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ED4FA3-E432-4EE6-BE96-7665FF69A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2C73FA-1C3E-4D80-A1FC-65ACFDD7C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DC74A5-F9A7-434E-B205-433B0B7E1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77A6FE-04A2-40CA-904F-342AB4929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3EA659-6C7C-4AED-8556-1E05ADC3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639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3966A8-F844-40AB-A027-27C98A214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FC8904-41FC-46B5-848F-D241BF115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605EEB-D42A-451A-80D3-2364488CA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21D7AB-E606-436D-8E0E-A15AF3A44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D8B7B7-B354-4E8E-8F26-62E5C1A60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164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880D55-F670-4398-9EFE-27653C07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9B9D788-65CF-4518-AAAB-1CB9A97400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7B787B-D10F-4877-869A-5DA1D228B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09CCA7E-8451-42F9-A357-4413EEC08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1D6FDB9-641E-48FF-9249-6BDB911EC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592F047-1CC8-4D20-A681-4986EC711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426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AE0926-7A24-46E8-B60A-58EBEEBF7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B420BCA-C6D1-4060-80B9-9814779B2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5D5FB0D-A19D-48E9-9D20-45DAE17577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CE414C8-92B3-4417-A1B4-5F8E09213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58F870E-EE4A-43C8-A21F-FD30AAE93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0AF9E6-28B4-4396-8071-8E07E1375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B98F8E0-219C-40A7-AA20-1752BE366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01D4710-9DD7-431F-8964-EE595CE6F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2436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41A4B-4CBB-47A8-94F6-1FADE4178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5467521-7A31-4E39-8917-551996B14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282878A-F1C8-40DF-A127-39EF6E4A7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79B4953-EFFA-480D-AC4A-659E590E6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223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6072D4E-31B1-41F3-94C7-6CBF31CD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D301343-551B-4F9C-B24F-0C61FA7E8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37429D4-60D1-4BC1-BF43-294ED38DC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0949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FB7D6B-87ED-471A-AEDD-236F56A55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540E44-CBE6-48BD-BB39-20A52FBD9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74090AC-6ABE-4E3E-AD2C-86A76D912C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36FA28-568C-464E-B1BF-545BA1DD9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55D764-9D3D-4EEC-9E0A-2CFF5ED91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354F0B-6882-44C1-B4C1-F33C7C88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078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A5FF4F-D3C9-425C-B335-44F06BB90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9EF4A0-3ED8-4B54-AFC2-835BF1B0AB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968AFF5-9597-4AF7-B4DF-A9069D123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B1CCAFD-656A-4708-8658-3FD8BFE59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34AB37-088D-49BA-8D98-D21BABF09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CDBA686-E0F9-4487-A478-AFD5B4D6E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5332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BF35A-2EF5-410A-8464-2B95F98C4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224A01-7392-41C6-BC56-BB8F014668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648E29-6DAC-4EFF-89AB-E231A43F3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A43027-170C-459B-B1E8-368DFF7D7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49AC75-7454-41BD-9C2E-1D74B36D8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4088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326767F-CC14-49C9-874C-88A5068DC3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F264041-470D-4DB7-9918-22DA14D71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34A00D-A95C-455A-B756-5E79777B1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5F9068-E9A5-42D5-BACC-7116A2919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72C3DC-23DF-4FA9-9E61-9C38895D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8599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0126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3F8F326-F81B-4C27-8CA3-7F649CC46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004733-58CC-4872-AC9D-51EAD1801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9EA6D2-715D-4545-85A8-542BE29292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E3D54-8BBA-4029-BE1D-6F7723FDD13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2E39C4-D856-4E17-975C-705460B0A4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1748AA-99C2-492C-997C-0C7401338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1C8E2-1DF2-42AE-B6CB-2377BBB8C4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767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7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TextShape 3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Oração subordinada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ubstantiva: objetiva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ireta e objetiva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ndireta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518" name="TextShape 4"/>
          <p:cNvSpPr txBox="1"/>
          <p:nvPr/>
        </p:nvSpPr>
        <p:spPr>
          <a:xfrm>
            <a:off x="838079" y="2015279"/>
            <a:ext cx="5387997" cy="454723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400" b="0" strike="noStrike" spc="-1" dirty="0">
                <a:latin typeface="RobotoBR"/>
              </a:rPr>
              <a:t>As </a:t>
            </a:r>
            <a:r>
              <a:rPr lang="pt-BR" sz="2400" b="1" strike="noStrike" spc="-1" dirty="0">
                <a:latin typeface="RobotoBR"/>
              </a:rPr>
              <a:t>orações subordinadas substantivas</a:t>
            </a:r>
            <a:r>
              <a:rPr lang="pt-BR" sz="2400" b="0" strike="noStrike" spc="-1" dirty="0">
                <a:latin typeface="RobotoBR"/>
              </a:rPr>
              <a:t>, que desempenham funções sintáticas próprias do substantivo, são classificadas em:</a:t>
            </a:r>
            <a:endParaRPr lang="pt-BR" sz="2400" b="0" strike="noStrike" spc="-1" dirty="0"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Font typeface="Wingdings" charset="2"/>
              <a:buChar char="ü"/>
            </a:pPr>
            <a:r>
              <a:rPr lang="pt-BR" sz="2000" b="1" strike="noStrike" spc="-1" dirty="0">
                <a:latin typeface="RobotoBR"/>
              </a:rPr>
              <a:t>Objetiva direta:</a:t>
            </a:r>
            <a:r>
              <a:rPr lang="pt-BR" sz="2000" b="0" strike="noStrike" spc="-1" dirty="0">
                <a:latin typeface="RobotoBR"/>
              </a:rPr>
              <a:t> funciona como complemento do verbo transitivo direto da oração principal, exercendo a função de objeto direto.</a:t>
            </a:r>
          </a:p>
          <a:p>
            <a:pPr marL="457560" lvl="1">
              <a:lnSpc>
                <a:spcPct val="90000"/>
              </a:lnSpc>
              <a:spcBef>
                <a:spcPts val="499"/>
              </a:spcBef>
            </a:pPr>
            <a:endParaRPr lang="pt-BR" sz="2000" b="0" strike="noStrike" spc="-1" dirty="0"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Font typeface="Wingdings" charset="2"/>
              <a:buChar char="ü"/>
            </a:pPr>
            <a:r>
              <a:rPr lang="pt-BR" sz="2000" b="1" strike="noStrike" spc="-1" dirty="0">
                <a:latin typeface="RobotoBR"/>
              </a:rPr>
              <a:t>Objetiva indireta:</a:t>
            </a:r>
            <a:r>
              <a:rPr lang="pt-BR" sz="2000" b="0" strike="noStrike" spc="-1" dirty="0">
                <a:latin typeface="RobotoBR"/>
              </a:rPr>
              <a:t> funciona como complemento do verbo transitivo indireto da oração principal, exercendo a função de objeto indireto.</a:t>
            </a:r>
            <a:endParaRPr lang="pt-BR" sz="2000" b="0" strike="noStrike" spc="-1" dirty="0"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19" name="Imagem 6"/>
          <p:cNvPicPr/>
          <p:nvPr/>
        </p:nvPicPr>
        <p:blipFill>
          <a:blip r:embed="rId2"/>
          <a:stretch/>
        </p:blipFill>
        <p:spPr>
          <a:xfrm>
            <a:off x="6440832" y="3081929"/>
            <a:ext cx="5751168" cy="1275432"/>
          </a:xfrm>
          <a:prstGeom prst="rect">
            <a:avLst/>
          </a:prstGeom>
          <a:ln>
            <a:noFill/>
          </a:ln>
        </p:spPr>
      </p:pic>
      <p:pic>
        <p:nvPicPr>
          <p:cNvPr id="520" name="Imagem 8"/>
          <p:cNvPicPr/>
          <p:nvPr/>
        </p:nvPicPr>
        <p:blipFill>
          <a:blip r:embed="rId3"/>
          <a:stretch/>
        </p:blipFill>
        <p:spPr>
          <a:xfrm>
            <a:off x="6420960" y="5115928"/>
            <a:ext cx="5798880" cy="1205719"/>
          </a:xfrm>
          <a:prstGeom prst="rect">
            <a:avLst/>
          </a:prstGeom>
          <a:ln>
            <a:noFill/>
          </a:ln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484200" y="1481856"/>
            <a:ext cx="2955135" cy="4357367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2" name="TextShape 2"/>
          <p:cNvSpPr txBox="1"/>
          <p:nvPr/>
        </p:nvSpPr>
        <p:spPr>
          <a:xfrm>
            <a:off x="474894" y="1135448"/>
            <a:ext cx="3415680" cy="479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Sequência injuntiva</a:t>
            </a:r>
            <a:endParaRPr lang="pt-BR" sz="4400" b="0" strike="noStrike" spc="-1" dirty="0">
              <a:solidFill>
                <a:schemeClr val="bg1"/>
              </a:solidFill>
              <a:latin typeface="Calibri"/>
            </a:endParaRPr>
          </a:p>
        </p:txBody>
      </p:sp>
      <p:grpSp>
        <p:nvGrpSpPr>
          <p:cNvPr id="523" name="Group 3"/>
          <p:cNvGrpSpPr/>
          <p:nvPr/>
        </p:nvGrpSpPr>
        <p:grpSpPr>
          <a:xfrm>
            <a:off x="4003746" y="983546"/>
            <a:ext cx="8109487" cy="5643000"/>
            <a:chOff x="4982760" y="595440"/>
            <a:chExt cx="6724800" cy="5643000"/>
          </a:xfrm>
        </p:grpSpPr>
        <p:sp>
          <p:nvSpPr>
            <p:cNvPr id="524" name="CustomShape 4"/>
            <p:cNvSpPr/>
            <p:nvPr/>
          </p:nvSpPr>
          <p:spPr>
            <a:xfrm>
              <a:off x="4982760" y="595440"/>
              <a:ext cx="6724800" cy="1491480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20000"/>
                <a:lumOff val="80000"/>
                <a:alpha val="9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8120" tIns="168120" rIns="95400" bIns="168480" anchor="ctr"/>
            <a:lstStyle/>
            <a:p>
              <a:pPr>
                <a:lnSpc>
                  <a:spcPct val="90000"/>
                </a:lnSpc>
                <a:spcAft>
                  <a:spcPts val="876"/>
                </a:spcAft>
              </a:pPr>
              <a:r>
                <a:rPr lang="pt-BR" sz="2500" b="0" strike="noStrike" spc="-1" dirty="0">
                  <a:solidFill>
                    <a:srgbClr val="000000"/>
                  </a:solidFill>
                  <a:latin typeface="RobotoBR"/>
                </a:rPr>
                <a:t>Tem como objetivo orientar uma ação que se deseja ver feita, indicando como se deve realizá-la e buscando levar o outro a fazê-la.</a:t>
              </a:r>
              <a:endParaRPr lang="pt-BR" sz="25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5" name="CustomShape 5"/>
            <p:cNvSpPr/>
            <p:nvPr/>
          </p:nvSpPr>
          <p:spPr>
            <a:xfrm>
              <a:off x="4982760" y="2159280"/>
              <a:ext cx="6724800" cy="1491480"/>
            </a:xfrm>
            <a:prstGeom prst="roundRect">
              <a:avLst>
                <a:gd name="adj" fmla="val 16667"/>
              </a:avLst>
            </a:prstGeom>
            <a:solidFill>
              <a:schemeClr val="bg2">
                <a:alpha val="5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8120" tIns="168120" rIns="95400" bIns="168480" anchor="ctr"/>
            <a:lstStyle/>
            <a:p>
              <a:pPr>
                <a:lnSpc>
                  <a:spcPct val="90000"/>
                </a:lnSpc>
                <a:spcAft>
                  <a:spcPts val="876"/>
                </a:spcAft>
              </a:pPr>
              <a:r>
                <a:rPr lang="pt-BR" sz="2500" b="0" strike="noStrike" spc="-1" dirty="0">
                  <a:solidFill>
                    <a:srgbClr val="000000"/>
                  </a:solidFill>
                  <a:latin typeface="RobotoBR"/>
                </a:rPr>
                <a:t>Algumas marcas linguísticas presentes nas sequências injuntivas:</a:t>
              </a:r>
              <a:endParaRPr lang="pt-BR" sz="25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6" name="CustomShape 6"/>
            <p:cNvSpPr/>
            <p:nvPr/>
          </p:nvSpPr>
          <p:spPr>
            <a:xfrm>
              <a:off x="4982760" y="3651120"/>
              <a:ext cx="6724800" cy="25873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13480" tIns="31680" rIns="177840" bIns="31680"/>
            <a:lstStyle/>
            <a:p>
              <a:pPr marL="228600" lvl="1" indent="-228240">
                <a:lnSpc>
                  <a:spcPct val="90000"/>
                </a:lnSpc>
                <a:spcAft>
                  <a:spcPts val="40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Verbos no modo imperativo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(ou um conselho, uma ordem ou sugestão de ação apresentados de modo implícito);</a:t>
              </a:r>
              <a:endParaRPr lang="pt-BR" sz="2400" b="0" strike="noStrike" spc="-1" dirty="0">
                <a:latin typeface="Arial"/>
              </a:endParaRPr>
            </a:p>
            <a:p>
              <a:pPr marL="228600" lvl="1" indent="-228240">
                <a:lnSpc>
                  <a:spcPct val="90000"/>
                </a:lnSpc>
                <a:spcAft>
                  <a:spcPts val="40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Verbos que denotam um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dever fazer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ou outras construções verbais que no contexto apresentem sentido ou intenção semelhante. </a:t>
              </a:r>
              <a:r>
                <a:rPr lang="pt-BR" sz="2400" b="0" strike="noStrike" spc="-1" dirty="0">
                  <a:solidFill>
                    <a:schemeClr val="bg2">
                      <a:lumMod val="50000"/>
                    </a:schemeClr>
                  </a:solidFill>
                  <a:latin typeface="RobotoBR"/>
                </a:rPr>
                <a:t>“Você precisará mostrar respeito ao seu interlocutor sem ofendê-lo”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527" name="Group 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CustomShape 1"/>
          <p:cNvSpPr/>
          <p:nvPr/>
        </p:nvSpPr>
        <p:spPr>
          <a:xfrm rot="10800000">
            <a:off x="12192120" y="6858000"/>
            <a:ext cx="3175560" cy="1489680"/>
          </a:xfrm>
          <a:custGeom>
            <a:avLst/>
            <a:gdLst/>
            <a:ahLst/>
            <a:cxnLst/>
            <a:rect l="l" t="t" r="r" b="b"/>
            <a:pathLst>
              <a:path w="3175996" h="1490093">
                <a:moveTo>
                  <a:pt x="2485888" y="1490093"/>
                </a:moveTo>
                <a:lnTo>
                  <a:pt x="0" y="1490093"/>
                </a:lnTo>
                <a:lnTo>
                  <a:pt x="0" y="0"/>
                </a:lnTo>
                <a:lnTo>
                  <a:pt x="31759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0" name="TextShape 3"/>
          <p:cNvSpPr txBox="1"/>
          <p:nvPr/>
        </p:nvSpPr>
        <p:spPr>
          <a:xfrm>
            <a:off x="533788" y="560734"/>
            <a:ext cx="11209554" cy="109584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Usos de </a:t>
            </a:r>
            <a:r>
              <a:rPr lang="pt-BR" sz="4400" b="1" strike="noStrike" spc="-1" dirty="0">
                <a:solidFill>
                  <a:schemeClr val="bg2">
                    <a:lumMod val="50000"/>
                  </a:schemeClr>
                </a:solidFill>
                <a:latin typeface="RobotoBR"/>
              </a:rPr>
              <a:t>x </a:t>
            </a: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ou </a:t>
            </a:r>
            <a:r>
              <a:rPr lang="pt-BR" sz="4400" b="1" strike="noStrike" spc="-1" dirty="0" err="1">
                <a:solidFill>
                  <a:srgbClr val="767171"/>
                </a:solidFill>
                <a:latin typeface="RobotoBR"/>
              </a:rPr>
              <a:t>ch</a:t>
            </a:r>
            <a:endParaRPr lang="pt-BR" sz="4400" b="0" strike="noStrike" spc="-1" dirty="0">
              <a:solidFill>
                <a:srgbClr val="767171"/>
              </a:solidFill>
              <a:latin typeface="Calibri"/>
            </a:endParaRPr>
          </a:p>
        </p:txBody>
      </p:sp>
      <p:grpSp>
        <p:nvGrpSpPr>
          <p:cNvPr id="531" name="Group 4"/>
          <p:cNvGrpSpPr/>
          <p:nvPr/>
        </p:nvGrpSpPr>
        <p:grpSpPr>
          <a:xfrm>
            <a:off x="482086" y="1822052"/>
            <a:ext cx="11277360" cy="4674758"/>
            <a:chOff x="463680" y="1342080"/>
            <a:chExt cx="11277360" cy="2901960"/>
          </a:xfrm>
        </p:grpSpPr>
        <p:sp>
          <p:nvSpPr>
            <p:cNvPr id="532" name="CustomShape 5"/>
            <p:cNvSpPr/>
            <p:nvPr/>
          </p:nvSpPr>
          <p:spPr>
            <a:xfrm>
              <a:off x="463680" y="1342080"/>
              <a:ext cx="11277360" cy="1289520"/>
            </a:xfrm>
            <a:prstGeom prst="roundRect">
              <a:avLst>
                <a:gd name="adj" fmla="val 10000"/>
              </a:avLst>
            </a:prstGeom>
            <a:solidFill>
              <a:srgbClr val="E7E6E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33" name="CustomShape 6"/>
            <p:cNvSpPr/>
            <p:nvPr/>
          </p:nvSpPr>
          <p:spPr>
            <a:xfrm>
              <a:off x="853920" y="1632240"/>
              <a:ext cx="709200" cy="7092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34" name="CustomShape 7"/>
            <p:cNvSpPr/>
            <p:nvPr/>
          </p:nvSpPr>
          <p:spPr>
            <a:xfrm>
              <a:off x="1953720" y="1342080"/>
              <a:ext cx="5074560" cy="12895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6440" tIns="136440" rIns="136440" bIns="136440" anchor="ctr"/>
            <a:lstStyle/>
            <a:p>
              <a:pPr>
                <a:lnSpc>
                  <a:spcPct val="100000"/>
                </a:lnSpc>
                <a:spcAft>
                  <a:spcPts val="700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Usa-se 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x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para representar o som do dígrafo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ch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nas seguintes situações: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35" name="CustomShape 8"/>
            <p:cNvSpPr/>
            <p:nvPr/>
          </p:nvSpPr>
          <p:spPr>
            <a:xfrm>
              <a:off x="7028640" y="1342080"/>
              <a:ext cx="4712400" cy="12895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6440" tIns="136440" rIns="136440" bIns="136440" anchor="ctr"/>
            <a:lstStyle/>
            <a:p>
              <a:pPr>
                <a:lnSpc>
                  <a:spcPct val="100000"/>
                </a:lnSpc>
                <a:spcAft>
                  <a:spcPts val="524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Após ditongo: f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aix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a, b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aix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ada, am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eix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a.</a:t>
              </a:r>
              <a:endParaRPr lang="pt-BR" sz="20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  <a:spcAft>
                  <a:spcPts val="524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Depois de </a:t>
              </a:r>
              <a:r>
                <a:rPr lang="pt-BR" sz="2000" b="1" strike="noStrike" spc="-1" dirty="0" err="1">
                  <a:solidFill>
                    <a:srgbClr val="000000"/>
                  </a:solidFill>
                  <a:latin typeface="RobotoBR"/>
                </a:rPr>
                <a:t>en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-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inicial: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enx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ergar,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enx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adrez,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enx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ada.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536" name="CustomShape 9"/>
            <p:cNvSpPr/>
            <p:nvPr/>
          </p:nvSpPr>
          <p:spPr>
            <a:xfrm>
              <a:off x="463680" y="2954520"/>
              <a:ext cx="11277360" cy="128952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37" name="CustomShape 10"/>
            <p:cNvSpPr/>
            <p:nvPr/>
          </p:nvSpPr>
          <p:spPr>
            <a:xfrm>
              <a:off x="853920" y="3244680"/>
              <a:ext cx="709200" cy="70920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38" name="CustomShape 11"/>
            <p:cNvSpPr/>
            <p:nvPr/>
          </p:nvSpPr>
          <p:spPr>
            <a:xfrm>
              <a:off x="1953720" y="2954520"/>
              <a:ext cx="9787320" cy="12895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6440" tIns="136440" rIns="136440" bIns="136440" anchor="ctr"/>
            <a:lstStyle/>
            <a:p>
              <a:pPr>
                <a:lnSpc>
                  <a:spcPct val="100000"/>
                </a:lnSpc>
                <a:spcAft>
                  <a:spcPts val="700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Há exceções, por exemplo: se o morfema </a:t>
              </a:r>
              <a:r>
                <a:rPr lang="pt-BR" sz="2400" b="1" strike="noStrike" spc="-1" dirty="0" err="1">
                  <a:solidFill>
                    <a:srgbClr val="000000"/>
                  </a:solidFill>
                  <a:latin typeface="RobotoBR"/>
                </a:rPr>
                <a:t>en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-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é acrescido a uma palavra cujo radical inicia por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ch-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ou deriva de outra que já contém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ch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. Exemplos: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encharcar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,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enchiqueirar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,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enchente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539" name="Group 12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4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CustomShape 1"/>
          <p:cNvSpPr/>
          <p:nvPr/>
        </p:nvSpPr>
        <p:spPr>
          <a:xfrm rot="10800000">
            <a:off x="12192120" y="6858000"/>
            <a:ext cx="3175560" cy="1489680"/>
          </a:xfrm>
          <a:custGeom>
            <a:avLst/>
            <a:gdLst/>
            <a:ahLst/>
            <a:cxnLst/>
            <a:rect l="l" t="t" r="r" b="b"/>
            <a:pathLst>
              <a:path w="3175996" h="1490093">
                <a:moveTo>
                  <a:pt x="2485888" y="1490093"/>
                </a:moveTo>
                <a:lnTo>
                  <a:pt x="0" y="1490093"/>
                </a:lnTo>
                <a:lnTo>
                  <a:pt x="0" y="0"/>
                </a:lnTo>
                <a:lnTo>
                  <a:pt x="31759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43" name="Group 4"/>
          <p:cNvGrpSpPr/>
          <p:nvPr/>
        </p:nvGrpSpPr>
        <p:grpSpPr>
          <a:xfrm>
            <a:off x="362579" y="1288319"/>
            <a:ext cx="11692626" cy="5569680"/>
            <a:chOff x="196920" y="294472"/>
            <a:chExt cx="11692626" cy="5569680"/>
          </a:xfrm>
        </p:grpSpPr>
        <p:sp>
          <p:nvSpPr>
            <p:cNvPr id="544" name="CustomShape 5"/>
            <p:cNvSpPr/>
            <p:nvPr/>
          </p:nvSpPr>
          <p:spPr>
            <a:xfrm>
              <a:off x="196920" y="704655"/>
              <a:ext cx="11619720" cy="77328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tint val="55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546" name="CustomShape 7"/>
            <p:cNvSpPr/>
            <p:nvPr/>
          </p:nvSpPr>
          <p:spPr>
            <a:xfrm>
              <a:off x="239284" y="294472"/>
              <a:ext cx="11576276" cy="1435555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720" tIns="81720" rIns="81720" bIns="8172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As palavras podem ser segmentadas em diferentes partes, que possuem significados próprios. Essas unidades significativas mínimas são chamadas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morfemas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547" name="CustomShape 8"/>
            <p:cNvSpPr/>
            <p:nvPr/>
          </p:nvSpPr>
          <p:spPr>
            <a:xfrm>
              <a:off x="196920" y="1616760"/>
              <a:ext cx="11619720" cy="77328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tint val="55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549" name="CustomShape 10"/>
            <p:cNvSpPr/>
            <p:nvPr/>
          </p:nvSpPr>
          <p:spPr>
            <a:xfrm>
              <a:off x="276097" y="1616760"/>
              <a:ext cx="11539463" cy="773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720" tIns="81720" rIns="81720" bIns="8172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Em uma família de palavras, a parte comum — o morfema que se repete em todas elas e carrega a base de significado — é denominada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radical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550" name="CustomShape 11"/>
            <p:cNvSpPr/>
            <p:nvPr/>
          </p:nvSpPr>
          <p:spPr>
            <a:xfrm>
              <a:off x="196920" y="2583720"/>
              <a:ext cx="11619720" cy="77328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tint val="55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552" name="CustomShape 13"/>
            <p:cNvSpPr/>
            <p:nvPr/>
          </p:nvSpPr>
          <p:spPr>
            <a:xfrm>
              <a:off x="312910" y="2583720"/>
              <a:ext cx="11502650" cy="773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720" tIns="81720" rIns="81720" bIns="8172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Outros morfemas podem ser acrescidos ao radical para formar novas palavras, que podem ser de classes gramaticais diferentes.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553" name="CustomShape 14"/>
            <p:cNvSpPr/>
            <p:nvPr/>
          </p:nvSpPr>
          <p:spPr>
            <a:xfrm>
              <a:off x="196920" y="3551040"/>
              <a:ext cx="11619720" cy="77328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tint val="55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555" name="CustomShape 16"/>
            <p:cNvSpPr/>
            <p:nvPr/>
          </p:nvSpPr>
          <p:spPr>
            <a:xfrm>
              <a:off x="368129" y="3551040"/>
              <a:ext cx="11447431" cy="773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720" tIns="81720" rIns="81720" bIns="8172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Os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morfemas flexionais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indicam as variações de gênero e número dos substantivos, adjetivos e pronomes. Também indicam o número, a pessoa, o modo e o tempo dos verbos. 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556" name="CustomShape 17"/>
            <p:cNvSpPr/>
            <p:nvPr/>
          </p:nvSpPr>
          <p:spPr>
            <a:xfrm>
              <a:off x="196920" y="4601139"/>
              <a:ext cx="11619720" cy="1263013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tint val="55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558" name="CustomShape 19"/>
            <p:cNvSpPr/>
            <p:nvPr/>
          </p:nvSpPr>
          <p:spPr>
            <a:xfrm>
              <a:off x="386536" y="4684000"/>
              <a:ext cx="5932904" cy="98460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720" tIns="81720" rIns="81720" bIns="81720" anchor="ctr"/>
            <a:lstStyle/>
            <a:p>
              <a:pPr>
                <a:lnSpc>
                  <a:spcPct val="10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Esses morfemas são chamados de desinências. A vogal temática indica a conjugação do verbo: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559" name="CustomShape 20"/>
            <p:cNvSpPr/>
            <p:nvPr/>
          </p:nvSpPr>
          <p:spPr>
            <a:xfrm>
              <a:off x="6393426" y="4812833"/>
              <a:ext cx="5496120" cy="7732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1720" tIns="81720" rIns="81720" bIns="81720" anchor="ctr"/>
            <a:lstStyle/>
            <a:p>
              <a:pPr>
                <a:lnSpc>
                  <a:spcPct val="100000"/>
                </a:lnSpc>
                <a:spcAft>
                  <a:spcPts val="456"/>
                </a:spcAft>
              </a:pP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a: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1</a:t>
              </a:r>
              <a:r>
                <a:rPr lang="pt-BR" sz="2000" b="0" u="sng" strike="noStrike" spc="-1" baseline="30000" dirty="0">
                  <a:solidFill>
                    <a:srgbClr val="000000"/>
                  </a:solidFill>
                  <a:uFillTx/>
                  <a:latin typeface="RobotoBR"/>
                </a:rPr>
                <a:t>a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 conjugação (apresent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ar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);</a:t>
              </a:r>
              <a:endParaRPr lang="pt-BR" sz="20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  <a:spcAft>
                  <a:spcPts val="456"/>
                </a:spcAft>
              </a:pP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e: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2</a:t>
              </a:r>
              <a:r>
                <a:rPr lang="pt-BR" sz="2000" b="0" u="sng" strike="noStrike" spc="-1" baseline="30000" dirty="0">
                  <a:solidFill>
                    <a:srgbClr val="000000"/>
                  </a:solidFill>
                  <a:uFillTx/>
                  <a:latin typeface="RobotoBR"/>
                </a:rPr>
                <a:t>a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 conjugação (parec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er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);</a:t>
              </a:r>
              <a:endParaRPr lang="pt-BR" sz="2000" b="0" strike="noStrike" spc="-1" dirty="0">
                <a:latin typeface="Arial"/>
              </a:endParaRPr>
            </a:p>
            <a:p>
              <a:pPr>
                <a:lnSpc>
                  <a:spcPct val="100000"/>
                </a:lnSpc>
                <a:spcAft>
                  <a:spcPts val="456"/>
                </a:spcAft>
              </a:pPr>
              <a:r>
                <a:rPr lang="pt-BR" sz="2000" b="1" strike="noStrike" spc="-1" dirty="0" err="1">
                  <a:solidFill>
                    <a:srgbClr val="000000"/>
                  </a:solidFill>
                  <a:latin typeface="RobotoBR"/>
                </a:rPr>
                <a:t>i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: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3</a:t>
              </a:r>
              <a:r>
                <a:rPr lang="pt-BR" sz="2000" b="0" u="sng" strike="noStrike" spc="-1" baseline="30000" dirty="0">
                  <a:solidFill>
                    <a:srgbClr val="000000"/>
                  </a:solidFill>
                  <a:uFillTx/>
                  <a:latin typeface="RobotoBR"/>
                </a:rPr>
                <a:t>a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 conjugação (confund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ir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).</a:t>
              </a:r>
              <a:endParaRPr lang="pt-BR" sz="2000" b="0" strike="noStrike" spc="-1" dirty="0">
                <a:latin typeface="Arial"/>
              </a:endParaRPr>
            </a:p>
          </p:txBody>
        </p:sp>
      </p:grpSp>
      <p:grpSp>
        <p:nvGrpSpPr>
          <p:cNvPr id="560" name="Group 2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" name="Rectangle 1"/>
          <p:cNvSpPr/>
          <p:nvPr/>
        </p:nvSpPr>
        <p:spPr>
          <a:xfrm>
            <a:off x="165660" y="551547"/>
            <a:ext cx="11688122" cy="713016"/>
          </a:xfrm>
          <a:prstGeom prst="rect">
            <a:avLst/>
          </a:prstGeom>
          <a:solidFill>
            <a:srgbClr val="ED7D31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Estrutura das palavras: morfemas</a:t>
            </a:r>
            <a:endParaRPr lang="pt-BR" sz="4400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2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CustomShape 1"/>
          <p:cNvSpPr/>
          <p:nvPr/>
        </p:nvSpPr>
        <p:spPr>
          <a:xfrm>
            <a:off x="321480" y="320040"/>
            <a:ext cx="11548440" cy="6217560"/>
          </a:xfrm>
          <a:prstGeom prst="rect">
            <a:avLst/>
          </a:prstGeom>
          <a:solidFill>
            <a:schemeClr val="tx1">
              <a:alpha val="8000"/>
            </a:schemeClr>
          </a:solidFill>
          <a:ln w="127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62" name="TextShape 2"/>
          <p:cNvSpPr txBox="1"/>
          <p:nvPr/>
        </p:nvSpPr>
        <p:spPr>
          <a:xfrm>
            <a:off x="838080" y="963720"/>
            <a:ext cx="3494160" cy="492984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Linguagem cotidiana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564" name="TextShape 4"/>
          <p:cNvSpPr txBox="1"/>
          <p:nvPr/>
        </p:nvSpPr>
        <p:spPr>
          <a:xfrm>
            <a:off x="4391766" y="617441"/>
            <a:ext cx="7443072" cy="6086199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Variação histórica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: diz respeito às mudanças sucessivas no estado de uma língua ao longo do tempo. É mais perceptível na comparação entre dois estados diferentes de uma língua.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Variação geográfica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: está relacionada ao modo como os falantes de uma determinada região se comportam linguisticamente, distinguindo-se o seu falar dos falares empregados em outras comunidades. Assim, nas diferentes regiões do Brasil, percebem-se diferenças no âmbito da pronúncia, do vocabulário etc. Embora a variação geográfica esteja bastante ligada ao lugar onde uma variedade linguística é usada, não existem fronteiras absolutas que possam delimitar o seu uso.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Variação social 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000" b="1" strike="noStrike" spc="-1" dirty="0">
                <a:solidFill>
                  <a:srgbClr val="000000"/>
                </a:solidFill>
                <a:latin typeface="RobotoBR"/>
              </a:rPr>
              <a:t>sociocultural</a:t>
            </a: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: envolve aspectos ligados a questões como grau de escolaridade, faixa etária, nível econômico, profissão, ambiente e convívio social do falante.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TextShape 2"/>
          <p:cNvSpPr txBox="1"/>
          <p:nvPr/>
        </p:nvSpPr>
        <p:spPr>
          <a:xfrm>
            <a:off x="862920" y="1029601"/>
            <a:ext cx="3415680" cy="47952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Entrevista</a:t>
            </a:r>
            <a:endParaRPr lang="pt-BR" sz="4400" b="0" strike="noStrike" spc="-1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567" name="Group 3"/>
          <p:cNvGrpSpPr/>
          <p:nvPr/>
        </p:nvGrpSpPr>
        <p:grpSpPr>
          <a:xfrm>
            <a:off x="4977000" y="716416"/>
            <a:ext cx="6986160" cy="5883480"/>
            <a:chOff x="4977000" y="487080"/>
            <a:chExt cx="6986160" cy="5883480"/>
          </a:xfrm>
        </p:grpSpPr>
        <p:sp>
          <p:nvSpPr>
            <p:cNvPr id="568" name="CustomShape 4"/>
            <p:cNvSpPr/>
            <p:nvPr/>
          </p:nvSpPr>
          <p:spPr>
            <a:xfrm>
              <a:off x="4977000" y="487080"/>
              <a:ext cx="6986160" cy="168084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0" name="CustomShape 6"/>
            <p:cNvSpPr/>
            <p:nvPr/>
          </p:nvSpPr>
          <p:spPr>
            <a:xfrm>
              <a:off x="5026720" y="487080"/>
              <a:ext cx="6936080" cy="168084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90000"/>
                </a:lnSpc>
                <a:spcAft>
                  <a:spcPts val="595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O gênero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entrevista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apresenta uma organização em tópicos (assuntos comentados) em torno dos quais se dá a interação entre entrevistador e entrevistado.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571" name="CustomShape 7"/>
            <p:cNvSpPr/>
            <p:nvPr/>
          </p:nvSpPr>
          <p:spPr>
            <a:xfrm>
              <a:off x="4977000" y="2588400"/>
              <a:ext cx="6986160" cy="1680840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3" name="CustomShape 9"/>
            <p:cNvSpPr/>
            <p:nvPr/>
          </p:nvSpPr>
          <p:spPr>
            <a:xfrm>
              <a:off x="5097270" y="2588400"/>
              <a:ext cx="6865530" cy="168084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90000"/>
                </a:lnSpc>
                <a:spcAft>
                  <a:spcPts val="595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Por ex.: o entrevistador estabelece um tópico por meio de uma pergunta e o entrevistado responde; em seguida, o entrevistador faz uma nova pergunta sobre o mesmo tópico ou sobre um novo, e o entrevistado respon</a:t>
              </a:r>
              <a:r>
                <a:rPr lang="pt-BR" sz="1700" b="0" strike="noStrike" spc="-1" dirty="0">
                  <a:solidFill>
                    <a:srgbClr val="000000"/>
                  </a:solidFill>
                  <a:latin typeface="RobotoBR"/>
                </a:rPr>
                <a:t>de.</a:t>
              </a:r>
              <a:endParaRPr lang="pt-BR" sz="1700" b="0" strike="noStrike" spc="-1" dirty="0">
                <a:latin typeface="Arial"/>
              </a:endParaRPr>
            </a:p>
          </p:txBody>
        </p:sp>
        <p:sp>
          <p:nvSpPr>
            <p:cNvPr id="574" name="CustomShape 10"/>
            <p:cNvSpPr/>
            <p:nvPr/>
          </p:nvSpPr>
          <p:spPr>
            <a:xfrm>
              <a:off x="4977000" y="4689720"/>
              <a:ext cx="6986160" cy="168084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6" name="CustomShape 12"/>
            <p:cNvSpPr/>
            <p:nvPr/>
          </p:nvSpPr>
          <p:spPr>
            <a:xfrm>
              <a:off x="5167821" y="4689720"/>
              <a:ext cx="6794979" cy="16808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90000"/>
                </a:lnSpc>
                <a:spcAft>
                  <a:spcPts val="595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A introdução de novos tópicos pode levar a uma análise mais detalhada do tema.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577" name="Group 13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TextShape 2"/>
          <p:cNvSpPr txBox="1"/>
          <p:nvPr/>
        </p:nvSpPr>
        <p:spPr>
          <a:xfrm>
            <a:off x="838080" y="631800"/>
            <a:ext cx="10515240" cy="13251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Entrevista</a:t>
            </a:r>
          </a:p>
        </p:txBody>
      </p:sp>
      <p:sp>
        <p:nvSpPr>
          <p:cNvPr id="580" name="TextShape 3"/>
          <p:cNvSpPr txBox="1"/>
          <p:nvPr/>
        </p:nvSpPr>
        <p:spPr>
          <a:xfrm>
            <a:off x="838080" y="2057400"/>
            <a:ext cx="10515240" cy="40510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Em transcrições podem aparecer alguns marcadores conversacionais usados pelo entrevistado, como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então 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né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É natural e comum o uso desses marcadores em uma entrevista oral, pois constituem marcas próprias da modalidade oral da língua e costumam aparecer em diferentes situações de fala, especialmente na fala espontânea, menos monitorada.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marcas de interação oral 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podem ser: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Verbais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: aquelas que se dão pelo uso de palavras e expressões como: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então, né?, tá?, viu?, daí 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etc.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Não verbais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: aquelas que se manifestam pela expressão corporal e facial, gestos, tom de voz, pausas, que podem reforçar, completar o que foi expresso pelas palavras ou até se contrapor a elas.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2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8751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83" name="Espaço Reservado para Conteúdo 4"/>
          <p:cNvPicPr/>
          <p:nvPr/>
        </p:nvPicPr>
        <p:blipFill>
          <a:blip r:embed="rId2"/>
          <a:stretch/>
        </p:blipFill>
        <p:spPr>
          <a:xfrm>
            <a:off x="3691440" y="1263959"/>
            <a:ext cx="8500560" cy="5033933"/>
          </a:xfrm>
          <a:prstGeom prst="rect">
            <a:avLst/>
          </a:prstGeom>
          <a:ln>
            <a:noFill/>
          </a:ln>
        </p:spPr>
      </p:pic>
      <p:sp>
        <p:nvSpPr>
          <p:cNvPr id="584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5" name="TextShape 4"/>
          <p:cNvSpPr txBox="1"/>
          <p:nvPr/>
        </p:nvSpPr>
        <p:spPr>
          <a:xfrm>
            <a:off x="123463" y="2074320"/>
            <a:ext cx="3268457" cy="270900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Reportagem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727</Words>
  <Application>Microsoft Office PowerPoint</Application>
  <PresentationFormat>Widescreen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Symbol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2020-04-03T14:18:35Z</dcterms:created>
  <dcterms:modified xsi:type="dcterms:W3CDTF">2020-04-03T14:20:14Z</dcterms:modified>
</cp:coreProperties>
</file>