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354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CA26B9-9539-4FFA-A42E-238492D02243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57BE099-6B7D-4F42-911D-5502759F3114}">
      <dgm:prSet custT="1"/>
      <dgm:spPr/>
      <dgm:t>
        <a:bodyPr anchor="t"/>
        <a:lstStyle/>
        <a:p>
          <a:r>
            <a:rPr lang="pt-BR" sz="2400" dirty="0">
              <a:solidFill>
                <a:srgbClr val="000000"/>
              </a:solidFill>
              <a:latin typeface="RobotoBR" pitchFamily="2" charset="0"/>
            </a:rPr>
            <a:t>As orações adverbiais são classificadas pelo mesmo critério usado na classificação dos adjuntos adverbiais, ou seja, é feita pela circunstância expressa em relação à ideia principal. As orações adverbiais classificam-se em:</a:t>
          </a:r>
        </a:p>
        <a:p>
          <a:endParaRPr lang="en-US" sz="2000" dirty="0">
            <a:latin typeface="RobotoBR" pitchFamily="2" charset="0"/>
          </a:endParaRPr>
        </a:p>
      </dgm:t>
    </dgm:pt>
    <dgm:pt modelId="{DEB34175-289A-4F76-BE18-3250163F4F2A}" type="parTrans" cxnId="{58336EDA-915D-44FD-9705-AD1704961368}">
      <dgm:prSet/>
      <dgm:spPr/>
      <dgm:t>
        <a:bodyPr/>
        <a:lstStyle/>
        <a:p>
          <a:endParaRPr lang="en-US"/>
        </a:p>
      </dgm:t>
    </dgm:pt>
    <dgm:pt modelId="{A22A3754-32C4-47A4-9A3A-27FF6268286A}" type="sibTrans" cxnId="{58336EDA-915D-44FD-9705-AD1704961368}">
      <dgm:prSet/>
      <dgm:spPr/>
      <dgm:t>
        <a:bodyPr/>
        <a:lstStyle/>
        <a:p>
          <a:endParaRPr lang="en-US"/>
        </a:p>
      </dgm:t>
    </dgm:pt>
    <dgm:pt modelId="{1B2CDFB9-8815-4E27-9947-CFDD03ACB5CB}">
      <dgm:prSet custT="1"/>
      <dgm:spPr/>
      <dgm:t>
        <a:bodyPr/>
        <a:lstStyle/>
        <a:p>
          <a:r>
            <a:rPr lang="pt-BR" sz="1400" dirty="0">
              <a:latin typeface="RobotoBR" pitchFamily="2" charset="0"/>
            </a:rPr>
            <a:t>Comparativas</a:t>
          </a:r>
          <a:endParaRPr lang="en-US" sz="1400" dirty="0"/>
        </a:p>
      </dgm:t>
    </dgm:pt>
    <dgm:pt modelId="{C9C60398-7B7B-47D7-8591-2000E472676A}" type="parTrans" cxnId="{D3D07ADD-57BA-4C74-9D3A-51869F8844BC}">
      <dgm:prSet/>
      <dgm:spPr/>
      <dgm:t>
        <a:bodyPr/>
        <a:lstStyle/>
        <a:p>
          <a:endParaRPr lang="en-US"/>
        </a:p>
      </dgm:t>
    </dgm:pt>
    <dgm:pt modelId="{3779E60F-243B-48C6-B362-8118388A7E4A}" type="sibTrans" cxnId="{D3D07ADD-57BA-4C74-9D3A-51869F8844BC}">
      <dgm:prSet/>
      <dgm:spPr/>
      <dgm:t>
        <a:bodyPr/>
        <a:lstStyle/>
        <a:p>
          <a:endParaRPr lang="en-US"/>
        </a:p>
      </dgm:t>
    </dgm:pt>
    <dgm:pt modelId="{28F0D808-99F5-4824-A804-50D7E30564C1}">
      <dgm:prSet custT="1"/>
      <dgm:spPr/>
      <dgm:t>
        <a:bodyPr/>
        <a:lstStyle/>
        <a:p>
          <a:r>
            <a:rPr lang="pt-BR" sz="1400" dirty="0">
              <a:latin typeface="RobotoBR" pitchFamily="2" charset="0"/>
            </a:rPr>
            <a:t>Consecutivas</a:t>
          </a:r>
          <a:endParaRPr lang="en-US" sz="1400" dirty="0"/>
        </a:p>
      </dgm:t>
    </dgm:pt>
    <dgm:pt modelId="{CD800F24-8819-4666-96CC-9C015111C343}" type="parTrans" cxnId="{FDC690CC-9C06-4EA2-B82A-7F44CEDCA4F0}">
      <dgm:prSet/>
      <dgm:spPr/>
      <dgm:t>
        <a:bodyPr/>
        <a:lstStyle/>
        <a:p>
          <a:endParaRPr lang="en-US"/>
        </a:p>
      </dgm:t>
    </dgm:pt>
    <dgm:pt modelId="{575E209B-1B3B-494F-A1E3-C9C03161502D}" type="sibTrans" cxnId="{FDC690CC-9C06-4EA2-B82A-7F44CEDCA4F0}">
      <dgm:prSet/>
      <dgm:spPr/>
      <dgm:t>
        <a:bodyPr/>
        <a:lstStyle/>
        <a:p>
          <a:endParaRPr lang="en-US"/>
        </a:p>
      </dgm:t>
    </dgm:pt>
    <dgm:pt modelId="{322D7255-957B-4A87-91BC-0DED29A0920A}">
      <dgm:prSet custT="1"/>
      <dgm:spPr/>
      <dgm:t>
        <a:bodyPr/>
        <a:lstStyle/>
        <a:p>
          <a:r>
            <a:rPr lang="pt-BR" sz="1400" dirty="0">
              <a:latin typeface="RobotoBR" pitchFamily="2" charset="0"/>
            </a:rPr>
            <a:t>Causais</a:t>
          </a:r>
          <a:endParaRPr lang="en-US" sz="1400" dirty="0"/>
        </a:p>
      </dgm:t>
    </dgm:pt>
    <dgm:pt modelId="{EA7B7699-A4CD-4D4D-90D6-2623EB565F46}" type="parTrans" cxnId="{596E49F2-E091-499F-9387-4E03DA6B5BCF}">
      <dgm:prSet/>
      <dgm:spPr/>
      <dgm:t>
        <a:bodyPr/>
        <a:lstStyle/>
        <a:p>
          <a:endParaRPr lang="en-US"/>
        </a:p>
      </dgm:t>
    </dgm:pt>
    <dgm:pt modelId="{AC547617-551F-4EFD-9F22-446F1CD1C32F}" type="sibTrans" cxnId="{596E49F2-E091-499F-9387-4E03DA6B5BCF}">
      <dgm:prSet/>
      <dgm:spPr/>
      <dgm:t>
        <a:bodyPr/>
        <a:lstStyle/>
        <a:p>
          <a:endParaRPr lang="en-US"/>
        </a:p>
      </dgm:t>
    </dgm:pt>
    <dgm:pt modelId="{8F892091-D253-426F-8676-1184CBA533DC}">
      <dgm:prSet custT="1"/>
      <dgm:spPr/>
      <dgm:t>
        <a:bodyPr/>
        <a:lstStyle/>
        <a:p>
          <a:r>
            <a:rPr lang="pt-BR" sz="1400" dirty="0">
              <a:latin typeface="RobotoBR" pitchFamily="2" charset="0"/>
            </a:rPr>
            <a:t>Concessivas</a:t>
          </a:r>
          <a:endParaRPr lang="en-US" sz="1400" dirty="0"/>
        </a:p>
      </dgm:t>
    </dgm:pt>
    <dgm:pt modelId="{5673150C-C824-4128-BDF1-02677CDC8308}" type="parTrans" cxnId="{BD09014B-7795-4000-B9A6-D5A84DC62C5C}">
      <dgm:prSet/>
      <dgm:spPr/>
      <dgm:t>
        <a:bodyPr/>
        <a:lstStyle/>
        <a:p>
          <a:endParaRPr lang="en-US"/>
        </a:p>
      </dgm:t>
    </dgm:pt>
    <dgm:pt modelId="{843D73CB-87F0-4211-A95F-C4233B7151E9}" type="sibTrans" cxnId="{BD09014B-7795-4000-B9A6-D5A84DC62C5C}">
      <dgm:prSet/>
      <dgm:spPr/>
      <dgm:t>
        <a:bodyPr/>
        <a:lstStyle/>
        <a:p>
          <a:endParaRPr lang="en-US"/>
        </a:p>
      </dgm:t>
    </dgm:pt>
    <dgm:pt modelId="{341B20E7-9C45-4D43-BB88-8DA18C04CD2C}">
      <dgm:prSet custT="1"/>
      <dgm:spPr/>
      <dgm:t>
        <a:bodyPr/>
        <a:lstStyle/>
        <a:p>
          <a:r>
            <a:rPr lang="pt-BR" sz="1400" dirty="0">
              <a:latin typeface="RobotoBR" pitchFamily="2" charset="0"/>
            </a:rPr>
            <a:t>Condicionais</a:t>
          </a:r>
          <a:endParaRPr lang="en-US" sz="1400" dirty="0"/>
        </a:p>
      </dgm:t>
    </dgm:pt>
    <dgm:pt modelId="{43805176-2615-42B5-9BCE-135E09FA11DF}" type="parTrans" cxnId="{759A8BD3-4F19-4E5A-8849-BDFF92089859}">
      <dgm:prSet/>
      <dgm:spPr/>
      <dgm:t>
        <a:bodyPr/>
        <a:lstStyle/>
        <a:p>
          <a:endParaRPr lang="en-US"/>
        </a:p>
      </dgm:t>
    </dgm:pt>
    <dgm:pt modelId="{02DE329E-6875-4DCF-8158-C6CFD965BBDD}" type="sibTrans" cxnId="{759A8BD3-4F19-4E5A-8849-BDFF92089859}">
      <dgm:prSet/>
      <dgm:spPr/>
      <dgm:t>
        <a:bodyPr/>
        <a:lstStyle/>
        <a:p>
          <a:endParaRPr lang="en-US"/>
        </a:p>
      </dgm:t>
    </dgm:pt>
    <dgm:pt modelId="{518E104B-9BA1-4D06-A419-7CDDA8832658}">
      <dgm:prSet custT="1"/>
      <dgm:spPr/>
      <dgm:t>
        <a:bodyPr/>
        <a:lstStyle/>
        <a:p>
          <a:r>
            <a:rPr lang="pt-BR" sz="1400" dirty="0">
              <a:latin typeface="RobotoBR" pitchFamily="2" charset="0"/>
            </a:rPr>
            <a:t>Conformativas</a:t>
          </a:r>
          <a:endParaRPr lang="en-US" sz="1400" dirty="0"/>
        </a:p>
      </dgm:t>
    </dgm:pt>
    <dgm:pt modelId="{ABF398A4-1C1C-4D1E-BA87-5C516B85B7A5}" type="parTrans" cxnId="{E9019EDB-8931-44E9-A307-CC6E2BDCD69F}">
      <dgm:prSet/>
      <dgm:spPr/>
      <dgm:t>
        <a:bodyPr/>
        <a:lstStyle/>
        <a:p>
          <a:endParaRPr lang="en-US"/>
        </a:p>
      </dgm:t>
    </dgm:pt>
    <dgm:pt modelId="{918E5CF1-FEDD-4740-964B-740DE0DC70E3}" type="sibTrans" cxnId="{E9019EDB-8931-44E9-A307-CC6E2BDCD69F}">
      <dgm:prSet/>
      <dgm:spPr/>
      <dgm:t>
        <a:bodyPr/>
        <a:lstStyle/>
        <a:p>
          <a:endParaRPr lang="en-US"/>
        </a:p>
      </dgm:t>
    </dgm:pt>
    <dgm:pt modelId="{B7457CB4-CF56-42BB-828D-16110A0EA3EF}">
      <dgm:prSet custT="1"/>
      <dgm:spPr/>
      <dgm:t>
        <a:bodyPr/>
        <a:lstStyle/>
        <a:p>
          <a:r>
            <a:rPr lang="pt-BR" sz="1400" dirty="0">
              <a:latin typeface="RobotoBR" pitchFamily="2" charset="0"/>
            </a:rPr>
            <a:t>Finais</a:t>
          </a:r>
          <a:endParaRPr lang="en-US" sz="1400" dirty="0"/>
        </a:p>
      </dgm:t>
    </dgm:pt>
    <dgm:pt modelId="{D06E7870-720A-4C1E-A4A1-F7A39A99EB6E}" type="parTrans" cxnId="{CC1510BE-0CAD-4E06-A5E1-E3134AD4C378}">
      <dgm:prSet/>
      <dgm:spPr/>
      <dgm:t>
        <a:bodyPr/>
        <a:lstStyle/>
        <a:p>
          <a:endParaRPr lang="en-US"/>
        </a:p>
      </dgm:t>
    </dgm:pt>
    <dgm:pt modelId="{2DB4CDEC-D878-47B3-9277-11B9EF540A8D}" type="sibTrans" cxnId="{CC1510BE-0CAD-4E06-A5E1-E3134AD4C378}">
      <dgm:prSet/>
      <dgm:spPr/>
      <dgm:t>
        <a:bodyPr/>
        <a:lstStyle/>
        <a:p>
          <a:endParaRPr lang="en-US"/>
        </a:p>
      </dgm:t>
    </dgm:pt>
    <dgm:pt modelId="{7537927B-C06F-427E-8BF0-2CCDA945F805}">
      <dgm:prSet custT="1"/>
      <dgm:spPr/>
      <dgm:t>
        <a:bodyPr/>
        <a:lstStyle/>
        <a:p>
          <a:r>
            <a:rPr lang="pt-BR" sz="1400" dirty="0">
              <a:latin typeface="RobotoBR" pitchFamily="2" charset="0"/>
            </a:rPr>
            <a:t>Proporcionais</a:t>
          </a:r>
          <a:endParaRPr lang="en-US" sz="1400" dirty="0"/>
        </a:p>
      </dgm:t>
    </dgm:pt>
    <dgm:pt modelId="{6C7AC00A-BA3F-414E-BC5F-F00702A03BE6}" type="parTrans" cxnId="{03ABEA13-AC80-4E45-8CED-057C804B103B}">
      <dgm:prSet/>
      <dgm:spPr/>
      <dgm:t>
        <a:bodyPr/>
        <a:lstStyle/>
        <a:p>
          <a:endParaRPr lang="en-US"/>
        </a:p>
      </dgm:t>
    </dgm:pt>
    <dgm:pt modelId="{E759FBCF-513B-470C-9F9A-386E1E493827}" type="sibTrans" cxnId="{03ABEA13-AC80-4E45-8CED-057C804B103B}">
      <dgm:prSet/>
      <dgm:spPr/>
      <dgm:t>
        <a:bodyPr/>
        <a:lstStyle/>
        <a:p>
          <a:endParaRPr lang="en-US"/>
        </a:p>
      </dgm:t>
    </dgm:pt>
    <dgm:pt modelId="{9F5E93E4-5EEB-4E61-A54E-D7DB47E2E732}">
      <dgm:prSet custT="1"/>
      <dgm:spPr/>
      <dgm:t>
        <a:bodyPr/>
        <a:lstStyle/>
        <a:p>
          <a:r>
            <a:rPr lang="pt-BR" sz="1400" dirty="0">
              <a:latin typeface="RobotoBR" pitchFamily="2" charset="0"/>
            </a:rPr>
            <a:t>Temporais</a:t>
          </a:r>
          <a:endParaRPr lang="en-US" sz="1400" dirty="0"/>
        </a:p>
      </dgm:t>
    </dgm:pt>
    <dgm:pt modelId="{70CE5A8F-3524-43A1-B5A8-10A31957999C}" type="parTrans" cxnId="{6AAD5277-4095-4808-8894-FF57F7E80E34}">
      <dgm:prSet/>
      <dgm:spPr/>
      <dgm:t>
        <a:bodyPr/>
        <a:lstStyle/>
        <a:p>
          <a:endParaRPr lang="en-US"/>
        </a:p>
      </dgm:t>
    </dgm:pt>
    <dgm:pt modelId="{B6AD83A9-C17B-4D85-A1B5-0A2808D3ACFF}" type="sibTrans" cxnId="{6AAD5277-4095-4808-8894-FF57F7E80E34}">
      <dgm:prSet/>
      <dgm:spPr/>
      <dgm:t>
        <a:bodyPr/>
        <a:lstStyle/>
        <a:p>
          <a:endParaRPr lang="en-US"/>
        </a:p>
      </dgm:t>
    </dgm:pt>
    <dgm:pt modelId="{7F4AC98A-F353-4515-8541-A2160E70C6B0}">
      <dgm:prSet custT="1"/>
      <dgm:spPr/>
      <dgm:t>
        <a:bodyPr/>
        <a:lstStyle/>
        <a:p>
          <a:r>
            <a:rPr lang="pt-BR" sz="2400" dirty="0">
              <a:solidFill>
                <a:schemeClr val="tx1"/>
              </a:solidFill>
              <a:latin typeface="RobotoBR" pitchFamily="2" charset="0"/>
            </a:rPr>
            <a:t>Cada uma dessas orações indica uma circunstância em relação à oração principal e aponta para a forma como se deve compreender a informação global. Logo, a construção de um período com orações subordinadas adverbiais indica ao leitor a relação que se quer enfatizar. Por isso, é fundamental empregar as conjunções/locuções conjuntivas adequadamente, produzindo um enunciado bem articulado entre a oração principal e a subordinada.</a:t>
          </a:r>
          <a:endParaRPr lang="en-US" sz="2400" dirty="0">
            <a:solidFill>
              <a:schemeClr val="tx1"/>
            </a:solidFill>
            <a:latin typeface="RobotoBR" pitchFamily="2" charset="0"/>
          </a:endParaRPr>
        </a:p>
      </dgm:t>
    </dgm:pt>
    <dgm:pt modelId="{759388EB-4949-439B-81E3-F2D905FD7D63}" type="parTrans" cxnId="{913EE278-CE18-4727-A2FB-A6D3B8C18111}">
      <dgm:prSet/>
      <dgm:spPr/>
      <dgm:t>
        <a:bodyPr/>
        <a:lstStyle/>
        <a:p>
          <a:endParaRPr lang="en-US"/>
        </a:p>
      </dgm:t>
    </dgm:pt>
    <dgm:pt modelId="{850CE774-B5AB-4E59-AB9F-CD461184F4C5}" type="sibTrans" cxnId="{913EE278-CE18-4727-A2FB-A6D3B8C18111}">
      <dgm:prSet/>
      <dgm:spPr/>
      <dgm:t>
        <a:bodyPr/>
        <a:lstStyle/>
        <a:p>
          <a:endParaRPr lang="en-US"/>
        </a:p>
      </dgm:t>
    </dgm:pt>
    <dgm:pt modelId="{58E69836-47AF-4995-A0F5-9F2FD6D97899}" type="pres">
      <dgm:prSet presAssocID="{BECA26B9-9539-4FFA-A42E-238492D02243}" presName="Name0" presStyleCnt="0">
        <dgm:presLayoutVars>
          <dgm:dir/>
          <dgm:animLvl val="lvl"/>
          <dgm:resizeHandles val="exact"/>
        </dgm:presLayoutVars>
      </dgm:prSet>
      <dgm:spPr/>
    </dgm:pt>
    <dgm:pt modelId="{47C05233-1D9B-4E3F-959D-4AA43EDC5B03}" type="pres">
      <dgm:prSet presAssocID="{7F4AC98A-F353-4515-8541-A2160E70C6B0}" presName="boxAndChildren" presStyleCnt="0"/>
      <dgm:spPr/>
    </dgm:pt>
    <dgm:pt modelId="{002F24C9-C532-4291-9FD1-91D51D9D0B47}" type="pres">
      <dgm:prSet presAssocID="{7F4AC98A-F353-4515-8541-A2160E70C6B0}" presName="parentTextBox" presStyleLbl="node1" presStyleIdx="0" presStyleCnt="2" custScaleY="191509" custLinFactNeighborY="-7075"/>
      <dgm:spPr/>
    </dgm:pt>
    <dgm:pt modelId="{3F84D428-F9CE-4225-A34B-DD60314B8901}" type="pres">
      <dgm:prSet presAssocID="{A22A3754-32C4-47A4-9A3A-27FF6268286A}" presName="sp" presStyleCnt="0"/>
      <dgm:spPr/>
    </dgm:pt>
    <dgm:pt modelId="{A74666FA-DAB6-49C0-AFC0-4452D3BC2CF7}" type="pres">
      <dgm:prSet presAssocID="{B57BE099-6B7D-4F42-911D-5502759F3114}" presName="arrowAndChildren" presStyleCnt="0"/>
      <dgm:spPr/>
    </dgm:pt>
    <dgm:pt modelId="{E357842C-4451-4146-9FF6-242DDAF2C7F4}" type="pres">
      <dgm:prSet presAssocID="{B57BE099-6B7D-4F42-911D-5502759F3114}" presName="parentTextArrow" presStyleLbl="node1" presStyleIdx="0" presStyleCnt="2"/>
      <dgm:spPr/>
    </dgm:pt>
    <dgm:pt modelId="{4C4CCE44-659C-4E06-B6FE-20B3D8D637E9}" type="pres">
      <dgm:prSet presAssocID="{B57BE099-6B7D-4F42-911D-5502759F3114}" presName="arrow" presStyleLbl="node1" presStyleIdx="1" presStyleCnt="2" custAng="0" custScaleY="173229" custLinFactNeighborY="-142"/>
      <dgm:spPr/>
    </dgm:pt>
    <dgm:pt modelId="{90C87CA2-7C95-488E-989F-61EFEF756D30}" type="pres">
      <dgm:prSet presAssocID="{B57BE099-6B7D-4F42-911D-5502759F3114}" presName="descendantArrow" presStyleCnt="0"/>
      <dgm:spPr/>
    </dgm:pt>
    <dgm:pt modelId="{DE0C3AEF-732F-4A38-BB01-3B25A2A55ECF}" type="pres">
      <dgm:prSet presAssocID="{1B2CDFB9-8815-4E27-9947-CFDD03ACB5CB}" presName="childTextArrow" presStyleLbl="fgAccFollowNode1" presStyleIdx="0" presStyleCnt="9">
        <dgm:presLayoutVars>
          <dgm:bulletEnabled val="1"/>
        </dgm:presLayoutVars>
      </dgm:prSet>
      <dgm:spPr/>
    </dgm:pt>
    <dgm:pt modelId="{1ADBC769-2701-4BE4-9DBB-E18D6702C9EC}" type="pres">
      <dgm:prSet presAssocID="{28F0D808-99F5-4824-A804-50D7E30564C1}" presName="childTextArrow" presStyleLbl="fgAccFollowNode1" presStyleIdx="1" presStyleCnt="9">
        <dgm:presLayoutVars>
          <dgm:bulletEnabled val="1"/>
        </dgm:presLayoutVars>
      </dgm:prSet>
      <dgm:spPr/>
    </dgm:pt>
    <dgm:pt modelId="{7CE70088-035A-447B-BA8A-373178B67FEF}" type="pres">
      <dgm:prSet presAssocID="{322D7255-957B-4A87-91BC-0DED29A0920A}" presName="childTextArrow" presStyleLbl="fgAccFollowNode1" presStyleIdx="2" presStyleCnt="9">
        <dgm:presLayoutVars>
          <dgm:bulletEnabled val="1"/>
        </dgm:presLayoutVars>
      </dgm:prSet>
      <dgm:spPr/>
    </dgm:pt>
    <dgm:pt modelId="{081F6B82-564C-4BFB-AEE1-1ACF439289F2}" type="pres">
      <dgm:prSet presAssocID="{8F892091-D253-426F-8676-1184CBA533DC}" presName="childTextArrow" presStyleLbl="fgAccFollowNode1" presStyleIdx="3" presStyleCnt="9">
        <dgm:presLayoutVars>
          <dgm:bulletEnabled val="1"/>
        </dgm:presLayoutVars>
      </dgm:prSet>
      <dgm:spPr/>
    </dgm:pt>
    <dgm:pt modelId="{205D1EB3-F42B-44F5-BA42-F68503CC935B}" type="pres">
      <dgm:prSet presAssocID="{341B20E7-9C45-4D43-BB88-8DA18C04CD2C}" presName="childTextArrow" presStyleLbl="fgAccFollowNode1" presStyleIdx="4" presStyleCnt="9">
        <dgm:presLayoutVars>
          <dgm:bulletEnabled val="1"/>
        </dgm:presLayoutVars>
      </dgm:prSet>
      <dgm:spPr/>
    </dgm:pt>
    <dgm:pt modelId="{0C024125-B39B-4701-9067-17CC94A007F6}" type="pres">
      <dgm:prSet presAssocID="{518E104B-9BA1-4D06-A419-7CDDA8832658}" presName="childTextArrow" presStyleLbl="fgAccFollowNode1" presStyleIdx="5" presStyleCnt="9" custScaleX="119664">
        <dgm:presLayoutVars>
          <dgm:bulletEnabled val="1"/>
        </dgm:presLayoutVars>
      </dgm:prSet>
      <dgm:spPr/>
    </dgm:pt>
    <dgm:pt modelId="{801EB657-808E-40D8-A9ED-E4C616AA6B40}" type="pres">
      <dgm:prSet presAssocID="{B7457CB4-CF56-42BB-828D-16110A0EA3EF}" presName="childTextArrow" presStyleLbl="fgAccFollowNode1" presStyleIdx="6" presStyleCnt="9">
        <dgm:presLayoutVars>
          <dgm:bulletEnabled val="1"/>
        </dgm:presLayoutVars>
      </dgm:prSet>
      <dgm:spPr/>
    </dgm:pt>
    <dgm:pt modelId="{41144DEB-C2D0-4D6F-85DB-351EA3E2D5CE}" type="pres">
      <dgm:prSet presAssocID="{7537927B-C06F-427E-8BF0-2CCDA945F805}" presName="childTextArrow" presStyleLbl="fgAccFollowNode1" presStyleIdx="7" presStyleCnt="9">
        <dgm:presLayoutVars>
          <dgm:bulletEnabled val="1"/>
        </dgm:presLayoutVars>
      </dgm:prSet>
      <dgm:spPr/>
    </dgm:pt>
    <dgm:pt modelId="{E549FE6A-AB94-4329-8AD7-A6F78449CF7B}" type="pres">
      <dgm:prSet presAssocID="{9F5E93E4-5EEB-4E61-A54E-D7DB47E2E732}" presName="childTextArrow" presStyleLbl="fgAccFollowNode1" presStyleIdx="8" presStyleCnt="9">
        <dgm:presLayoutVars>
          <dgm:bulletEnabled val="1"/>
        </dgm:presLayoutVars>
      </dgm:prSet>
      <dgm:spPr/>
    </dgm:pt>
  </dgm:ptLst>
  <dgm:cxnLst>
    <dgm:cxn modelId="{03ABEA13-AC80-4E45-8CED-057C804B103B}" srcId="{B57BE099-6B7D-4F42-911D-5502759F3114}" destId="{7537927B-C06F-427E-8BF0-2CCDA945F805}" srcOrd="7" destOrd="0" parTransId="{6C7AC00A-BA3F-414E-BC5F-F00702A03BE6}" sibTransId="{E759FBCF-513B-470C-9F9A-386E1E493827}"/>
    <dgm:cxn modelId="{C3299E22-EBBE-4A13-B3FD-C5A36E6107AD}" type="presOf" srcId="{BECA26B9-9539-4FFA-A42E-238492D02243}" destId="{58E69836-47AF-4995-A0F5-9F2FD6D97899}" srcOrd="0" destOrd="0" presId="urn:microsoft.com/office/officeart/2005/8/layout/process4"/>
    <dgm:cxn modelId="{BD09014B-7795-4000-B9A6-D5A84DC62C5C}" srcId="{B57BE099-6B7D-4F42-911D-5502759F3114}" destId="{8F892091-D253-426F-8676-1184CBA533DC}" srcOrd="3" destOrd="0" parTransId="{5673150C-C824-4128-BDF1-02677CDC8308}" sibTransId="{843D73CB-87F0-4211-A95F-C4233B7151E9}"/>
    <dgm:cxn modelId="{CA7EB44E-A3A1-4273-A9C1-509D150746D6}" type="presOf" srcId="{1B2CDFB9-8815-4E27-9947-CFDD03ACB5CB}" destId="{DE0C3AEF-732F-4A38-BB01-3B25A2A55ECF}" srcOrd="0" destOrd="0" presId="urn:microsoft.com/office/officeart/2005/8/layout/process4"/>
    <dgm:cxn modelId="{6AAD5277-4095-4808-8894-FF57F7E80E34}" srcId="{B57BE099-6B7D-4F42-911D-5502759F3114}" destId="{9F5E93E4-5EEB-4E61-A54E-D7DB47E2E732}" srcOrd="8" destOrd="0" parTransId="{70CE5A8F-3524-43A1-B5A8-10A31957999C}" sibTransId="{B6AD83A9-C17B-4D85-A1B5-0A2808D3ACFF}"/>
    <dgm:cxn modelId="{913EE278-CE18-4727-A2FB-A6D3B8C18111}" srcId="{BECA26B9-9539-4FFA-A42E-238492D02243}" destId="{7F4AC98A-F353-4515-8541-A2160E70C6B0}" srcOrd="1" destOrd="0" parTransId="{759388EB-4949-439B-81E3-F2D905FD7D63}" sibTransId="{850CE774-B5AB-4E59-AB9F-CD461184F4C5}"/>
    <dgm:cxn modelId="{E9DC1379-D826-41CD-ACCE-421FEEB20E32}" type="presOf" srcId="{7F4AC98A-F353-4515-8541-A2160E70C6B0}" destId="{002F24C9-C532-4291-9FD1-91D51D9D0B47}" srcOrd="0" destOrd="0" presId="urn:microsoft.com/office/officeart/2005/8/layout/process4"/>
    <dgm:cxn modelId="{729FB159-6F97-4E58-A77C-AB49CE2CB2BA}" type="presOf" srcId="{B7457CB4-CF56-42BB-828D-16110A0EA3EF}" destId="{801EB657-808E-40D8-A9ED-E4C616AA6B40}" srcOrd="0" destOrd="0" presId="urn:microsoft.com/office/officeart/2005/8/layout/process4"/>
    <dgm:cxn modelId="{5E74867F-AD6F-4D3E-9413-C8AC90888CA0}" type="presOf" srcId="{28F0D808-99F5-4824-A804-50D7E30564C1}" destId="{1ADBC769-2701-4BE4-9DBB-E18D6702C9EC}" srcOrd="0" destOrd="0" presId="urn:microsoft.com/office/officeart/2005/8/layout/process4"/>
    <dgm:cxn modelId="{06838681-EC98-47E0-9CFC-1EC05DC3423E}" type="presOf" srcId="{8F892091-D253-426F-8676-1184CBA533DC}" destId="{081F6B82-564C-4BFB-AEE1-1ACF439289F2}" srcOrd="0" destOrd="0" presId="urn:microsoft.com/office/officeart/2005/8/layout/process4"/>
    <dgm:cxn modelId="{8C111899-68A0-434C-96A7-9F0D551D8E3E}" type="presOf" srcId="{B57BE099-6B7D-4F42-911D-5502759F3114}" destId="{E357842C-4451-4146-9FF6-242DDAF2C7F4}" srcOrd="0" destOrd="0" presId="urn:microsoft.com/office/officeart/2005/8/layout/process4"/>
    <dgm:cxn modelId="{126E469D-1DC5-4B1B-928B-8FD5C16D42C2}" type="presOf" srcId="{7537927B-C06F-427E-8BF0-2CCDA945F805}" destId="{41144DEB-C2D0-4D6F-85DB-351EA3E2D5CE}" srcOrd="0" destOrd="0" presId="urn:microsoft.com/office/officeart/2005/8/layout/process4"/>
    <dgm:cxn modelId="{2605A1A6-7C7B-4853-A19C-968FEED4BEF9}" type="presOf" srcId="{322D7255-957B-4A87-91BC-0DED29A0920A}" destId="{7CE70088-035A-447B-BA8A-373178B67FEF}" srcOrd="0" destOrd="0" presId="urn:microsoft.com/office/officeart/2005/8/layout/process4"/>
    <dgm:cxn modelId="{74F827B1-D4FD-4806-9E31-79D22A479D5C}" type="presOf" srcId="{518E104B-9BA1-4D06-A419-7CDDA8832658}" destId="{0C024125-B39B-4701-9067-17CC94A007F6}" srcOrd="0" destOrd="0" presId="urn:microsoft.com/office/officeart/2005/8/layout/process4"/>
    <dgm:cxn modelId="{CC1510BE-0CAD-4E06-A5E1-E3134AD4C378}" srcId="{B57BE099-6B7D-4F42-911D-5502759F3114}" destId="{B7457CB4-CF56-42BB-828D-16110A0EA3EF}" srcOrd="6" destOrd="0" parTransId="{D06E7870-720A-4C1E-A4A1-F7A39A99EB6E}" sibTransId="{2DB4CDEC-D878-47B3-9277-11B9EF540A8D}"/>
    <dgm:cxn modelId="{781CA9C7-F05D-444B-9995-7A47302E52F7}" type="presOf" srcId="{B57BE099-6B7D-4F42-911D-5502759F3114}" destId="{4C4CCE44-659C-4E06-B6FE-20B3D8D637E9}" srcOrd="1" destOrd="0" presId="urn:microsoft.com/office/officeart/2005/8/layout/process4"/>
    <dgm:cxn modelId="{91240ECC-973A-4B28-8D49-D74574EA594E}" type="presOf" srcId="{341B20E7-9C45-4D43-BB88-8DA18C04CD2C}" destId="{205D1EB3-F42B-44F5-BA42-F68503CC935B}" srcOrd="0" destOrd="0" presId="urn:microsoft.com/office/officeart/2005/8/layout/process4"/>
    <dgm:cxn modelId="{E2575BCC-D3AC-4D30-A6AC-EB1CE4FCA528}" type="presOf" srcId="{9F5E93E4-5EEB-4E61-A54E-D7DB47E2E732}" destId="{E549FE6A-AB94-4329-8AD7-A6F78449CF7B}" srcOrd="0" destOrd="0" presId="urn:microsoft.com/office/officeart/2005/8/layout/process4"/>
    <dgm:cxn modelId="{FDC690CC-9C06-4EA2-B82A-7F44CEDCA4F0}" srcId="{B57BE099-6B7D-4F42-911D-5502759F3114}" destId="{28F0D808-99F5-4824-A804-50D7E30564C1}" srcOrd="1" destOrd="0" parTransId="{CD800F24-8819-4666-96CC-9C015111C343}" sibTransId="{575E209B-1B3B-494F-A1E3-C9C03161502D}"/>
    <dgm:cxn modelId="{759A8BD3-4F19-4E5A-8849-BDFF92089859}" srcId="{B57BE099-6B7D-4F42-911D-5502759F3114}" destId="{341B20E7-9C45-4D43-BB88-8DA18C04CD2C}" srcOrd="4" destOrd="0" parTransId="{43805176-2615-42B5-9BCE-135E09FA11DF}" sibTransId="{02DE329E-6875-4DCF-8158-C6CFD965BBDD}"/>
    <dgm:cxn modelId="{58336EDA-915D-44FD-9705-AD1704961368}" srcId="{BECA26B9-9539-4FFA-A42E-238492D02243}" destId="{B57BE099-6B7D-4F42-911D-5502759F3114}" srcOrd="0" destOrd="0" parTransId="{DEB34175-289A-4F76-BE18-3250163F4F2A}" sibTransId="{A22A3754-32C4-47A4-9A3A-27FF6268286A}"/>
    <dgm:cxn modelId="{E9019EDB-8931-44E9-A307-CC6E2BDCD69F}" srcId="{B57BE099-6B7D-4F42-911D-5502759F3114}" destId="{518E104B-9BA1-4D06-A419-7CDDA8832658}" srcOrd="5" destOrd="0" parTransId="{ABF398A4-1C1C-4D1E-BA87-5C516B85B7A5}" sibTransId="{918E5CF1-FEDD-4740-964B-740DE0DC70E3}"/>
    <dgm:cxn modelId="{D3D07ADD-57BA-4C74-9D3A-51869F8844BC}" srcId="{B57BE099-6B7D-4F42-911D-5502759F3114}" destId="{1B2CDFB9-8815-4E27-9947-CFDD03ACB5CB}" srcOrd="0" destOrd="0" parTransId="{C9C60398-7B7B-47D7-8591-2000E472676A}" sibTransId="{3779E60F-243B-48C6-B362-8118388A7E4A}"/>
    <dgm:cxn modelId="{596E49F2-E091-499F-9387-4E03DA6B5BCF}" srcId="{B57BE099-6B7D-4F42-911D-5502759F3114}" destId="{322D7255-957B-4A87-91BC-0DED29A0920A}" srcOrd="2" destOrd="0" parTransId="{EA7B7699-A4CD-4D4D-90D6-2623EB565F46}" sibTransId="{AC547617-551F-4EFD-9F22-446F1CD1C32F}"/>
    <dgm:cxn modelId="{5D9105A3-3456-41C1-B7A3-C0B99ABD90D9}" type="presParOf" srcId="{58E69836-47AF-4995-A0F5-9F2FD6D97899}" destId="{47C05233-1D9B-4E3F-959D-4AA43EDC5B03}" srcOrd="0" destOrd="0" presId="urn:microsoft.com/office/officeart/2005/8/layout/process4"/>
    <dgm:cxn modelId="{543B4DBA-0B01-4BF2-AE3B-5E6B3D9D3FA0}" type="presParOf" srcId="{47C05233-1D9B-4E3F-959D-4AA43EDC5B03}" destId="{002F24C9-C532-4291-9FD1-91D51D9D0B47}" srcOrd="0" destOrd="0" presId="urn:microsoft.com/office/officeart/2005/8/layout/process4"/>
    <dgm:cxn modelId="{B5D4880E-A051-452B-B7EE-7D2937418347}" type="presParOf" srcId="{58E69836-47AF-4995-A0F5-9F2FD6D97899}" destId="{3F84D428-F9CE-4225-A34B-DD60314B8901}" srcOrd="1" destOrd="0" presId="urn:microsoft.com/office/officeart/2005/8/layout/process4"/>
    <dgm:cxn modelId="{3D4AE911-0937-44B0-8AC3-C4D6214A5CC6}" type="presParOf" srcId="{58E69836-47AF-4995-A0F5-9F2FD6D97899}" destId="{A74666FA-DAB6-49C0-AFC0-4452D3BC2CF7}" srcOrd="2" destOrd="0" presId="urn:microsoft.com/office/officeart/2005/8/layout/process4"/>
    <dgm:cxn modelId="{76AA4FF1-0F8C-4462-912A-2CFB8CE3D233}" type="presParOf" srcId="{A74666FA-DAB6-49C0-AFC0-4452D3BC2CF7}" destId="{E357842C-4451-4146-9FF6-242DDAF2C7F4}" srcOrd="0" destOrd="0" presId="urn:microsoft.com/office/officeart/2005/8/layout/process4"/>
    <dgm:cxn modelId="{63E10B66-0598-4E53-AE44-76B8D9A07644}" type="presParOf" srcId="{A74666FA-DAB6-49C0-AFC0-4452D3BC2CF7}" destId="{4C4CCE44-659C-4E06-B6FE-20B3D8D637E9}" srcOrd="1" destOrd="0" presId="urn:microsoft.com/office/officeart/2005/8/layout/process4"/>
    <dgm:cxn modelId="{33CFFD9F-2C73-4658-80DB-51D9290CFEB9}" type="presParOf" srcId="{A74666FA-DAB6-49C0-AFC0-4452D3BC2CF7}" destId="{90C87CA2-7C95-488E-989F-61EFEF756D30}" srcOrd="2" destOrd="0" presId="urn:microsoft.com/office/officeart/2005/8/layout/process4"/>
    <dgm:cxn modelId="{41B81D2B-71A6-4008-921E-CA776BDA19F9}" type="presParOf" srcId="{90C87CA2-7C95-488E-989F-61EFEF756D30}" destId="{DE0C3AEF-732F-4A38-BB01-3B25A2A55ECF}" srcOrd="0" destOrd="0" presId="urn:microsoft.com/office/officeart/2005/8/layout/process4"/>
    <dgm:cxn modelId="{31BCE976-2808-4191-B31F-59A8AAC06486}" type="presParOf" srcId="{90C87CA2-7C95-488E-989F-61EFEF756D30}" destId="{1ADBC769-2701-4BE4-9DBB-E18D6702C9EC}" srcOrd="1" destOrd="0" presId="urn:microsoft.com/office/officeart/2005/8/layout/process4"/>
    <dgm:cxn modelId="{567C1B53-C013-4C74-8DCD-1BC783A571CB}" type="presParOf" srcId="{90C87CA2-7C95-488E-989F-61EFEF756D30}" destId="{7CE70088-035A-447B-BA8A-373178B67FEF}" srcOrd="2" destOrd="0" presId="urn:microsoft.com/office/officeart/2005/8/layout/process4"/>
    <dgm:cxn modelId="{F59448F6-DAEC-499A-B240-2576FF7D1162}" type="presParOf" srcId="{90C87CA2-7C95-488E-989F-61EFEF756D30}" destId="{081F6B82-564C-4BFB-AEE1-1ACF439289F2}" srcOrd="3" destOrd="0" presId="urn:microsoft.com/office/officeart/2005/8/layout/process4"/>
    <dgm:cxn modelId="{20DC54FC-5EE2-4188-886F-A9A24698B9DE}" type="presParOf" srcId="{90C87CA2-7C95-488E-989F-61EFEF756D30}" destId="{205D1EB3-F42B-44F5-BA42-F68503CC935B}" srcOrd="4" destOrd="0" presId="urn:microsoft.com/office/officeart/2005/8/layout/process4"/>
    <dgm:cxn modelId="{AF8E32A4-C820-431F-9189-C1CC81CE05F8}" type="presParOf" srcId="{90C87CA2-7C95-488E-989F-61EFEF756D30}" destId="{0C024125-B39B-4701-9067-17CC94A007F6}" srcOrd="5" destOrd="0" presId="urn:microsoft.com/office/officeart/2005/8/layout/process4"/>
    <dgm:cxn modelId="{5FAFBBF9-24B4-4974-B1FB-D9C8283F76C4}" type="presParOf" srcId="{90C87CA2-7C95-488E-989F-61EFEF756D30}" destId="{801EB657-808E-40D8-A9ED-E4C616AA6B40}" srcOrd="6" destOrd="0" presId="urn:microsoft.com/office/officeart/2005/8/layout/process4"/>
    <dgm:cxn modelId="{9351C731-4A2A-4B70-8B94-3A20E2DCC346}" type="presParOf" srcId="{90C87CA2-7C95-488E-989F-61EFEF756D30}" destId="{41144DEB-C2D0-4D6F-85DB-351EA3E2D5CE}" srcOrd="7" destOrd="0" presId="urn:microsoft.com/office/officeart/2005/8/layout/process4"/>
    <dgm:cxn modelId="{D02B1AFE-5D82-4EA3-AB65-119998E520E7}" type="presParOf" srcId="{90C87CA2-7C95-488E-989F-61EFEF756D30}" destId="{E549FE6A-AB94-4329-8AD7-A6F78449CF7B}" srcOrd="8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9D0FF0-59B7-4542-A3F0-F81C0610D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9DC3D9C-26DC-433A-9145-B310E58197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A26F71-2AEF-411F-97EC-6D2EC995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1BA4-9C4C-4CCF-A3C9-01D9C4AFE6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3F24EB-952A-4D68-87AE-19CD58852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FF88C1-70F9-4020-8C81-23A7F846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8BAC-C1D2-4E7B-B05F-7C2E95C2CB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486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67B771-6C2E-46A8-BEC0-6B18E4DC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A989BC4-0C3D-45FB-AF32-46E036F61F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03744F-71EC-4C59-939B-51631080F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1BA4-9C4C-4CCF-A3C9-01D9C4AFE6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B59671F-E1F2-4339-AF53-D7AB035C1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68ADD3-4C24-490D-84AF-3679E6A52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8BAC-C1D2-4E7B-B05F-7C2E95C2CB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0566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3F3AC5-4D86-41B8-99BB-1799823DD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1B8381-CB4D-4A8B-BBE4-EF42EBE99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03A521-B960-4BFE-904F-CB24E8A3F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1BA4-9C4C-4CCF-A3C9-01D9C4AFE6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55D6D8-6ACC-49E5-A416-982D10E61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7FB7FD-F2C4-4938-B415-530DC4B5A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8BAC-C1D2-4E7B-B05F-7C2E95C2CB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217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46D7D-D6A9-447F-A070-22591CFDA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0FFF60C-A181-492B-A1C0-0B73128E39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8BCE352-2624-4417-969C-6D3885CAC7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F564E2E-B38A-4B00-8CE0-B80B5DFC8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1BA4-9C4C-4CCF-A3C9-01D9C4AFE6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19A4F4-6085-43F8-8DEA-A2964AC93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49544BE-29E4-4744-BC69-2766E851A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8BAC-C1D2-4E7B-B05F-7C2E95C2CB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5385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04757F-A4F6-4F29-9576-B1811C1A2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CEDDAF1-BD53-4CCB-A258-7BF87F2D2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E4344CA-4C46-45C9-ABB7-A1A4981C4E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EA5C3C2-A5B1-4EC9-B6C3-463B6CD155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8A4900E-5245-4AF8-A5FB-51D823B8D6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DB4BCE8-1201-4F00-8995-95838E2A7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1BA4-9C4C-4CCF-A3C9-01D9C4AFE6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EFE8967-516F-4E9F-8149-1E3F25445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433B975-225C-4972-886C-A07141EFF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8BAC-C1D2-4E7B-B05F-7C2E95C2CB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1290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3971F3-3B0D-4E40-B6E4-0D7E81141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46AB41E-0284-4A5C-97C7-10C5E1FE8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1BA4-9C4C-4CCF-A3C9-01D9C4AFE6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A1D1C89-C6F1-49A3-9799-66A8DFD14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9B1B723-6E7B-428E-8C58-7A0C1D9AB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8BAC-C1D2-4E7B-B05F-7C2E95C2CB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03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A021E69-4B8C-4D11-B9D6-3F68516A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1BA4-9C4C-4CCF-A3C9-01D9C4AFE6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12451FE-0B1C-40A8-9F51-CC63DDCFF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B4151E5-FAF2-4A84-9588-A4C752766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8BAC-C1D2-4E7B-B05F-7C2E95C2CB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928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4E4E84-B9DC-4822-94C8-10AC8BED3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C2CB357-CD86-401A-AF7B-3DC4C06DC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1F6CF02-E511-4527-BDA6-C1D456C5F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0175499-8D9D-4F9F-83BF-B4E9C0F31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1BA4-9C4C-4CCF-A3C9-01D9C4AFE6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BE74892-4A84-43DF-A0CA-9478CAC20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EE4DD98-859B-46A9-980A-A49183866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8BAC-C1D2-4E7B-B05F-7C2E95C2CB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593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D4880-ABDC-4D23-9D34-9A9E94565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E000152-736C-4617-A2B8-506282C8CB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EBDCF3A-1795-402A-B305-53A3EC1319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71585EE-3CCB-42F0-9666-E318FF942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1BA4-9C4C-4CCF-A3C9-01D9C4AFE6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14288F5-18EE-40F4-890F-F370E61CE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0971E5-8AC3-4921-8FD5-08DF1E115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8BAC-C1D2-4E7B-B05F-7C2E95C2CB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182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5099D6-06CE-45D2-9AB0-9B5CF52DD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C77BEC5-499E-4FA3-A478-DFD572C402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B42847-497D-46D2-BB7D-AB6230A7F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1BA4-9C4C-4CCF-A3C9-01D9C4AFE6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91912B-BC4D-47C4-8B3D-02FF2544E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3E19E2-B041-46CE-8C50-64D457377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8BAC-C1D2-4E7B-B05F-7C2E95C2CB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400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C8C8A78-7E12-4E34-BE35-C73C9F4A29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0FF4193-33A1-4D2A-841C-7E05790FE1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9C2470-27B2-436E-8A50-9C1CC8BD9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231BA4-9C4C-4CCF-A3C9-01D9C4AFE6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930DB5-1AD7-4C22-B917-9C358722A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FBFC17-3A80-40A5-938B-FB6C33479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388BAC-C1D2-4E7B-B05F-7C2E95C2CB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3406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7997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553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5C0E84D-1577-4469-AA2D-D92A9C52B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7D1F52-F378-40F3-B51F-8D28EBA38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D90A4B-463B-4BCA-A195-F4310DDEBA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31BA4-9C4C-4CCF-A3C9-01D9C4AFE61F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6E27DA-66BE-4493-928A-E0CBB3D6AD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4DFC4D-9A9B-4845-AE7D-5F2BD1801B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88BAC-C1D2-4E7B-B05F-7C2E95C2CB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1940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3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2B9ED6D-E159-42AF-B072-5902C0DC6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621"/>
            <a:ext cx="10515600" cy="1325563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rgbClr val="FFFFFF"/>
                </a:solidFill>
                <a:latin typeface="Calibri"/>
                <a:cs typeface="Calibri"/>
              </a:rPr>
              <a:t>Orações subordinadas adverbiais I</a:t>
            </a:r>
          </a:p>
        </p:txBody>
      </p:sp>
      <p:graphicFrame>
        <p:nvGraphicFramePr>
          <p:cNvPr id="7" name="Espaço Reservado para Conteúdo 4">
            <a:extLst>
              <a:ext uri="{FF2B5EF4-FFF2-40B4-BE49-F238E27FC236}">
                <a16:creationId xmlns:a16="http://schemas.microsoft.com/office/drawing/2014/main" id="{2036E0E4-701A-48B2-ABE5-47AE978693F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1616594"/>
          <a:ext cx="12192000" cy="5347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0CF65-95E1-4034-A4B7-A2253BA24A12}" type="slidenum">
              <a:rPr lang="pt-BR" smtClean="0"/>
              <a:t>2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478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Shape 1"/>
          <p:cNvSpPr txBox="1"/>
          <p:nvPr/>
        </p:nvSpPr>
        <p:spPr>
          <a:xfrm>
            <a:off x="838080" y="474280"/>
            <a:ext cx="10515240" cy="132516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a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dverbiais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c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omparativas</a:t>
            </a:r>
          </a:p>
        </p:txBody>
      </p:sp>
      <p:sp>
        <p:nvSpPr>
          <p:cNvPr id="307" name="TextShape 2"/>
          <p:cNvSpPr txBox="1"/>
          <p:nvPr/>
        </p:nvSpPr>
        <p:spPr>
          <a:xfrm>
            <a:off x="838080" y="1825559"/>
            <a:ext cx="10515240" cy="4772233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orações adverbiais comparativas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estabelecem uma relação de comparação entre o que foi expresso na oração principal e a oração adverbial: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8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Nesse período, a ideia que está sendo comparada é a de “ser importante” e o verbo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ser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é omitido na oração subordinada.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Outras conjunções que estabelecem essa relação de comparação: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como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tanto ... quanto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mais ... do que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08" name="Imagem 4"/>
          <p:cNvPicPr/>
          <p:nvPr/>
        </p:nvPicPr>
        <p:blipFill>
          <a:blip r:embed="rId2"/>
          <a:stretch/>
        </p:blipFill>
        <p:spPr>
          <a:xfrm>
            <a:off x="1904862" y="3210691"/>
            <a:ext cx="7584174" cy="1499498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Shape 1"/>
          <p:cNvSpPr txBox="1"/>
          <p:nvPr/>
        </p:nvSpPr>
        <p:spPr>
          <a:xfrm>
            <a:off x="1075894" y="457866"/>
            <a:ext cx="10300365" cy="1253326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>
            <a:normAutofit lnSpcReduction="10000"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adverbiais consecutivas</a:t>
            </a:r>
          </a:p>
        </p:txBody>
      </p:sp>
      <p:sp>
        <p:nvSpPr>
          <p:cNvPr id="310" name="TextShape 2"/>
          <p:cNvSpPr txBox="1"/>
          <p:nvPr/>
        </p:nvSpPr>
        <p:spPr>
          <a:xfrm>
            <a:off x="1287000" y="1852320"/>
            <a:ext cx="9619200" cy="2752021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orações subordinadas adverbiais consecutivas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expressam uma relação de consequência do fato expresso na principal, que por sua vez é a causa para o que ocorre na subordinada.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Outras conjunções que estabelecem uma relação de consequência entre duas orações são: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tão ... que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tanto ... que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que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11" name="Imagem 4"/>
          <p:cNvPicPr/>
          <p:nvPr/>
        </p:nvPicPr>
        <p:blipFill>
          <a:blip r:embed="rId2"/>
          <a:stretch/>
        </p:blipFill>
        <p:spPr>
          <a:xfrm>
            <a:off x="2363441" y="4569061"/>
            <a:ext cx="7813462" cy="1693550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Shape 2"/>
          <p:cNvSpPr txBox="1"/>
          <p:nvPr/>
        </p:nvSpPr>
        <p:spPr>
          <a:xfrm>
            <a:off x="594386" y="321810"/>
            <a:ext cx="11240452" cy="1301176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a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dverbiais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c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ausais</a:t>
            </a:r>
          </a:p>
        </p:txBody>
      </p:sp>
      <p:pic>
        <p:nvPicPr>
          <p:cNvPr id="316" name="Imagem 4"/>
          <p:cNvPicPr/>
          <p:nvPr/>
        </p:nvPicPr>
        <p:blipFill>
          <a:blip r:embed="rId2"/>
          <a:stretch/>
        </p:blipFill>
        <p:spPr>
          <a:xfrm>
            <a:off x="1446284" y="4198596"/>
            <a:ext cx="8642431" cy="2169862"/>
          </a:xfrm>
          <a:prstGeom prst="rect">
            <a:avLst/>
          </a:prstGeom>
          <a:ln>
            <a:noFill/>
          </a:ln>
        </p:spPr>
      </p:pic>
      <p:sp>
        <p:nvSpPr>
          <p:cNvPr id="318" name="TextShape 6"/>
          <p:cNvSpPr txBox="1"/>
          <p:nvPr/>
        </p:nvSpPr>
        <p:spPr>
          <a:xfrm>
            <a:off x="476216" y="1905245"/>
            <a:ext cx="10728434" cy="2310992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orações subordinadas adverbiais causais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costumam estar ligadas às consecutivas porque não há causa sem consequência e vice-versa. Essa relação causa-consequência, portanto, pode confundir o leitor. Para que isso não ocorra, é importante notar que é a forma como o período será estruturado que vai determinar a ideia entre as orações.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TextShape 1"/>
          <p:cNvSpPr txBox="1"/>
          <p:nvPr/>
        </p:nvSpPr>
        <p:spPr>
          <a:xfrm>
            <a:off x="838080" y="1825560"/>
            <a:ext cx="10515240" cy="4732258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marL="228600"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Nesse caso, o que a oração principal expressa é uma consequência da oração subordinada adverbial causal, e o autor do texto enfatiza a informação dada na oração principal: as pessoas acreditam nas notícias falsas. Se o período fosse escrito desta forma: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Nesse caso, a ênfase está na informação de que as notícias parecem verdadeiras, e a consequência é o fato de as pessoas acreditarem na mentira.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Outras conjunções que estabelecem essa relação de causa: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como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(quando a oração subordinada vem antes da principal),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uma vez que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já que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1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adverbiais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c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ausais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322" name="Imagem 5"/>
          <p:cNvPicPr/>
          <p:nvPr/>
        </p:nvPicPr>
        <p:blipFill>
          <a:blip r:embed="rId2"/>
          <a:stretch/>
        </p:blipFill>
        <p:spPr>
          <a:xfrm>
            <a:off x="1446285" y="3201120"/>
            <a:ext cx="9101008" cy="1103322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TextShape 1"/>
          <p:cNvSpPr txBox="1"/>
          <p:nvPr/>
        </p:nvSpPr>
        <p:spPr>
          <a:xfrm>
            <a:off x="1163537" y="404942"/>
            <a:ext cx="10477288" cy="1306250"/>
          </a:xfrm>
          <a:prstGeom prst="rect">
            <a:avLst/>
          </a:prstGeom>
          <a:solidFill>
            <a:schemeClr val="bg1"/>
          </a:solidFill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Orações subordinadas adverbiais concessivas</a:t>
            </a:r>
          </a:p>
        </p:txBody>
      </p:sp>
      <p:sp>
        <p:nvSpPr>
          <p:cNvPr id="324" name="TextShape 2"/>
          <p:cNvSpPr txBox="1"/>
          <p:nvPr/>
        </p:nvSpPr>
        <p:spPr>
          <a:xfrm>
            <a:off x="1287000" y="2364840"/>
            <a:ext cx="9617760" cy="1915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orações subordinadas adverbiais concessivas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estabelecem, com a oração principal, uma relação de concessão, ou seja, de contraste, de quebra de expectativa.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Outras conjunções que estabelecem relação de concessão entre orações: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embora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ainda que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mesmo que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5" name="Imagem 4"/>
          <p:cNvPicPr/>
          <p:nvPr/>
        </p:nvPicPr>
        <p:blipFill>
          <a:blip r:embed="rId2"/>
          <a:stretch/>
        </p:blipFill>
        <p:spPr>
          <a:xfrm>
            <a:off x="1689840" y="4568400"/>
            <a:ext cx="8502480" cy="1076400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Orações subordinadas </a:t>
            </a:r>
            <a:r>
              <a:rPr lang="pt-BR" sz="4800" b="1" spc="-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lang="pt-BR" sz="48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dverbiais II</a:t>
            </a:r>
            <a:endParaRPr lang="pt-BR" sz="48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27" name="TextShape 2"/>
          <p:cNvSpPr txBox="1"/>
          <p:nvPr/>
        </p:nvSpPr>
        <p:spPr>
          <a:xfrm>
            <a:off x="838080" y="1825560"/>
            <a:ext cx="10515240" cy="48002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700" b="0" strike="noStrike" spc="-1" dirty="0">
                <a:solidFill>
                  <a:srgbClr val="000000"/>
                </a:solidFill>
                <a:latin typeface="RobotoBR"/>
              </a:rPr>
              <a:t>As orações subordinadas adverbiais são importantes recursos da língua porque, a uma oração, podemos juntar diversas outras que acrescentam sentidos ao texto. Observe os exemplos:</a:t>
            </a:r>
            <a:endParaRPr lang="pt-BR" sz="27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Não devemos compartilhar notícias falsas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quando desconfiamos da sua veracidade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Não devemos compartilhar notícias falsas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conforme o anúncio informa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Não devemos compartilhar notícias falsas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à medida que desconfiamos do seu conteúdo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700" b="0" strike="noStrike" spc="-1" dirty="0">
                <a:solidFill>
                  <a:srgbClr val="000000"/>
                </a:solidFill>
                <a:latin typeface="RobotoBR"/>
              </a:rPr>
              <a:t>Esses períodos podem ser esquematizados assim:</a:t>
            </a:r>
            <a:endParaRPr lang="pt-BR" sz="27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7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28" name="Imagem 4"/>
          <p:cNvPicPr/>
          <p:nvPr/>
        </p:nvPicPr>
        <p:blipFill>
          <a:blip r:embed="rId2"/>
          <a:stretch/>
        </p:blipFill>
        <p:spPr>
          <a:xfrm>
            <a:off x="3333509" y="5680453"/>
            <a:ext cx="5767499" cy="987905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Shape 2"/>
          <p:cNvSpPr txBox="1"/>
          <p:nvPr/>
        </p:nvSpPr>
        <p:spPr>
          <a:xfrm>
            <a:off x="788399" y="303293"/>
            <a:ext cx="10640773" cy="1234881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a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dverbiais II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333" name="Imagem 5"/>
          <p:cNvPicPr/>
          <p:nvPr/>
        </p:nvPicPr>
        <p:blipFill>
          <a:blip r:embed="rId2"/>
          <a:stretch/>
        </p:blipFill>
        <p:spPr>
          <a:xfrm>
            <a:off x="1852371" y="4763109"/>
            <a:ext cx="8589096" cy="1437910"/>
          </a:xfrm>
          <a:prstGeom prst="rect">
            <a:avLst/>
          </a:prstGeom>
          <a:ln>
            <a:noFill/>
          </a:ln>
        </p:spPr>
      </p:pic>
      <p:sp>
        <p:nvSpPr>
          <p:cNvPr id="335" name="TextShape 6"/>
          <p:cNvSpPr txBox="1"/>
          <p:nvPr/>
        </p:nvSpPr>
        <p:spPr>
          <a:xfrm>
            <a:off x="758417" y="1764115"/>
            <a:ext cx="10446232" cy="292843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Na construção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oração principal + oração subordinada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a vírgula é opcional. Se a subordinada vier antes da oração principal, a vírgula é obrigatória.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Classificar as orações subordinadas adverbiais é um exercício de interpretação das relações semânticas que existem entre as orações.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Para especificar essas relações, as conjunções são elementos fundamentais.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TextShape 1"/>
          <p:cNvSpPr txBox="1"/>
          <p:nvPr/>
        </p:nvSpPr>
        <p:spPr>
          <a:xfrm>
            <a:off x="965160" y="1481857"/>
            <a:ext cx="3320780" cy="3528232"/>
          </a:xfrm>
          <a:prstGeom prst="rect">
            <a:avLst/>
          </a:prstGeom>
          <a:solidFill>
            <a:srgbClr val="FFFFFF">
              <a:alpha val="70000"/>
            </a:srgbClr>
          </a:solidFill>
          <a:ln w="31680">
            <a:solidFill>
              <a:srgbClr val="ED7D31"/>
            </a:solidFill>
            <a:miter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a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dverbiais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t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emporais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39" name="TextShape 2"/>
          <p:cNvSpPr txBox="1"/>
          <p:nvPr/>
        </p:nvSpPr>
        <p:spPr>
          <a:xfrm>
            <a:off x="4672080" y="1450439"/>
            <a:ext cx="6876000" cy="243061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orações adverbiais temporais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estabelecem com a principal uma relação de localização no tempo.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Outras conjunções que estabelecem relações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temporais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: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logo que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sempre que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desde que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quando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0" name="CustomShape 3"/>
          <p:cNvSpPr/>
          <p:nvPr/>
        </p:nvSpPr>
        <p:spPr>
          <a:xfrm>
            <a:off x="4647600" y="3686760"/>
            <a:ext cx="6578640" cy="2203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41" name="Imagem 6"/>
          <p:cNvPicPr/>
          <p:nvPr/>
        </p:nvPicPr>
        <p:blipFill>
          <a:blip r:embed="rId2"/>
          <a:stretch/>
        </p:blipFill>
        <p:spPr>
          <a:xfrm>
            <a:off x="4808520" y="4375007"/>
            <a:ext cx="6242760" cy="1246055"/>
          </a:xfrm>
          <a:prstGeom prst="rect">
            <a:avLst/>
          </a:prstGeom>
          <a:ln w="31680"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Shape 1"/>
          <p:cNvSpPr txBox="1"/>
          <p:nvPr/>
        </p:nvSpPr>
        <p:spPr>
          <a:xfrm>
            <a:off x="1478885" y="524060"/>
            <a:ext cx="9893880" cy="1332706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adverbiais condicionais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343" name="Imagem 7"/>
          <p:cNvPicPr/>
          <p:nvPr/>
        </p:nvPicPr>
        <p:blipFill>
          <a:blip r:embed="rId2"/>
          <a:stretch/>
        </p:blipFill>
        <p:spPr>
          <a:xfrm>
            <a:off x="476216" y="2928432"/>
            <a:ext cx="6359464" cy="1510728"/>
          </a:xfrm>
          <a:prstGeom prst="rect">
            <a:avLst/>
          </a:prstGeom>
          <a:ln>
            <a:noFill/>
          </a:ln>
        </p:spPr>
      </p:pic>
      <p:sp>
        <p:nvSpPr>
          <p:cNvPr id="346" name="TextShape 4"/>
          <p:cNvSpPr txBox="1"/>
          <p:nvPr/>
        </p:nvSpPr>
        <p:spPr>
          <a:xfrm>
            <a:off x="7249059" y="1883880"/>
            <a:ext cx="4158981" cy="41662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orações adverbiais condicionais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estabelecem com a principal uma relação de condição. Outras conjunções que estabelecem relações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condicionais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: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se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desde que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contanto que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Shape 1"/>
          <p:cNvSpPr txBox="1"/>
          <p:nvPr/>
        </p:nvSpPr>
        <p:spPr>
          <a:xfrm>
            <a:off x="746016" y="456447"/>
            <a:ext cx="10224580" cy="101232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adverbiais finais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49" name="TextShape 3"/>
          <p:cNvSpPr txBox="1"/>
          <p:nvPr/>
        </p:nvSpPr>
        <p:spPr>
          <a:xfrm>
            <a:off x="1363332" y="1920945"/>
            <a:ext cx="9603000" cy="1540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orações adverbiais finais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estabelecem com a principal uma relação de objetivo, de finalidade.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Outras conjunções que estabelecem relações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finais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: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para que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 fim de que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50" name="Imagem 4"/>
          <p:cNvPicPr/>
          <p:nvPr/>
        </p:nvPicPr>
        <p:blipFill>
          <a:blip r:embed="rId2"/>
          <a:stretch/>
        </p:blipFill>
        <p:spPr>
          <a:xfrm>
            <a:off x="1557346" y="3955696"/>
            <a:ext cx="9603000" cy="1421280"/>
          </a:xfrm>
          <a:prstGeom prst="rect">
            <a:avLst/>
          </a:prstGeom>
          <a:ln>
            <a:noFill/>
          </a:ln>
        </p:spPr>
      </p:pic>
      <p:sp>
        <p:nvSpPr>
          <p:cNvPr id="351" name="CustomShape 4"/>
          <p:cNvSpPr/>
          <p:nvPr/>
        </p:nvSpPr>
        <p:spPr>
          <a:xfrm>
            <a:off x="1451520" y="3578040"/>
            <a:ext cx="708120" cy="158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TextShape 2"/>
          <p:cNvSpPr txBox="1"/>
          <p:nvPr/>
        </p:nvSpPr>
        <p:spPr>
          <a:xfrm>
            <a:off x="934247" y="352823"/>
            <a:ext cx="10371462" cy="1338433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/>
          <a:lstStyle/>
          <a:p>
            <a:pPr algn="ctr">
              <a:lnSpc>
                <a:spcPct val="90000"/>
              </a:lnSpc>
            </a:pP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</a:t>
            </a:r>
            <a:r>
              <a:rPr lang="pt-BR" sz="4000" spc="-1" dirty="0">
                <a:solidFill>
                  <a:srgbClr val="ED7D31"/>
                </a:solidFill>
                <a:latin typeface="Calibri"/>
                <a:cs typeface="Calibri"/>
              </a:rPr>
              <a:t>a</a:t>
            </a: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dverbiais </a:t>
            </a:r>
            <a:r>
              <a:rPr lang="pt-BR" sz="4000" spc="-1" dirty="0">
                <a:solidFill>
                  <a:srgbClr val="ED7D31"/>
                </a:solidFill>
                <a:latin typeface="Calibri"/>
                <a:cs typeface="Calibri"/>
              </a:rPr>
              <a:t>c</a:t>
            </a: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onformativas</a:t>
            </a:r>
            <a:endParaRPr lang="pt-BR" sz="40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54" name="TextShape 3"/>
          <p:cNvSpPr txBox="1"/>
          <p:nvPr/>
        </p:nvSpPr>
        <p:spPr>
          <a:xfrm>
            <a:off x="687874" y="2116936"/>
            <a:ext cx="3696170" cy="46143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orações adverbiais conformativas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estabelecem com a principal uma relação de modelo, de forma. Outras conjunções que estabelecem relações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conformativas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: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segundo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de acordo com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como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55" name="Imagem 4"/>
          <p:cNvPicPr/>
          <p:nvPr/>
        </p:nvPicPr>
        <p:blipFill>
          <a:blip r:embed="rId2"/>
          <a:stretch/>
        </p:blipFill>
        <p:spPr>
          <a:xfrm>
            <a:off x="4620928" y="2963713"/>
            <a:ext cx="7282800" cy="1666219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TextShape 1"/>
          <p:cNvSpPr txBox="1"/>
          <p:nvPr/>
        </p:nvSpPr>
        <p:spPr>
          <a:xfrm>
            <a:off x="965159" y="1428934"/>
            <a:ext cx="3444243" cy="3387102"/>
          </a:xfrm>
          <a:prstGeom prst="rect">
            <a:avLst/>
          </a:prstGeom>
          <a:solidFill>
            <a:srgbClr val="FFFFFF">
              <a:alpha val="70000"/>
            </a:srgbClr>
          </a:solidFill>
          <a:ln w="31680">
            <a:solidFill>
              <a:srgbClr val="ED7D31"/>
            </a:solidFill>
            <a:miter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Orações subordinadas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a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dverbiais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p</a:t>
            </a: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roporcionais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57" name="TextShape 2"/>
          <p:cNvSpPr txBox="1"/>
          <p:nvPr/>
        </p:nvSpPr>
        <p:spPr>
          <a:xfrm>
            <a:off x="4672080" y="1450439"/>
            <a:ext cx="6876000" cy="2465897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4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orações adverbiais proporcionais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estabelecem com a principal uma relação de proporção. Outras conjunções que estabelecem relações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proporcionais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: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à proporção que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à medida que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ao passo que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8" name="CustomShape 3"/>
          <p:cNvSpPr/>
          <p:nvPr/>
        </p:nvSpPr>
        <p:spPr>
          <a:xfrm>
            <a:off x="4647600" y="3686760"/>
            <a:ext cx="6578640" cy="2203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59" name="Imagem 4"/>
          <p:cNvPicPr/>
          <p:nvPr/>
        </p:nvPicPr>
        <p:blipFill>
          <a:blip r:embed="rId2"/>
          <a:stretch/>
        </p:blipFill>
        <p:spPr>
          <a:xfrm>
            <a:off x="4808519" y="4110390"/>
            <a:ext cx="6991044" cy="1401592"/>
          </a:xfrm>
          <a:prstGeom prst="rect">
            <a:avLst/>
          </a:prstGeom>
          <a:ln w="31680"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extShape 1"/>
          <p:cNvSpPr txBox="1"/>
          <p:nvPr/>
        </p:nvSpPr>
        <p:spPr>
          <a:xfrm>
            <a:off x="838079" y="528900"/>
            <a:ext cx="10873295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Emprego das expressões </a:t>
            </a:r>
            <a:r>
              <a:rPr lang="pt-BR" sz="4400" b="1" strike="noStrike" spc="-1" dirty="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em vez de 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X </a:t>
            </a:r>
            <a:r>
              <a:rPr lang="pt-BR" sz="4400" b="1" strike="noStrike" spc="-1" dirty="0">
                <a:solidFill>
                  <a:srgbClr val="808080"/>
                </a:solidFill>
                <a:latin typeface="Calibri"/>
                <a:cs typeface="Calibri"/>
              </a:rPr>
              <a:t>ao invés de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 e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400" b="1" strike="noStrike" spc="-1" dirty="0">
                <a:solidFill>
                  <a:srgbClr val="808080"/>
                </a:solidFill>
                <a:latin typeface="Calibri"/>
                <a:cs typeface="Calibri"/>
              </a:rPr>
              <a:t>em relação a 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X </a:t>
            </a:r>
            <a:r>
              <a:rPr lang="pt-BR" sz="4400" b="1" strike="noStrike" spc="-1" dirty="0">
                <a:solidFill>
                  <a:srgbClr val="808080"/>
                </a:solidFill>
                <a:latin typeface="Calibri"/>
                <a:cs typeface="Calibri"/>
              </a:rPr>
              <a:t>com relação a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61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As expressões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em vez de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ao invés de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podem ser usadas como sinônimas em alguns contextos com a significação “ao contrário de”. Se o sentido a ser expresso for “em lugar de”, somente poderá ser usada a expressão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em vez de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As expressões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em relação a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com relação a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podem ser usadas para introduzir uma ideia de comparação ou podem significar “sobre”.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CustomShape 1"/>
          <p:cNvSpPr/>
          <p:nvPr/>
        </p:nvSpPr>
        <p:spPr>
          <a:xfrm>
            <a:off x="-10080" y="0"/>
            <a:ext cx="4069440" cy="6857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3" name="TextShape 2"/>
          <p:cNvSpPr txBox="1"/>
          <p:nvPr/>
        </p:nvSpPr>
        <p:spPr>
          <a:xfrm>
            <a:off x="4699800" y="640080"/>
            <a:ext cx="6848280" cy="24843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Em um texto, as referências a outras vozes ou a outros textos podem se dar de forma direta ou indireta.</a:t>
            </a: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64" name="Imagem 4"/>
          <p:cNvPicPr/>
          <p:nvPr/>
        </p:nvPicPr>
        <p:blipFill>
          <a:blip r:embed="rId2"/>
          <a:stretch/>
        </p:blipFill>
        <p:spPr>
          <a:xfrm>
            <a:off x="3950825" y="2399197"/>
            <a:ext cx="8241175" cy="3769043"/>
          </a:xfrm>
          <a:prstGeom prst="rect">
            <a:avLst/>
          </a:prstGeom>
          <a:ln>
            <a:noFill/>
          </a:ln>
        </p:spPr>
      </p:pic>
      <p:sp>
        <p:nvSpPr>
          <p:cNvPr id="365" name="CustomShape 3"/>
          <p:cNvSpPr/>
          <p:nvPr/>
        </p:nvSpPr>
        <p:spPr>
          <a:xfrm>
            <a:off x="-10080" y="0"/>
            <a:ext cx="406944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6" name="TextShape 4"/>
          <p:cNvSpPr txBox="1"/>
          <p:nvPr/>
        </p:nvSpPr>
        <p:spPr>
          <a:xfrm>
            <a:off x="643320" y="640080"/>
            <a:ext cx="3096000" cy="56127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Citações</a:t>
            </a:r>
            <a:endParaRPr lang="pt-BR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2"/>
          <p:cNvSpPr/>
          <p:nvPr/>
        </p:nvSpPr>
        <p:spPr>
          <a:xfrm>
            <a:off x="0" y="1762200"/>
            <a:ext cx="11658462" cy="5095440"/>
          </a:xfrm>
          <a:custGeom>
            <a:avLst/>
            <a:gdLst/>
            <a:ahLst/>
            <a:cxnLst/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69" name="TextShape 3"/>
          <p:cNvSpPr txBox="1"/>
          <p:nvPr/>
        </p:nvSpPr>
        <p:spPr>
          <a:xfrm>
            <a:off x="960840" y="498240"/>
            <a:ext cx="10269360" cy="127872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RobotoBR"/>
              </a:rPr>
              <a:t>Citações</a:t>
            </a:r>
            <a:endParaRPr lang="pt-BR" sz="4400" strike="noStrike" spc="-1" dirty="0">
              <a:solidFill>
                <a:schemeClr val="accent2"/>
              </a:solidFill>
              <a:latin typeface="Calibri"/>
            </a:endParaRPr>
          </a:p>
        </p:txBody>
      </p:sp>
      <p:pic>
        <p:nvPicPr>
          <p:cNvPr id="370" name="Graphic 6"/>
          <p:cNvPicPr/>
          <p:nvPr/>
        </p:nvPicPr>
        <p:blipFill>
          <a:blip r:embed="rId2"/>
          <a:stretch/>
        </p:blipFill>
        <p:spPr>
          <a:xfrm>
            <a:off x="489338" y="2804934"/>
            <a:ext cx="1274424" cy="1446576"/>
          </a:xfrm>
          <a:prstGeom prst="rect">
            <a:avLst/>
          </a:prstGeom>
          <a:ln>
            <a:noFill/>
          </a:ln>
        </p:spPr>
      </p:pic>
      <p:sp>
        <p:nvSpPr>
          <p:cNvPr id="371" name="TextShape 4"/>
          <p:cNvSpPr txBox="1"/>
          <p:nvPr/>
        </p:nvSpPr>
        <p:spPr>
          <a:xfrm>
            <a:off x="1975413" y="1851437"/>
            <a:ext cx="9615528" cy="40932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Na citação em forma de paráfrase, o texto pode ser alterado em diferentes graus, mas não se pode alterar o sentido do que foi dito. Não há uso de aspas, mas de expressões que introduzem a fala ou a voz do seu autor: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segundo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de acordo com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para o autor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etc.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citações diretas e as paráfrases são importantes recursos da orientação argumentativa do texto e podem ser usadas em qualquer parte dele: desde o título até a conclusão.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Na argumentação em geral, não se pode copiar a ideia dos outros, mas é fundamental que essas ideias sejam pesquisadas, selecionadas e, principalmente, articuladas ao texto autoral. Isso mostra não só um bom repertório, como também competência para usar a voz do outro para reforçar o que se defende, o que se negocia ou se nega.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TextShape 1"/>
          <p:cNvSpPr txBox="1"/>
          <p:nvPr/>
        </p:nvSpPr>
        <p:spPr>
          <a:xfrm>
            <a:off x="811330" y="629280"/>
            <a:ext cx="10740350" cy="128592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Leitura de blocos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oticiosos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ipermidiáticos em revista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irtual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74" name="TextShape 3"/>
          <p:cNvSpPr txBox="1"/>
          <p:nvPr/>
        </p:nvSpPr>
        <p:spPr>
          <a:xfrm>
            <a:off x="4965480" y="2438280"/>
            <a:ext cx="6586200" cy="402228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No jornalismo </a:t>
            </a:r>
            <a:r>
              <a:rPr lang="pt-BR" sz="2800" b="0" i="1" strike="noStrike" spc="-1">
                <a:solidFill>
                  <a:srgbClr val="000000"/>
                </a:solidFill>
                <a:latin typeface="Calibri"/>
              </a:rPr>
              <a:t>on-line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, as notícias tendem a ser lidas com mais dinamismo do que na versão impressa e o leitor ganha autonomia, uma vez que a rápida leitura do bloco lhe permite conhecer uma nova informação.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Cada bloco, portanto, apresentará um subtema ligado ao assunto principal da página. Essa é uma nova arquitetura da informação </a:t>
            </a:r>
            <a:r>
              <a:rPr lang="pt-BR" sz="2800" b="0" i="1" strike="noStrike" spc="-1">
                <a:solidFill>
                  <a:srgbClr val="000000"/>
                </a:solidFill>
                <a:latin typeface="Calibri"/>
              </a:rPr>
              <a:t>on-line</a:t>
            </a: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pic>
        <p:nvPicPr>
          <p:cNvPr id="375" name="Espaço Reservado para Conteúdo 5"/>
          <p:cNvPicPr/>
          <p:nvPr/>
        </p:nvPicPr>
        <p:blipFill>
          <a:blip r:embed="rId2"/>
          <a:srcRect t="6457" b="26"/>
          <a:stretch/>
        </p:blipFill>
        <p:spPr>
          <a:xfrm>
            <a:off x="811331" y="2046374"/>
            <a:ext cx="3703898" cy="4652855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7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78" name="Espaço Reservado para Conteúdo 4"/>
          <p:cNvPicPr/>
          <p:nvPr/>
        </p:nvPicPr>
        <p:blipFill>
          <a:blip r:embed="rId2"/>
          <a:stretch/>
        </p:blipFill>
        <p:spPr>
          <a:xfrm>
            <a:off x="3456972" y="848520"/>
            <a:ext cx="8735028" cy="6009480"/>
          </a:xfrm>
          <a:prstGeom prst="rect">
            <a:avLst/>
          </a:prstGeom>
          <a:ln>
            <a:noFill/>
          </a:ln>
        </p:spPr>
      </p:pic>
      <p:sp>
        <p:nvSpPr>
          <p:cNvPr id="379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80" name="TextShape 4"/>
          <p:cNvSpPr txBox="1"/>
          <p:nvPr/>
        </p:nvSpPr>
        <p:spPr>
          <a:xfrm>
            <a:off x="640080" y="2074320"/>
            <a:ext cx="2751840" cy="2709000"/>
          </a:xfrm>
          <a:prstGeom prst="rect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Editorial de revista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1120</Words>
  <Application>Microsoft Office PowerPoint</Application>
  <PresentationFormat>Widescreen</PresentationFormat>
  <Paragraphs>74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RobotoBR</vt:lpstr>
      <vt:lpstr>Tema do Office</vt:lpstr>
      <vt:lpstr>Apresentação do PowerPoint</vt:lpstr>
      <vt:lpstr>Orações subordinadas adverbiais 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2020-04-03T16:39:26Z</dcterms:created>
  <dcterms:modified xsi:type="dcterms:W3CDTF">2020-04-03T16:42:04Z</dcterms:modified>
</cp:coreProperties>
</file>