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6A358-79A5-4CA9-B6A6-494774612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B811CA-F565-4869-A5A1-9B1F029FBC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ABB099-39AB-45FF-93F5-F02A570A1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D0D168-DDFF-45ED-997E-117A90523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F39747-21FA-4D88-A86E-45C56A1C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86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F256EB-E3FE-449A-B548-FD88AE0F9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C76E39-FD8B-4760-89B2-BD4E41C52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ABD1D6-A013-4ECC-8D48-DBBD623CE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C7775B-119C-48B9-8069-924047BE3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4BBB06-EFDA-40A5-8ECA-B4153861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509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9CF742-858C-434F-8594-E82B114B7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7C8D8F-FC22-4D47-9ACD-E8A0B655E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D57BAF-52EF-4C4C-98EA-7309DFC95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78B573-9375-4DF7-BF04-4D7FAADF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D7DD43-789D-45AD-BC0D-AD00C555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9133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FD62B-2F87-43CD-B388-10814EF24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033CC5-B6F4-4459-ADCA-4E92A139C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07E5222-605B-4B0A-A87A-A005428FA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748241-72AE-4621-A968-92A6A74C5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B3608F-BFBA-44CA-A80B-1508E1A69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A1433F1-1052-446C-8220-48CD7EB70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115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8A64D3-F7A0-4DE5-BD16-7AD8ED64A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1FB70B-23D4-47C0-87DB-CF3A9D124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3C000F-9828-42C6-B34F-C85862A24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442C47F-13F7-4F33-8813-FAC46DA4A3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9BB3438-F4CA-4DE6-A052-5BE7AC637E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C709DB0-4BBD-4A6E-9C54-B54240C3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64701C0-A474-4543-B99F-6A54C499A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A72FE4-A4AB-4630-9E9D-92681C8F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6093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44FCF3-8F9B-43D1-9667-0F0A1F731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F194CC-2677-4020-9BE3-B96824F8E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1F93399-FB5F-4D57-90D3-0366C80C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84C029-E2CE-49E3-BE34-6F886575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990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6C23406-5B61-4FC7-83D4-5AE788DCB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BEF45F-85B6-4192-923C-911C6ACD3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D5B438-12B9-41AC-8986-C572CBCB8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132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03A026-2C40-460D-944C-16DCDF0DA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92C7C9-51E5-44A2-AB97-864CF6EF0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D32BF1E-04D0-4342-B245-319600D01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4646935-1948-426C-987B-99C90B2DF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5FCE04-10F0-4C28-B069-E29E63BBB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FE6C17-6D46-4367-B2AC-C0A0F5BB0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301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7B175-021F-44D0-88D7-625C2622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8C7CA61-A183-45F2-AC37-1C4EDDD05D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CBEE82-6E43-4AE6-A43C-85ED78792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709F41-CEF4-47A7-9D78-51419347B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704429-4D16-46F4-A481-A78EEC588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47665B-EE13-414E-807B-97132B5F4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072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398D6-E9E4-48AE-95C4-5B84E5B1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5F5F2E7-39D3-469E-AA3E-48CB9CA426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6B756E-BE3E-48D4-A6A0-5FBA325FC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8957E4-B304-468A-8D36-375BE6915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D3450A-D015-47E1-A9A8-A77F9CE34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94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99F94E-6B93-4C72-AD46-FA92217C1A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318682-BE0A-4A74-8E82-28270CCE5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A6294F-0D95-4C58-B772-8B74501E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637B2B-06EF-4E7E-BD20-1AD8351BF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2545AF-FB2C-4316-BA1F-8BE800CEB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156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7875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32624F6-73B0-4D31-B9DB-1449C3688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D0D118-4966-4D22-A312-F3477B23B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0C66BD-6470-46DF-91BF-58B49ED5CA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E47C2-7509-41BC-96B3-E1047F0C8359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033987-0972-4D00-8CFC-0F86B1044B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4C95B5-57AA-4DAE-80C9-7C47D2518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13572-B6EB-4305-9D33-BC760AFECE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880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5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TextShape 1"/>
          <p:cNvSpPr txBox="1"/>
          <p:nvPr/>
        </p:nvSpPr>
        <p:spPr>
          <a:xfrm>
            <a:off x="753123" y="412533"/>
            <a:ext cx="10905337" cy="102318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Orações subordinadas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djetivas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45" name="TextShape 2"/>
          <p:cNvSpPr txBox="1"/>
          <p:nvPr/>
        </p:nvSpPr>
        <p:spPr>
          <a:xfrm>
            <a:off x="705505" y="1270164"/>
            <a:ext cx="10768780" cy="259325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As orações que desempenham na oração funções próprias do adjetivo são denominadas orações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subordinadas adjetivas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As orações subordinadas adjetivas podem ser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restritivas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explicativas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. 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46" name="Imagem 6"/>
          <p:cNvPicPr/>
          <p:nvPr/>
        </p:nvPicPr>
        <p:blipFill>
          <a:blip r:embed="rId2"/>
          <a:stretch/>
        </p:blipFill>
        <p:spPr>
          <a:xfrm>
            <a:off x="2486903" y="3868121"/>
            <a:ext cx="7725275" cy="1812331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Shape 1"/>
          <p:cNvSpPr txBox="1"/>
          <p:nvPr/>
        </p:nvSpPr>
        <p:spPr>
          <a:xfrm>
            <a:off x="806421" y="371567"/>
            <a:ext cx="10728577" cy="1129034"/>
          </a:xfrm>
          <a:prstGeom prst="rect">
            <a:avLst/>
          </a:prstGeom>
          <a:solidFill>
            <a:srgbClr val="FFFFFF">
              <a:alpha val="70000"/>
            </a:srgbClr>
          </a:solidFill>
          <a:ln w="31680">
            <a:solidFill>
              <a:srgbClr val="ED7D31"/>
            </a:solidFill>
            <a:miter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djetivas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50" name="TextShape 2"/>
          <p:cNvSpPr txBox="1"/>
          <p:nvPr/>
        </p:nvSpPr>
        <p:spPr>
          <a:xfrm>
            <a:off x="846605" y="2025792"/>
            <a:ext cx="10379635" cy="197875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orações subordinadas adjetivas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são introduzidas geralmente pelo pronome relativo, notadamente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que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um recurso de coesão que permite se retomar o antecedente sem a repetição de palavras.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51" name="Imagem 4"/>
          <p:cNvPicPr/>
          <p:nvPr/>
        </p:nvPicPr>
        <p:blipFill>
          <a:blip r:embed="rId2"/>
          <a:stretch/>
        </p:blipFill>
        <p:spPr>
          <a:xfrm>
            <a:off x="1481559" y="3986902"/>
            <a:ext cx="9330298" cy="1714454"/>
          </a:xfrm>
          <a:prstGeom prst="rect">
            <a:avLst/>
          </a:prstGeom>
          <a:ln w="31680"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Imagem 4"/>
          <p:cNvPicPr/>
          <p:nvPr/>
        </p:nvPicPr>
        <p:blipFill>
          <a:blip r:embed="rId2"/>
          <a:stretch/>
        </p:blipFill>
        <p:spPr>
          <a:xfrm>
            <a:off x="1479600" y="4498495"/>
            <a:ext cx="9232560" cy="1248395"/>
          </a:xfrm>
          <a:prstGeom prst="rect">
            <a:avLst/>
          </a:prstGeom>
          <a:ln>
            <a:noFill/>
          </a:ln>
        </p:spPr>
      </p:pic>
      <p:sp>
        <p:nvSpPr>
          <p:cNvPr id="454" name="TextShape 2"/>
          <p:cNvSpPr txBox="1"/>
          <p:nvPr/>
        </p:nvSpPr>
        <p:spPr>
          <a:xfrm>
            <a:off x="1139880" y="414944"/>
            <a:ext cx="10148192" cy="1068840"/>
          </a:xfrm>
          <a:prstGeom prst="rect">
            <a:avLst/>
          </a:prstGeom>
          <a:solidFill>
            <a:srgbClr val="FFFFFF"/>
          </a:solidFill>
          <a:ln w="31680">
            <a:solidFill>
              <a:srgbClr val="ED7D31"/>
            </a:solidFill>
            <a:miter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adjetivas restritivas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55" name="TextShape 3"/>
          <p:cNvSpPr txBox="1"/>
          <p:nvPr/>
        </p:nvSpPr>
        <p:spPr>
          <a:xfrm>
            <a:off x="875314" y="1351579"/>
            <a:ext cx="10500945" cy="265296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26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0" strike="noStrike" spc="-1" dirty="0">
                <a:latin typeface="RobotoBR"/>
              </a:rPr>
              <a:t>A oração subordinada adjetiva “que as pessoas criam no mundo inteiro” introduz um atributo que restringe, especifica o antecedente a que se refere, delimitando a parte de um conjunto: uma ave entre todas as aves. As orações como essas são denominadas orações subordinadas </a:t>
            </a:r>
            <a:r>
              <a:rPr lang="pt-BR" sz="2400" b="1" strike="noStrike" spc="-1" dirty="0">
                <a:latin typeface="RobotoBR"/>
              </a:rPr>
              <a:t>adjetivas restritivas</a:t>
            </a:r>
            <a:r>
              <a:rPr lang="pt-BR" sz="2400" b="0" strike="noStrike" spc="-1" dirty="0">
                <a:latin typeface="RobotoBR"/>
              </a:rPr>
              <a:t>.</a:t>
            </a:r>
            <a:endParaRPr lang="pt-BR" sz="2400" b="0" strike="noStrike" spc="-1" dirty="0"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096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TextShape 1"/>
          <p:cNvSpPr txBox="1"/>
          <p:nvPr/>
        </p:nvSpPr>
        <p:spPr>
          <a:xfrm>
            <a:off x="4707720" y="3061080"/>
            <a:ext cx="6848280" cy="31917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oração subordinada adjetiva “que foram domesticadas pelo ser humano” apresenta um atributo que é comum a todas as aves de criação, ou seja, fornece uma explicação que expressa o sentido mais geral, não restrito, do substantivo antecedente. Por isso, classificam-se orações como essa de orações subordinadas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adjetivas explicativas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57" name="Imagem 4"/>
          <p:cNvPicPr/>
          <p:nvPr/>
        </p:nvPicPr>
        <p:blipFill>
          <a:blip r:embed="rId2"/>
          <a:stretch/>
        </p:blipFill>
        <p:spPr>
          <a:xfrm>
            <a:off x="4233027" y="1081105"/>
            <a:ext cx="7323333" cy="1879920"/>
          </a:xfrm>
          <a:prstGeom prst="rect">
            <a:avLst/>
          </a:prstGeom>
          <a:ln>
            <a:noFill/>
          </a:ln>
        </p:spPr>
      </p:pic>
      <p:sp>
        <p:nvSpPr>
          <p:cNvPr id="459" name="TextShape 3"/>
          <p:cNvSpPr txBox="1"/>
          <p:nvPr/>
        </p:nvSpPr>
        <p:spPr>
          <a:xfrm>
            <a:off x="344520" y="1534780"/>
            <a:ext cx="3394800" cy="4304443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djetivas explicativas</a:t>
            </a: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TextShape 1"/>
          <p:cNvSpPr txBox="1"/>
          <p:nvPr/>
        </p:nvSpPr>
        <p:spPr>
          <a:xfrm>
            <a:off x="717480" y="1534780"/>
            <a:ext cx="3727440" cy="37046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Uso da vírgula nas orações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ubordinadas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djetivas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461" name="Group 2"/>
          <p:cNvGrpSpPr/>
          <p:nvPr/>
        </p:nvGrpSpPr>
        <p:grpSpPr>
          <a:xfrm>
            <a:off x="4656240" y="1111392"/>
            <a:ext cx="6455456" cy="5027731"/>
            <a:chOff x="4656240" y="1111392"/>
            <a:chExt cx="6455456" cy="5027731"/>
          </a:xfrm>
        </p:grpSpPr>
        <p:sp>
          <p:nvSpPr>
            <p:cNvPr id="462" name="CustomShape 3"/>
            <p:cNvSpPr/>
            <p:nvPr/>
          </p:nvSpPr>
          <p:spPr>
            <a:xfrm>
              <a:off x="4656240" y="1111392"/>
              <a:ext cx="5993280" cy="2312583"/>
            </a:xfrm>
            <a:prstGeom prst="roundRect">
              <a:avLst>
                <a:gd name="adj" fmla="val 32015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960" tIns="165960" rIns="83880" bIns="16596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Na fala, a oração subordinada adjetiva explicativa é separada do antecedente a que se refere por uma pausa.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463" name="CustomShape 4"/>
            <p:cNvSpPr/>
            <p:nvPr/>
          </p:nvSpPr>
          <p:spPr>
            <a:xfrm>
              <a:off x="5238371" y="3765240"/>
              <a:ext cx="5873325" cy="2373883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-1455363"/>
                <a:satOff val="-83928"/>
                <a:lumOff val="8628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5960" tIns="165960" rIns="83880" bIns="16596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400" b="0" strike="noStrike" spc="-1" dirty="0">
                  <a:solidFill>
                    <a:srgbClr val="FFFFFF"/>
                  </a:solidFill>
                  <a:latin typeface="RobotoBR"/>
                </a:rPr>
                <a:t>Por isso, usa-se geralmente a vírgula, na escrita, para separar a oração adjetiva explicativa do antecedente e, às vezes, do resto do período.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464" name="CustomShape 5"/>
            <p:cNvSpPr/>
            <p:nvPr/>
          </p:nvSpPr>
          <p:spPr>
            <a:xfrm>
              <a:off x="8827201" y="3245972"/>
              <a:ext cx="661836" cy="846777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465" name="Group 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Shape 1"/>
          <p:cNvSpPr txBox="1"/>
          <p:nvPr/>
        </p:nvSpPr>
        <p:spPr>
          <a:xfrm>
            <a:off x="960120" y="652723"/>
            <a:ext cx="10587960" cy="1387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Pronome relativo e coesão nas orações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ubordinadas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djetiv</a:t>
            </a:r>
            <a:r>
              <a:rPr lang="pt-BR" sz="4000" b="1" strike="noStrike" spc="-1" dirty="0">
                <a:solidFill>
                  <a:srgbClr val="FFFFFF"/>
                </a:solidFill>
                <a:latin typeface="RobotoBR"/>
              </a:rPr>
              <a:t>as</a:t>
            </a:r>
            <a:endParaRPr lang="pt-BR" sz="40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67" name="TextShape 2"/>
          <p:cNvSpPr txBox="1"/>
          <p:nvPr/>
        </p:nvSpPr>
        <p:spPr>
          <a:xfrm>
            <a:off x="4162477" y="2381556"/>
            <a:ext cx="7074923" cy="387308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457200">
              <a:lnSpc>
                <a:spcPct val="90000"/>
              </a:lnSpc>
              <a:spcBef>
                <a:spcPts val="499"/>
              </a:spcBef>
            </a:pPr>
            <a:r>
              <a:rPr lang="pt-BR" sz="2400" b="0" strike="noStrike" spc="-1" dirty="0">
                <a:solidFill>
                  <a:schemeClr val="bg2">
                    <a:lumMod val="75000"/>
                  </a:schemeClr>
                </a:solidFill>
                <a:latin typeface="RobotoBR"/>
              </a:rPr>
              <a:t>[…] </a:t>
            </a:r>
            <a:r>
              <a:rPr lang="pt-BR" sz="2400" b="1" strike="noStrike" spc="-1" dirty="0">
                <a:solidFill>
                  <a:schemeClr val="bg2">
                    <a:lumMod val="75000"/>
                  </a:schemeClr>
                </a:solidFill>
                <a:latin typeface="RobotoBR"/>
              </a:rPr>
              <a:t>A Carteira </a:t>
            </a:r>
            <a:r>
              <a:rPr lang="pt-BR" sz="2400" b="0" strike="noStrike" spc="-1" dirty="0">
                <a:solidFill>
                  <a:schemeClr val="bg2">
                    <a:lumMod val="75000"/>
                  </a:schemeClr>
                </a:solidFill>
                <a:latin typeface="RobotoBR"/>
              </a:rPr>
              <a:t>[...], que Anderson assina com o irmão Kleber, terá sua primeira exibição no segundo semestre [...]</a:t>
            </a:r>
            <a:endParaRPr lang="pt-BR" sz="2400" b="0" strike="noStrike" spc="-1" dirty="0">
              <a:solidFill>
                <a:schemeClr val="bg2">
                  <a:lumMod val="75000"/>
                </a:schemeClr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possível observar que o pronome relativo, ao introduzir orações subordinadas adjetivas, retoma termos antecedentes, evitando a repetição deles. Ao fazer essa articulação, o pronome relativo é usado como elemento de coesão textual.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68" name="Graphic 6"/>
          <p:cNvPicPr/>
          <p:nvPr/>
        </p:nvPicPr>
        <p:blipFill>
          <a:blip r:embed="rId2"/>
          <a:stretch/>
        </p:blipFill>
        <p:spPr>
          <a:xfrm>
            <a:off x="1333080" y="2811240"/>
            <a:ext cx="2335544" cy="2657519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extShape 1"/>
          <p:cNvSpPr txBox="1"/>
          <p:nvPr/>
        </p:nvSpPr>
        <p:spPr>
          <a:xfrm>
            <a:off x="0" y="391602"/>
            <a:ext cx="12191999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Tempo cronológico X tempo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p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sicológico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70" name="TextShape 2"/>
          <p:cNvSpPr txBox="1"/>
          <p:nvPr/>
        </p:nvSpPr>
        <p:spPr>
          <a:xfrm>
            <a:off x="1571760" y="2187503"/>
            <a:ext cx="6735556" cy="373992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Tempo cronológico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é o tempo objetivo, marcado pelo ritmo do relógio, calendário, estações do ano etc. Ainda que não seja indicado explicitamente pelo narrador, pode ser apreendido pelo leitor.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Tempo psicológico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ocorre no interior, na mente da personagem, desvinculando-se do tempo cronológico. Pode alargar-se ou abreviar-se conforme o estado emocional da personagem.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2" name="CustomShape 4"/>
          <p:cNvSpPr/>
          <p:nvPr/>
        </p:nvSpPr>
        <p:spPr>
          <a:xfrm>
            <a:off x="8151840" y="1685520"/>
            <a:ext cx="3274560" cy="4408200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73" name="Graphic 6"/>
          <p:cNvPicPr/>
          <p:nvPr/>
        </p:nvPicPr>
        <p:blipFill>
          <a:blip r:embed="rId2"/>
          <a:stretch/>
        </p:blipFill>
        <p:spPr>
          <a:xfrm>
            <a:off x="8325720" y="3191400"/>
            <a:ext cx="2194200" cy="219420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TextShape 2"/>
          <p:cNvSpPr txBox="1"/>
          <p:nvPr/>
        </p:nvSpPr>
        <p:spPr>
          <a:xfrm>
            <a:off x="626424" y="1834680"/>
            <a:ext cx="2283778" cy="29637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Conto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7" name="TextShape 4"/>
          <p:cNvSpPr txBox="1"/>
          <p:nvPr/>
        </p:nvSpPr>
        <p:spPr>
          <a:xfrm>
            <a:off x="3016032" y="774736"/>
            <a:ext cx="8547168" cy="59220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um gênero que se desenvolve geralmente em torno de um conflito central.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Por ser uma narrativa curta, mais concentrada em relação ao tempo e ao espaço, os acontecimentos, o conflito, as emoções e os sentimentos das personagens aparecem mais condensados. 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Trata-se de um gênero com densidade capaz de potencializar um tema que, por sua própria natureza, ganha força em um texto de características muito específicas, propiciando uma experiência ímpar de leitura.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um gênero que, em certos contextos de produção, e dependendo do estilo, dos propósitos do autor e da temática escolhida para a trama, pode ser um texto com elementos que refletem valores, hábitos, costumes de uma época, além de sugerir que o leitor amplie sua visão dos dilemas humanos e os experimente na ficção e, quem sabe, até mesmo para além dela.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9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A58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80" name="Espaço Reservado para Conteúdo 4"/>
          <p:cNvPicPr/>
          <p:nvPr/>
        </p:nvPicPr>
        <p:blipFill>
          <a:blip r:embed="rId2"/>
          <a:stretch/>
        </p:blipFill>
        <p:spPr>
          <a:xfrm>
            <a:off x="3121859" y="670364"/>
            <a:ext cx="9070141" cy="6187635"/>
          </a:xfrm>
          <a:prstGeom prst="rect">
            <a:avLst/>
          </a:prstGeom>
          <a:ln>
            <a:noFill/>
          </a:ln>
        </p:spPr>
      </p:pic>
      <p:sp>
        <p:nvSpPr>
          <p:cNvPr id="481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2" name="TextShape 4"/>
          <p:cNvSpPr txBox="1"/>
          <p:nvPr/>
        </p:nvSpPr>
        <p:spPr>
          <a:xfrm>
            <a:off x="322596" y="2074320"/>
            <a:ext cx="2751840" cy="2709000"/>
          </a:xfrm>
          <a:prstGeom prst="rect">
            <a:avLst/>
          </a:prstGeom>
          <a:solidFill>
            <a:srgbClr val="3B3838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Conto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532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2020-04-03T16:39:27Z</dcterms:created>
  <dcterms:modified xsi:type="dcterms:W3CDTF">2020-04-03T16:41:48Z</dcterms:modified>
</cp:coreProperties>
</file>