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4" r:id="rId2"/>
    <p:sldId id="335" r:id="rId3"/>
    <p:sldId id="336" r:id="rId4"/>
    <p:sldId id="337" r:id="rId5"/>
    <p:sldId id="338" r:id="rId6"/>
    <p:sldId id="339" r:id="rId7"/>
    <p:sldId id="340" r:id="rId8"/>
    <p:sldId id="341" r:id="rId9"/>
    <p:sldId id="355" r:id="rId10"/>
    <p:sldId id="342" r:id="rId11"/>
    <p:sldId id="343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A81867-6537-4602-AC49-7E46B077E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E7871DE-8570-4B85-BF5D-C03A7BD10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ED8B8A-8358-4BFF-A988-F9CE85AE6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A6B5-4565-45DB-AD57-A5D1AB8094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448D542-E5C7-463B-9B44-91941E94C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E621B0-23DA-42FA-B0CF-50AB107BA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3426-5DFC-464D-B57B-5F5A9B3637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6594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1A5BFB-D32F-4465-8448-0DC98DF56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1501B8-D50A-467F-936D-4CFC0C06C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0A81BC-828C-42B8-8C2B-8DE33305A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A6B5-4565-45DB-AD57-A5D1AB8094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03D11B-193A-4A86-ABF7-74CF2985A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955397B-740A-498A-AFF5-FA1C0E01E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3426-5DFC-464D-B57B-5F5A9B3637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7865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67DA5F-2DFB-44C0-8898-96853D11D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C178E1-A91E-478F-B336-41AD92E230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49E1E9-DFDD-434C-ADBF-6E976B915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A6B5-4565-45DB-AD57-A5D1AB8094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DADB07-5069-4480-8BAB-F3E6364F0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F128CB-6C55-4DA6-A98D-A2DE655F5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3426-5DFC-464D-B57B-5F5A9B3637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702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5BD1C7-DF60-4268-B313-9BA33AD16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BA1B44-7FEC-4F29-AD02-FD6343B083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15E3C00-CD6D-4119-B38F-DCAD0AC05D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F3C1A98-A409-47A3-A66F-4C3580768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A6B5-4565-45DB-AD57-A5D1AB8094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6449395-8BE8-4F72-A882-20A83DE9D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6FB1196-22AA-4888-8149-4BC6811D0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3426-5DFC-464D-B57B-5F5A9B3637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7994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3F8763-FEA1-414F-8B9F-8449193DA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C0D2A28-1050-4626-AC13-9A1DDD0C9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DE40ABE-933F-484B-A317-A4B697A924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0862CCB-AB5F-4A8A-9C5E-D342382FD1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2FE3210-4663-4C22-BA81-B030E68CC1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FE50A99-C798-40F6-8F97-A42A01C67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A6B5-4565-45DB-AD57-A5D1AB8094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300B391-73F8-4C2E-ADCC-285A112C5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72BE252-4370-4132-8CCA-B4511A920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3426-5DFC-464D-B57B-5F5A9B3637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3708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0F2293-AC49-4BC1-B251-17AB9E4C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21D6C07-03F6-4712-BAFD-080E225F3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A6B5-4565-45DB-AD57-A5D1AB8094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3B056E3-B638-4BAC-9B9A-46F616CBA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C4AEBC2-D7F0-4A52-91E1-E1A384687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3426-5DFC-464D-B57B-5F5A9B3637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6827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0B4E9E1-25A5-47E3-9EBA-4DF07DEFA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A6B5-4565-45DB-AD57-A5D1AB8094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F27A744-C84A-411A-8875-4C8277C8D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B306DF1-B0FA-4871-88BF-15787DE7C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3426-5DFC-464D-B57B-5F5A9B3637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1616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172722-DEF4-49B2-8766-285EE0C80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7940C0-737F-4F78-9A84-D4989DA99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D01F198-B5B3-44C3-A4DB-1C23A1227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235EB25-5D5C-4E5E-8055-B35FD435D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A6B5-4565-45DB-AD57-A5D1AB8094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D29EEF4-86FF-4612-ACD3-FA10A1948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54AD6F-9490-4FA0-BB4D-EE3516C38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3426-5DFC-464D-B57B-5F5A9B3637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8848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60E6F-00C0-4E42-9AAA-11264C7B0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CD50820-E577-46D2-A583-7BE9E3D343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FD39773-D0A5-4A00-8596-92E3408738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675156-355E-4B54-A9E1-4F20F07C5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A6B5-4565-45DB-AD57-A5D1AB8094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056BEA-3122-4292-AC23-3A490E89C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E4B30F3-4851-434C-98E9-574F4C97C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3426-5DFC-464D-B57B-5F5A9B3637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1552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998A5C-F414-496B-8446-85418B82C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F31EE56-17B1-449A-9289-168E9378B1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854059-F15C-44CB-9928-C2CD2A62A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A6B5-4565-45DB-AD57-A5D1AB8094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438DC3-D31A-4325-A1DA-B5392A19D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732943-9C3E-4816-8CE1-78FACD258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3426-5DFC-464D-B57B-5F5A9B3637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5458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ACE6313-91C4-4031-9E01-ACF690719C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CD91D52-4539-4CE0-B984-8263117228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D0C122-E32C-4BD7-8E27-796398408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A6B5-4565-45DB-AD57-A5D1AB8094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CEFD45-D3CF-4650-A365-61C7EE2BE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230E70-47B5-4698-A987-1B812EF6C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03426-5DFC-464D-B57B-5F5A9B3637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7480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723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4B67B32-747E-4ECC-9A20-857D520C3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22012E-DE30-4CAC-883E-DF215D94D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0096F7-5C39-4CE4-BF3F-E2E26212E2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CA6B5-4565-45DB-AD57-A5D1AB8094F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8B63AB5-9DE6-4417-96D8-DEED368C05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EB96AC4-844A-4A00-A483-66839317FF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03426-5DFC-464D-B57B-5F5A9B3637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4019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7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TextShape 2"/>
          <p:cNvSpPr txBox="1"/>
          <p:nvPr/>
        </p:nvSpPr>
        <p:spPr>
          <a:xfrm>
            <a:off x="510312" y="1624892"/>
            <a:ext cx="3108700" cy="305862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Formas nominais do verbo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579" name="TextShape 4"/>
          <p:cNvSpPr txBox="1"/>
          <p:nvPr/>
        </p:nvSpPr>
        <p:spPr>
          <a:xfrm>
            <a:off x="3714617" y="593140"/>
            <a:ext cx="7946863" cy="63320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formas nominais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do verbo são: 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infinitivo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particípio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 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gerúndio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 São assim chamadas pois podem exercer a função de um nome. Não exprimem tempo nem modo verbal.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1028880" lvl="1" indent="-571320">
              <a:lnSpc>
                <a:spcPct val="90000"/>
              </a:lnSpc>
              <a:spcBef>
                <a:spcPts val="499"/>
              </a:spcBef>
              <a:buClr>
                <a:srgbClr val="ED7D31"/>
              </a:buClr>
              <a:buFont typeface="Calibri Light"/>
              <a:buAutoNum type="romanUcPeriod"/>
            </a:pPr>
            <a:r>
              <a:rPr lang="pt-BR" sz="1800" b="1" strike="noStrike" spc="-1" dirty="0">
                <a:solidFill>
                  <a:schemeClr val="bg1">
                    <a:lumMod val="65000"/>
                  </a:schemeClr>
                </a:solidFill>
                <a:latin typeface="RobotoBR"/>
              </a:rPr>
              <a:t>Pensar </a:t>
            </a:r>
            <a:r>
              <a:rPr lang="pt-BR" sz="1800" b="0" strike="noStrike" spc="-1" dirty="0">
                <a:solidFill>
                  <a:schemeClr val="bg1">
                    <a:lumMod val="65000"/>
                  </a:schemeClr>
                </a:solidFill>
                <a:latin typeface="RobotoBR"/>
              </a:rPr>
              <a:t>é um atributo humano.</a:t>
            </a:r>
            <a:endParaRPr lang="pt-BR" sz="1800" b="0" strike="noStrike" spc="-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 marL="1028880" lvl="1" indent="-571320">
              <a:lnSpc>
                <a:spcPct val="90000"/>
              </a:lnSpc>
              <a:spcBef>
                <a:spcPts val="499"/>
              </a:spcBef>
              <a:buClr>
                <a:srgbClr val="ED7D31"/>
              </a:buClr>
              <a:buFont typeface="Calibri Light"/>
              <a:buAutoNum type="romanUcPeriod"/>
            </a:pPr>
            <a:r>
              <a:rPr lang="pt-BR" sz="1800" b="0" strike="noStrike" spc="-1" dirty="0">
                <a:solidFill>
                  <a:schemeClr val="bg1">
                    <a:lumMod val="65000"/>
                  </a:schemeClr>
                </a:solidFill>
                <a:latin typeface="RobotoBR"/>
              </a:rPr>
              <a:t>Ouvi pessoas </a:t>
            </a:r>
            <a:r>
              <a:rPr lang="pt-BR" sz="1800" b="1" strike="noStrike" spc="-1" dirty="0">
                <a:solidFill>
                  <a:schemeClr val="bg1">
                    <a:lumMod val="65000"/>
                  </a:schemeClr>
                </a:solidFill>
                <a:latin typeface="RobotoBR"/>
              </a:rPr>
              <a:t>contando </a:t>
            </a:r>
            <a:r>
              <a:rPr lang="pt-BR" sz="1800" b="0" strike="noStrike" spc="-1" dirty="0">
                <a:solidFill>
                  <a:schemeClr val="bg1">
                    <a:lumMod val="65000"/>
                  </a:schemeClr>
                </a:solidFill>
                <a:latin typeface="RobotoBR"/>
              </a:rPr>
              <a:t>sobre o ocorrido com o dentista.</a:t>
            </a:r>
            <a:endParaRPr lang="pt-BR" sz="1800" b="0" strike="noStrike" spc="-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 marL="1028880" lvl="1" indent="-571320">
              <a:lnSpc>
                <a:spcPct val="90000"/>
              </a:lnSpc>
              <a:spcBef>
                <a:spcPts val="499"/>
              </a:spcBef>
              <a:buClr>
                <a:srgbClr val="ED7D31"/>
              </a:buClr>
              <a:buFont typeface="Calibri Light"/>
              <a:buAutoNum type="romanUcPeriod"/>
            </a:pPr>
            <a:r>
              <a:rPr lang="pt-BR" sz="1800" b="1" strike="noStrike" spc="-1" dirty="0">
                <a:solidFill>
                  <a:schemeClr val="bg1">
                    <a:lumMod val="65000"/>
                  </a:schemeClr>
                </a:solidFill>
                <a:latin typeface="RobotoBR"/>
              </a:rPr>
              <a:t>Terminada </a:t>
            </a:r>
            <a:r>
              <a:rPr lang="pt-BR" sz="1800" b="0" strike="noStrike" spc="-1" dirty="0">
                <a:solidFill>
                  <a:schemeClr val="bg1">
                    <a:lumMod val="65000"/>
                  </a:schemeClr>
                </a:solidFill>
                <a:latin typeface="RobotoBR"/>
              </a:rPr>
              <a:t>a discussão, a filha e a esposa abandonaram a casa.</a:t>
            </a:r>
            <a:endParaRPr lang="pt-BR" sz="1800" b="0" strike="noStrike" spc="-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No período </a:t>
            </a:r>
            <a:r>
              <a:rPr lang="pt-BR" sz="2400" b="0" strike="noStrike" spc="-1" dirty="0" err="1">
                <a:solidFill>
                  <a:srgbClr val="000000"/>
                </a:solidFill>
                <a:latin typeface="RobotoBR"/>
              </a:rPr>
              <a:t>I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o verbo no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infinitivo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corresponde ao processo em si mesmo e aproxima-se, desse modo, do substantivo.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No período II, 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gerúndio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expressa a ideia de uma ação verbal em curso, desempenhando as funções do adjetivo e do advérbio.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No período III, por sua vez, 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particípio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caracteriza-se por expressar a ação verbal concluída e desempenha a função de adjetivo. Concorda em gênero e em número com o substantivo a que se refere.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CustomShape 1"/>
          <p:cNvSpPr/>
          <p:nvPr/>
        </p:nvSpPr>
        <p:spPr>
          <a:xfrm>
            <a:off x="4178944" y="1690560"/>
            <a:ext cx="8014616" cy="5167080"/>
          </a:xfrm>
          <a:custGeom>
            <a:avLst/>
            <a:gdLst/>
            <a:ahLst/>
            <a:cxnLst/>
            <a:rect l="l" t="t" r="r" b="b"/>
            <a:pathLst>
              <a:path w="7316944" h="5167312">
                <a:moveTo>
                  <a:pt x="0" y="0"/>
                </a:moveTo>
                <a:lnTo>
                  <a:pt x="7316944" y="0"/>
                </a:lnTo>
                <a:lnTo>
                  <a:pt x="7316944" y="5167312"/>
                </a:lnTo>
                <a:lnTo>
                  <a:pt x="472697" y="5167312"/>
                </a:lnTo>
                <a:lnTo>
                  <a:pt x="2866576" y="952"/>
                </a:lnTo>
                <a:lnTo>
                  <a:pt x="0" y="952"/>
                </a:lnTo>
                <a:close/>
              </a:path>
            </a:pathLst>
          </a:custGeom>
          <a:solidFill>
            <a:srgbClr val="A6A6A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82" name="TextShape 3"/>
          <p:cNvSpPr txBox="1"/>
          <p:nvPr/>
        </p:nvSpPr>
        <p:spPr>
          <a:xfrm>
            <a:off x="0" y="365040"/>
            <a:ext cx="1219200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Orações reduzidas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83" name="TextShape 4"/>
          <p:cNvSpPr txBox="1"/>
          <p:nvPr/>
        </p:nvSpPr>
        <p:spPr>
          <a:xfrm>
            <a:off x="619568" y="2015280"/>
            <a:ext cx="5097240" cy="40654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pt-BR" sz="2200" b="0" strike="noStrike" spc="-1" dirty="0">
                <a:latin typeface="RobotoBR"/>
              </a:rPr>
              <a:t>As </a:t>
            </a:r>
            <a:r>
              <a:rPr lang="pt-BR" sz="2200" b="1" strike="noStrike" spc="-1" dirty="0">
                <a:latin typeface="RobotoBR"/>
              </a:rPr>
              <a:t>orações reduzidas </a:t>
            </a:r>
            <a:r>
              <a:rPr lang="pt-BR" sz="2200" b="0" strike="noStrike" spc="-1" dirty="0">
                <a:latin typeface="RobotoBR"/>
              </a:rPr>
              <a:t>apresentam o verbo em uma das formas nominais (infinitivo, gerúndio ou particípio) e não apresentam conectivo. São orações subordinadas e, geralmente, podem ser transformadas em orações desenvolvidas.</a:t>
            </a:r>
            <a:endParaRPr lang="pt-BR" sz="2200" b="0" strike="noStrike" spc="-1" dirty="0"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pt-BR" sz="2200" b="0" strike="noStrike" spc="-1" dirty="0">
                <a:latin typeface="RobotoBR"/>
              </a:rPr>
              <a:t>Transformando a oração subordinada substantiva reduzida de infinitivo em desenvolvida, tem-se a formulação ao lado.</a:t>
            </a:r>
            <a:endParaRPr lang="pt-BR" sz="2200" b="0" strike="noStrike" spc="-1" dirty="0"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84" name="Imagem 6"/>
          <p:cNvPicPr/>
          <p:nvPr/>
        </p:nvPicPr>
        <p:blipFill>
          <a:blip r:embed="rId2"/>
          <a:stretch/>
        </p:blipFill>
        <p:spPr>
          <a:xfrm>
            <a:off x="6814683" y="4656599"/>
            <a:ext cx="4920597" cy="1474295"/>
          </a:xfrm>
          <a:prstGeom prst="rect">
            <a:avLst/>
          </a:prstGeom>
          <a:ln>
            <a:noFill/>
          </a:ln>
        </p:spPr>
      </p:pic>
      <p:pic>
        <p:nvPicPr>
          <p:cNvPr id="585" name="Imagem 4"/>
          <p:cNvPicPr/>
          <p:nvPr/>
        </p:nvPicPr>
        <p:blipFill>
          <a:blip r:embed="rId3"/>
          <a:stretch/>
        </p:blipFill>
        <p:spPr>
          <a:xfrm>
            <a:off x="7150320" y="2539747"/>
            <a:ext cx="4813200" cy="1639853"/>
          </a:xfrm>
          <a:prstGeom prst="rect">
            <a:avLst/>
          </a:prstGeom>
          <a:ln>
            <a:noFill/>
          </a:ln>
        </p:spPr>
      </p:pic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Orações reduzidas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587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Transformando a oração subordinada adjetiva reduzida de particípio em desenvolvida, tem-se a seguinte formulação: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88" name="Imagem 4"/>
          <p:cNvPicPr/>
          <p:nvPr/>
        </p:nvPicPr>
        <p:blipFill>
          <a:blip r:embed="rId2"/>
          <a:stretch/>
        </p:blipFill>
        <p:spPr>
          <a:xfrm>
            <a:off x="1939249" y="1825559"/>
            <a:ext cx="7852590" cy="1437879"/>
          </a:xfrm>
          <a:prstGeom prst="rect">
            <a:avLst/>
          </a:prstGeom>
          <a:ln>
            <a:noFill/>
          </a:ln>
        </p:spPr>
      </p:pic>
      <p:pic>
        <p:nvPicPr>
          <p:cNvPr id="589" name="Imagem 8"/>
          <p:cNvPicPr/>
          <p:nvPr/>
        </p:nvPicPr>
        <p:blipFill>
          <a:blip r:embed="rId3"/>
          <a:stretch/>
        </p:blipFill>
        <p:spPr>
          <a:xfrm>
            <a:off x="1928160" y="4765320"/>
            <a:ext cx="7630200" cy="1209600"/>
          </a:xfrm>
          <a:prstGeom prst="rect">
            <a:avLst/>
          </a:prstGeom>
          <a:ln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Orações reduzidas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591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RobotoBR"/>
              </a:rPr>
              <a:t>Transformando oração subordinada adjetiva reduzida de gerúndio em desenvolvida, tem-se a seguinte formulação:</a:t>
            </a:r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92" name="Imagem 4"/>
          <p:cNvPicPr/>
          <p:nvPr/>
        </p:nvPicPr>
        <p:blipFill>
          <a:blip r:embed="rId2"/>
          <a:stretch/>
        </p:blipFill>
        <p:spPr>
          <a:xfrm>
            <a:off x="2103129" y="1825559"/>
            <a:ext cx="7497515" cy="1355951"/>
          </a:xfrm>
          <a:prstGeom prst="rect">
            <a:avLst/>
          </a:prstGeom>
          <a:ln>
            <a:noFill/>
          </a:ln>
        </p:spPr>
      </p:pic>
      <p:pic>
        <p:nvPicPr>
          <p:cNvPr id="593" name="Imagem 6"/>
          <p:cNvPicPr/>
          <p:nvPr/>
        </p:nvPicPr>
        <p:blipFill>
          <a:blip r:embed="rId3"/>
          <a:stretch/>
        </p:blipFill>
        <p:spPr>
          <a:xfrm>
            <a:off x="2694239" y="4342148"/>
            <a:ext cx="6373795" cy="1557172"/>
          </a:xfrm>
          <a:prstGeom prst="rect">
            <a:avLst/>
          </a:prstGeom>
          <a:ln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CustomShape 2"/>
          <p:cNvSpPr/>
          <p:nvPr/>
        </p:nvSpPr>
        <p:spPr>
          <a:xfrm flipH="1" flipV="1">
            <a:off x="960120" y="-720"/>
            <a:ext cx="11218320" cy="6857640"/>
          </a:xfrm>
          <a:custGeom>
            <a:avLst/>
            <a:gdLst/>
            <a:ahLst/>
            <a:cxnLst/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96" name="CustomShape 3"/>
          <p:cNvSpPr/>
          <p:nvPr/>
        </p:nvSpPr>
        <p:spPr>
          <a:xfrm flipH="1" flipV="1">
            <a:off x="1419480" y="-720"/>
            <a:ext cx="10771560" cy="6857640"/>
          </a:xfrm>
          <a:custGeom>
            <a:avLst/>
            <a:gdLst/>
            <a:ahLst/>
            <a:cxnLst/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97" name="TextShape 4"/>
          <p:cNvSpPr txBox="1"/>
          <p:nvPr/>
        </p:nvSpPr>
        <p:spPr>
          <a:xfrm>
            <a:off x="1024250" y="365040"/>
            <a:ext cx="10570269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RobotoBR"/>
              </a:rPr>
              <a:t>Uso do infinitivo</a:t>
            </a:r>
            <a:endParaRPr lang="pt-BR" sz="4400" b="0" strike="noStrike" spc="-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598" name="TextShape 5"/>
          <p:cNvSpPr txBox="1"/>
          <p:nvPr/>
        </p:nvSpPr>
        <p:spPr>
          <a:xfrm>
            <a:off x="901341" y="1940550"/>
            <a:ext cx="10866339" cy="4469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 infinitivo, na língua portuguesa, apresenta duas formas: uma não flexionada e outra flexionada. No exemplo apresentado, o infinitivo é a base de uma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locução verbal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 Em casos como esse, normalmente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o infinitivo não é flexionado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1028880" lvl="1" indent="-57132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romanUcPeriod"/>
            </a:pPr>
            <a:r>
              <a:rPr lang="pt-BR" sz="1900" b="0" strike="noStrike" spc="-1" dirty="0">
                <a:solidFill>
                  <a:srgbClr val="7F7F7F"/>
                </a:solidFill>
                <a:latin typeface="RobotoBR"/>
              </a:rPr>
              <a:t>Os candidatos </a:t>
            </a:r>
            <a:r>
              <a:rPr lang="pt-BR" sz="1900" b="1" strike="noStrike" spc="-1" dirty="0">
                <a:solidFill>
                  <a:srgbClr val="7F7F7F"/>
                </a:solidFill>
                <a:latin typeface="RobotoBR"/>
              </a:rPr>
              <a:t>querem apresentar </a:t>
            </a:r>
            <a:r>
              <a:rPr lang="pt-BR" sz="1900" b="0" strike="noStrike" spc="-1" dirty="0">
                <a:solidFill>
                  <a:srgbClr val="7F7F7F"/>
                </a:solidFill>
                <a:latin typeface="RobotoBR"/>
              </a:rPr>
              <a:t>suas propostas.</a:t>
            </a:r>
            <a:endParaRPr lang="pt-BR" sz="1900" b="0" strike="noStrike" spc="-1" dirty="0">
              <a:solidFill>
                <a:srgbClr val="7F7F7F"/>
              </a:solidFill>
              <a:latin typeface="Calibri"/>
            </a:endParaRPr>
          </a:p>
          <a:p>
            <a:pPr marL="1028880" lvl="1" indent="-57132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romanUcPeriod"/>
            </a:pPr>
            <a:r>
              <a:rPr lang="pt-BR" sz="1900" b="0" strike="noStrike" spc="-1" dirty="0">
                <a:solidFill>
                  <a:srgbClr val="7F7F7F"/>
                </a:solidFill>
                <a:latin typeface="RobotoBR"/>
              </a:rPr>
              <a:t>As irmãs </a:t>
            </a:r>
            <a:r>
              <a:rPr lang="pt-BR" sz="1900" b="1" strike="noStrike" spc="-1" dirty="0">
                <a:solidFill>
                  <a:srgbClr val="7F7F7F"/>
                </a:solidFill>
                <a:latin typeface="RobotoBR"/>
              </a:rPr>
              <a:t>gostam de comer </a:t>
            </a:r>
            <a:r>
              <a:rPr lang="pt-BR" sz="1900" b="0" strike="noStrike" spc="-1" dirty="0">
                <a:solidFill>
                  <a:srgbClr val="7F7F7F"/>
                </a:solidFill>
                <a:latin typeface="RobotoBR"/>
              </a:rPr>
              <a:t>pipoca.</a:t>
            </a:r>
            <a:endParaRPr lang="pt-BR" sz="1900" b="0" strike="noStrike" spc="-1" dirty="0">
              <a:solidFill>
                <a:srgbClr val="7F7F7F"/>
              </a:solidFill>
              <a:latin typeface="Calibri"/>
            </a:endParaRPr>
          </a:p>
          <a:p>
            <a:pPr marL="1028880" lvl="1" indent="-57132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romanUcPeriod"/>
            </a:pPr>
            <a:r>
              <a:rPr lang="pt-BR" sz="1900" b="0" strike="noStrike" spc="-1" dirty="0">
                <a:solidFill>
                  <a:srgbClr val="7F7F7F"/>
                </a:solidFill>
                <a:latin typeface="RobotoBR"/>
              </a:rPr>
              <a:t>Aplicativos </a:t>
            </a:r>
            <a:r>
              <a:rPr lang="pt-BR" sz="1900" b="1" strike="noStrike" spc="-1" dirty="0">
                <a:solidFill>
                  <a:srgbClr val="7F7F7F"/>
                </a:solidFill>
                <a:latin typeface="RobotoBR"/>
              </a:rPr>
              <a:t>ajudam a proteger </a:t>
            </a:r>
            <a:r>
              <a:rPr lang="pt-BR" sz="1900" b="0" strike="noStrike" spc="-1" dirty="0">
                <a:solidFill>
                  <a:srgbClr val="7F7F7F"/>
                </a:solidFill>
                <a:latin typeface="RobotoBR"/>
              </a:rPr>
              <a:t>senhas</a:t>
            </a:r>
            <a:r>
              <a:rPr lang="pt-BR" sz="1900" b="0" strike="noStrike" spc="-1" dirty="0">
                <a:solidFill>
                  <a:schemeClr val="bg1">
                    <a:lumMod val="65000"/>
                  </a:schemeClr>
                </a:solidFill>
                <a:latin typeface="RobotoBR"/>
              </a:rPr>
              <a:t>.</a:t>
            </a:r>
            <a:endParaRPr lang="pt-BR" sz="1900" b="0" strike="noStrike" spc="-1" dirty="0">
              <a:solidFill>
                <a:schemeClr val="bg1">
                  <a:lumMod val="65000"/>
                </a:schemeClr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Nos casos em que o sujeito da oração principal é diferente do sujeito do verbo no infinitivo,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flexiona-se o infinitivo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 Observe os exemplos.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1028880" lvl="1" indent="-57132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romanUcPeriod"/>
            </a:pPr>
            <a:r>
              <a:rPr lang="pt-BR" sz="1900" b="0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Peça aos amigos para </a:t>
            </a:r>
            <a:r>
              <a:rPr lang="pt-BR" sz="1900" b="1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trazerem </a:t>
            </a:r>
            <a:r>
              <a:rPr lang="pt-BR" sz="1900" b="0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bebidas.</a:t>
            </a:r>
            <a:endParaRPr lang="pt-BR" sz="1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  <a:p>
            <a:pPr marL="1028880" lvl="1" indent="-57132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romanUcPeriod"/>
            </a:pPr>
            <a:r>
              <a:rPr lang="pt-BR" sz="1900" b="0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O técnico orientou os jogadores a </a:t>
            </a:r>
            <a:r>
              <a:rPr lang="pt-BR" sz="1900" b="1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evitarem </a:t>
            </a:r>
            <a:r>
              <a:rPr lang="pt-BR" sz="1900" b="0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cartões.</a:t>
            </a:r>
            <a:endParaRPr lang="pt-BR" sz="19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  <a:p>
            <a:pPr marL="1028880" lvl="1" indent="-57132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romanUcPeriod"/>
            </a:pPr>
            <a:r>
              <a:rPr lang="pt-BR" sz="1900" b="0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A secretária pediu aos pacientes para </a:t>
            </a:r>
            <a:r>
              <a:rPr lang="pt-BR" sz="1900" b="1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tomarem </a:t>
            </a:r>
            <a:r>
              <a:rPr lang="pt-BR" sz="1900" b="0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a vacina</a:t>
            </a:r>
            <a:r>
              <a:rPr lang="pt-BR" sz="1700" b="0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.</a:t>
            </a:r>
            <a:endParaRPr lang="pt-BR" sz="17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TextShape 2"/>
          <p:cNvSpPr txBox="1"/>
          <p:nvPr/>
        </p:nvSpPr>
        <p:spPr>
          <a:xfrm>
            <a:off x="862920" y="1011960"/>
            <a:ext cx="3415680" cy="47952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Concordância ideológica: silepse de gênero, número e pessoa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pSp>
        <p:nvGrpSpPr>
          <p:cNvPr id="602" name="Group 3"/>
          <p:cNvGrpSpPr/>
          <p:nvPr/>
        </p:nvGrpSpPr>
        <p:grpSpPr>
          <a:xfrm>
            <a:off x="5162220" y="996788"/>
            <a:ext cx="6118197" cy="5283051"/>
            <a:chOff x="5326104" y="996788"/>
            <a:chExt cx="6118197" cy="5283051"/>
          </a:xfrm>
        </p:grpSpPr>
        <p:sp>
          <p:nvSpPr>
            <p:cNvPr id="603" name="CustomShape 4"/>
            <p:cNvSpPr/>
            <p:nvPr/>
          </p:nvSpPr>
          <p:spPr>
            <a:xfrm>
              <a:off x="5326104" y="996788"/>
              <a:ext cx="5954317" cy="2471476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52360" tIns="252360" rIns="114480" bIns="252360" anchor="ctr"/>
            <a:lstStyle/>
            <a:p>
              <a:pPr>
                <a:lnSpc>
                  <a:spcPct val="90000"/>
                </a:lnSpc>
                <a:spcAft>
                  <a:spcPts val="1049"/>
                </a:spcAft>
              </a:pPr>
              <a:r>
                <a:rPr lang="pt-BR" sz="2800" b="0" strike="noStrike" spc="-1" dirty="0">
                  <a:latin typeface="RobotoBR"/>
                </a:rPr>
                <a:t>Consiste em concordar gramaticalmente uma palavra a uma ideia, e não à palavra expressa na oração.</a:t>
              </a:r>
              <a:endParaRPr lang="pt-BR" sz="2800" b="0" strike="noStrike" spc="-1" dirty="0">
                <a:latin typeface="Arial"/>
              </a:endParaRPr>
            </a:p>
          </p:txBody>
        </p:sp>
        <p:sp>
          <p:nvSpPr>
            <p:cNvPr id="604" name="CustomShape 5"/>
            <p:cNvSpPr/>
            <p:nvPr/>
          </p:nvSpPr>
          <p:spPr>
            <a:xfrm>
              <a:off x="5385638" y="3877893"/>
              <a:ext cx="6058663" cy="2401946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hueOff val="-1455363"/>
                <a:satOff val="-83928"/>
                <a:lumOff val="8628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52360" tIns="252360" rIns="114480" bIns="252360" anchor="ctr"/>
            <a:lstStyle/>
            <a:p>
              <a:pPr>
                <a:lnSpc>
                  <a:spcPct val="90000"/>
                </a:lnSpc>
                <a:spcAft>
                  <a:spcPts val="1049"/>
                </a:spcAft>
              </a:pP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O termo 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silepse 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deriva de uma palavra grega que significa “ação de reunir, de tomar em conjunto”. Há três tipos de silepse: de 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gênero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, de 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número 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e de 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pessoa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8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605" name="Group 6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TextShape 1"/>
          <p:cNvSpPr txBox="1"/>
          <p:nvPr/>
        </p:nvSpPr>
        <p:spPr>
          <a:xfrm>
            <a:off x="838080" y="515245"/>
            <a:ext cx="10515240" cy="132516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Concordância ideológica: silepse de gênero, número e pessoa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607" name="TextShape 2"/>
          <p:cNvSpPr txBox="1"/>
          <p:nvPr/>
        </p:nvSpPr>
        <p:spPr>
          <a:xfrm>
            <a:off x="838080" y="1825560"/>
            <a:ext cx="10515240" cy="45615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000" b="1" strike="noStrike" spc="-1" dirty="0">
                <a:solidFill>
                  <a:srgbClr val="000000"/>
                </a:solidFill>
                <a:latin typeface="RobotoBR"/>
              </a:rPr>
              <a:t>Silepse de número</a:t>
            </a:r>
            <a:r>
              <a:rPr lang="pt-BR" sz="3000" b="0" strike="noStrike" spc="-1" dirty="0">
                <a:solidFill>
                  <a:srgbClr val="000000"/>
                </a:solidFill>
                <a:latin typeface="RobotoBR"/>
              </a:rPr>
              <a:t>: ocorre quando o substantivo singular é concebido como plural.</a:t>
            </a:r>
            <a:endParaRPr lang="pt-BR" sz="30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ED7D31"/>
              </a:buClr>
              <a:buFont typeface="Arial"/>
              <a:buChar char="•"/>
            </a:pPr>
            <a:r>
              <a:rPr lang="pt-BR" sz="2600" b="0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Onde está a </a:t>
            </a:r>
            <a:r>
              <a:rPr lang="pt-BR" sz="2600" b="1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turma</a:t>
            </a:r>
            <a:r>
              <a:rPr lang="pt-BR" sz="2600" b="0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? Já </a:t>
            </a:r>
            <a:r>
              <a:rPr lang="pt-BR" sz="2600" b="1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foram </a:t>
            </a:r>
            <a:r>
              <a:rPr lang="pt-BR" sz="2600" b="0" strike="noStrike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para o recreio?</a:t>
            </a:r>
            <a:endParaRPr lang="pt-BR" sz="2600" b="0" strike="noStrike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  <a:p>
            <a:pPr marL="457560" lvl="1">
              <a:lnSpc>
                <a:spcPct val="90000"/>
              </a:lnSpc>
              <a:spcBef>
                <a:spcPts val="499"/>
              </a:spcBef>
              <a:buClr>
                <a:srgbClr val="808080"/>
              </a:buClr>
            </a:pP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O verbo na 3</a:t>
            </a:r>
            <a:r>
              <a:rPr lang="pt-BR" sz="2200" b="0" u="sng" strike="noStrike" spc="-1" baseline="30000" dirty="0">
                <a:solidFill>
                  <a:srgbClr val="000000"/>
                </a:solidFill>
                <a:uFillTx/>
                <a:latin typeface="RobotoBR"/>
              </a:rPr>
              <a:t>a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 pessoa do plural concorda com a noção implícita do substantivo singular </a:t>
            </a:r>
            <a:r>
              <a:rPr lang="pt-BR" sz="2200" b="1" strike="noStrike" spc="-1" dirty="0">
                <a:solidFill>
                  <a:srgbClr val="000000"/>
                </a:solidFill>
                <a:latin typeface="RobotoBR"/>
              </a:rPr>
              <a:t>turma 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como </a:t>
            </a:r>
            <a:r>
              <a:rPr lang="pt-BR" sz="2200" b="1" strike="noStrike" spc="-1" dirty="0">
                <a:solidFill>
                  <a:srgbClr val="000000"/>
                </a:solidFill>
                <a:latin typeface="RobotoBR"/>
              </a:rPr>
              <a:t>grupo de alunos</a:t>
            </a:r>
            <a:r>
              <a:rPr lang="pt-BR" sz="22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000" b="1" strike="noStrike" spc="-1" dirty="0">
                <a:solidFill>
                  <a:srgbClr val="000000"/>
                </a:solidFill>
                <a:latin typeface="RobotoBR"/>
              </a:rPr>
              <a:t>Silepse de gênero</a:t>
            </a:r>
            <a:r>
              <a:rPr lang="pt-BR" sz="3000" b="0" strike="noStrike" spc="-1" dirty="0">
                <a:solidFill>
                  <a:srgbClr val="000000"/>
                </a:solidFill>
                <a:latin typeface="RobotoBR"/>
              </a:rPr>
              <a:t>: ocorre quando um adjetivo não concorda em gênero com o gênero gramatical do substantivo a que está ligado, e sim com a ideia contida no substantivo.</a:t>
            </a:r>
            <a:endParaRPr lang="pt-BR" sz="30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ED7D31"/>
              </a:buClr>
              <a:buFont typeface="Arial"/>
              <a:buChar char="•"/>
            </a:pPr>
            <a:r>
              <a:rPr lang="pt-BR" sz="2600" b="1" strike="noStrike" spc="-1" dirty="0">
                <a:solidFill>
                  <a:srgbClr val="7F7F7F"/>
                </a:solidFill>
                <a:latin typeface="RobotoBR"/>
              </a:rPr>
              <a:t>São Paulo </a:t>
            </a:r>
            <a:r>
              <a:rPr lang="pt-BR" sz="2600" b="0" strike="noStrike" spc="-1" dirty="0">
                <a:solidFill>
                  <a:srgbClr val="7F7F7F"/>
                </a:solidFill>
                <a:latin typeface="RobotoBR"/>
              </a:rPr>
              <a:t>é muito </a:t>
            </a:r>
            <a:r>
              <a:rPr lang="pt-BR" sz="2600" b="1" strike="noStrike" spc="-1" dirty="0">
                <a:solidFill>
                  <a:srgbClr val="7F7F7F"/>
                </a:solidFill>
                <a:latin typeface="RobotoBR"/>
              </a:rPr>
              <a:t>caótica</a:t>
            </a:r>
            <a:r>
              <a:rPr lang="pt-BR" sz="2600" b="0" strike="noStrike" spc="-1" dirty="0">
                <a:solidFill>
                  <a:srgbClr val="7F7F7F"/>
                </a:solidFill>
                <a:latin typeface="RobotoBR"/>
              </a:rPr>
              <a:t>.</a:t>
            </a:r>
            <a:endParaRPr lang="pt-BR" sz="2600" b="0" strike="noStrike" spc="-1" dirty="0">
              <a:solidFill>
                <a:srgbClr val="7F7F7F"/>
              </a:solidFill>
              <a:latin typeface="Calibri"/>
            </a:endParaRPr>
          </a:p>
          <a:p>
            <a:pPr marL="457560" lvl="1">
              <a:lnSpc>
                <a:spcPct val="90000"/>
              </a:lnSpc>
              <a:spcBef>
                <a:spcPts val="499"/>
              </a:spcBef>
              <a:buClr>
                <a:srgbClr val="808080"/>
              </a:buClr>
            </a:pPr>
            <a:r>
              <a:rPr lang="pt-BR" sz="2200" b="0" strike="noStrike" spc="-1" dirty="0">
                <a:latin typeface="RobotoBR"/>
              </a:rPr>
              <a:t>O substantivo masculino (São Paulo) traz em si a noção de cidade (a cidade de São Paulo), daí a concordância com o adjetivo feminino a que está ligado (caótica).</a:t>
            </a:r>
            <a:endParaRPr lang="pt-BR" sz="2200" b="0" strike="noStrike" spc="-1" dirty="0"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080" y="569865"/>
            <a:ext cx="10515240" cy="132516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pt-BR" spc="-1" dirty="0">
                <a:solidFill>
                  <a:srgbClr val="ED7D31"/>
                </a:solidFill>
                <a:latin typeface="Calibri"/>
                <a:cs typeface="Calibri"/>
              </a:rPr>
              <a:t>Concordância ideológica: silepse de gênero, número e pessoa</a:t>
            </a:r>
            <a:br>
              <a:rPr lang="pt-BR" spc="-1" dirty="0">
                <a:solidFill>
                  <a:srgbClr val="000000"/>
                </a:solidFill>
                <a:latin typeface="Calibri"/>
                <a:cs typeface="Calibri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/>
        <p:txBody>
          <a:bodyPr>
            <a:normAutofit fontScale="47500" lnSpcReduction="20000"/>
          </a:bodyPr>
          <a:lstStyle/>
          <a:p>
            <a:pPr marL="457560" lvl="1" indent="0">
              <a:spcBef>
                <a:spcPts val="499"/>
              </a:spcBef>
              <a:buClr>
                <a:srgbClr val="ED7D31"/>
              </a:buClr>
              <a:buNone/>
            </a:pPr>
            <a:r>
              <a:rPr lang="pt-BR" sz="2800" spc="-1" dirty="0">
                <a:solidFill>
                  <a:srgbClr val="000000"/>
                </a:solidFill>
                <a:latin typeface="RobotoBR"/>
              </a:rPr>
              <a:t>Silepse de gênero (contin.)</a:t>
            </a:r>
          </a:p>
          <a:p>
            <a:pPr lvl="1" indent="-228240">
              <a:spcBef>
                <a:spcPts val="499"/>
              </a:spcBef>
              <a:buClr>
                <a:srgbClr val="ED7D31"/>
              </a:buClr>
              <a:buFont typeface="Arial"/>
              <a:buChar char="•"/>
            </a:pPr>
            <a:r>
              <a:rPr lang="pt-BR" sz="2600" b="1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Vossa Excelência </a:t>
            </a:r>
            <a:r>
              <a:rPr lang="pt-BR" sz="2600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está </a:t>
            </a:r>
            <a:r>
              <a:rPr lang="pt-BR" sz="2600" b="1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atrasado.</a:t>
            </a:r>
            <a:endParaRPr lang="pt-BR" sz="2600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  <a:p>
            <a:pPr marL="457560" lvl="1" indent="0">
              <a:spcBef>
                <a:spcPts val="499"/>
              </a:spcBef>
              <a:buClr>
                <a:srgbClr val="808080"/>
              </a:buClr>
              <a:buNone/>
            </a:pPr>
            <a:r>
              <a:rPr lang="pt-BR" sz="2000" spc="-1" dirty="0">
                <a:latin typeface="RobotoBR"/>
              </a:rPr>
              <a:t>O adjetivo masculino (atrasado) não concorda com a expressão de tratamento feminina (Vossa Excelência), e sim com a noção de que esse ser pertence ao sexo masculino.</a:t>
            </a:r>
            <a:endParaRPr lang="pt-BR" sz="2000" spc="-1" dirty="0">
              <a:latin typeface="Calibri"/>
            </a:endParaRPr>
          </a:p>
          <a:p>
            <a:pPr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b="1" spc="-1" dirty="0">
                <a:solidFill>
                  <a:srgbClr val="000000"/>
                </a:solidFill>
                <a:latin typeface="RobotoBR"/>
              </a:rPr>
              <a:t>Silepse de pessoa</a:t>
            </a:r>
            <a:r>
              <a:rPr lang="pt-BR" spc="-1" dirty="0">
                <a:solidFill>
                  <a:srgbClr val="000000"/>
                </a:solidFill>
                <a:latin typeface="RobotoBR"/>
              </a:rPr>
              <a:t>: ocorre quando o sujeito também participa da ação verbal.</a:t>
            </a:r>
            <a:endParaRPr lang="pt-BR" spc="-1" dirty="0">
              <a:solidFill>
                <a:srgbClr val="000000"/>
              </a:solidFill>
              <a:latin typeface="Calibri"/>
            </a:endParaRPr>
          </a:p>
          <a:p>
            <a:pPr lvl="1" indent="-228240">
              <a:spcBef>
                <a:spcPts val="499"/>
              </a:spcBef>
              <a:buClr>
                <a:srgbClr val="ED7D31"/>
              </a:buClr>
              <a:buFont typeface="Arial"/>
              <a:buChar char="•"/>
            </a:pPr>
            <a:r>
              <a:rPr lang="pt-BR" sz="2600" b="1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Todos aplaudimos </a:t>
            </a:r>
            <a:r>
              <a:rPr lang="pt-BR" sz="2600" spc="-1" dirty="0">
                <a:solidFill>
                  <a:schemeClr val="bg1">
                    <a:lumMod val="50000"/>
                  </a:schemeClr>
                </a:solidFill>
                <a:latin typeface="RobotoBR"/>
              </a:rPr>
              <a:t>a apresentação.</a:t>
            </a:r>
            <a:endParaRPr lang="pt-BR" sz="2600" spc="-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  <a:p>
            <a:pPr marL="457560" lvl="1" indent="0">
              <a:spcBef>
                <a:spcPts val="499"/>
              </a:spcBef>
              <a:buClr>
                <a:srgbClr val="808080"/>
              </a:buClr>
              <a:buNone/>
            </a:pPr>
            <a:r>
              <a:rPr lang="pt-BR" sz="2000" spc="-1" dirty="0">
                <a:latin typeface="RobotoBR"/>
              </a:rPr>
              <a:t>Nesse caso, o enunciador inclui-se no sujeito (pronome indefinido plural), levando o verbo para a 1</a:t>
            </a:r>
            <a:r>
              <a:rPr lang="pt-BR" sz="2000" u="sng" spc="-1" baseline="30000" dirty="0">
                <a:latin typeface="RobotoBR"/>
              </a:rPr>
              <a:t>a</a:t>
            </a:r>
            <a:r>
              <a:rPr lang="pt-BR" sz="2000" spc="-1" dirty="0">
                <a:latin typeface="RobotoBR"/>
              </a:rPr>
              <a:t> pessoa do plural.</a:t>
            </a:r>
            <a:endParaRPr lang="pt-BR" sz="2000" spc="-1" dirty="0">
              <a:latin typeface="Calibri"/>
            </a:endParaRPr>
          </a:p>
          <a:p>
            <a:endParaRPr lang="en-US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3384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Artigo de opinião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pSp>
        <p:nvGrpSpPr>
          <p:cNvPr id="609" name="Group 2"/>
          <p:cNvGrpSpPr/>
          <p:nvPr/>
        </p:nvGrpSpPr>
        <p:grpSpPr>
          <a:xfrm>
            <a:off x="838080" y="1827720"/>
            <a:ext cx="10515600" cy="4346640"/>
            <a:chOff x="838080" y="1827720"/>
            <a:chExt cx="10515600" cy="4346640"/>
          </a:xfrm>
        </p:grpSpPr>
        <p:sp>
          <p:nvSpPr>
            <p:cNvPr id="611" name="CustomShape 4"/>
            <p:cNvSpPr/>
            <p:nvPr/>
          </p:nvSpPr>
          <p:spPr>
            <a:xfrm>
              <a:off x="838080" y="1827720"/>
              <a:ext cx="10515240" cy="1448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9920" tIns="79920" rIns="79920" bIns="79920"/>
            <a:lstStyle/>
            <a:p>
              <a:pPr>
                <a:lnSpc>
                  <a:spcPct val="90000"/>
                </a:lnSpc>
                <a:spcAft>
                  <a:spcPts val="734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Nesse gênero textual, o autor busca convencer o leitor a aderir a um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ponto de vista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, também chamado de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tese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. E faz isso apresentando argumentos.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612" name="Line 5"/>
            <p:cNvSpPr/>
            <p:nvPr/>
          </p:nvSpPr>
          <p:spPr>
            <a:xfrm>
              <a:off x="838080" y="2976310"/>
              <a:ext cx="10515600" cy="360"/>
            </a:xfrm>
            <a:prstGeom prst="line">
              <a:avLst/>
            </a:prstGeom>
            <a:ln>
              <a:solidFill>
                <a:schemeClr val="accent3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13" name="CustomShape 6"/>
            <p:cNvSpPr/>
            <p:nvPr/>
          </p:nvSpPr>
          <p:spPr>
            <a:xfrm>
              <a:off x="838080" y="3112860"/>
              <a:ext cx="10515240" cy="1448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9920" tIns="79920" rIns="79920" bIns="79920"/>
            <a:lstStyle/>
            <a:p>
              <a:pPr>
                <a:lnSpc>
                  <a:spcPct val="90000"/>
                </a:lnSpc>
                <a:spcAft>
                  <a:spcPts val="734"/>
                </a:spcAft>
              </a:pP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Argumentos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são as razões que se apresentam a favor ou contra uma tese ou um ponto de vista. Argumentar é defender um ponto de vista usando fatos, exemplos, ideias, conceitos etc. que servem para fundamentar, demonstrar e sustentar a tese proposta.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614" name="Line 7"/>
            <p:cNvSpPr/>
            <p:nvPr/>
          </p:nvSpPr>
          <p:spPr>
            <a:xfrm>
              <a:off x="838080" y="4725720"/>
              <a:ext cx="10515600" cy="360"/>
            </a:xfrm>
            <a:prstGeom prst="line">
              <a:avLst/>
            </a:prstGeom>
            <a:ln>
              <a:solidFill>
                <a:schemeClr val="accent4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15" name="CustomShape 8"/>
            <p:cNvSpPr/>
            <p:nvPr/>
          </p:nvSpPr>
          <p:spPr>
            <a:xfrm>
              <a:off x="838080" y="4725720"/>
              <a:ext cx="10515240" cy="1448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9920" tIns="79920" rIns="79920" bIns="79920"/>
            <a:lstStyle/>
            <a:p>
              <a:pPr>
                <a:lnSpc>
                  <a:spcPct val="90000"/>
                </a:lnSpc>
                <a:spcAft>
                  <a:spcPts val="734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Várias estratégias argumentativas são utilizadas em textos opinativos com a função de fundamentar os pontos de vista apresentados. Na hora de escrever o artigo de opinião proposto na seção de produção de texto, considere esse aspecto.</a:t>
              </a:r>
              <a:endParaRPr lang="pt-BR" sz="2400" b="0" strike="noStrike" spc="-1" dirty="0">
                <a:latin typeface="Arial"/>
              </a:endParaRPr>
            </a:p>
          </p:txBody>
        </p:sp>
      </p:grpSp>
      <p:grpSp>
        <p:nvGrpSpPr>
          <p:cNvPr id="616" name="Group 9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CustomShape 1"/>
          <p:cNvSpPr/>
          <p:nvPr/>
        </p:nvSpPr>
        <p:spPr>
          <a:xfrm>
            <a:off x="0" y="651600"/>
            <a:ext cx="12191760" cy="73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18" name="Espaço Reservado para Conteúdo 4"/>
          <p:cNvPicPr/>
          <p:nvPr/>
        </p:nvPicPr>
        <p:blipFill>
          <a:blip r:embed="rId2"/>
          <a:stretch/>
        </p:blipFill>
        <p:spPr>
          <a:xfrm>
            <a:off x="816648" y="1502001"/>
            <a:ext cx="10559357" cy="5011221"/>
          </a:xfrm>
          <a:prstGeom prst="rect">
            <a:avLst/>
          </a:prstGeom>
          <a:ln>
            <a:noFill/>
          </a:ln>
        </p:spPr>
      </p:pic>
      <p:sp>
        <p:nvSpPr>
          <p:cNvPr id="619" name="CustomShape 2"/>
          <p:cNvSpPr/>
          <p:nvPr/>
        </p:nvSpPr>
        <p:spPr>
          <a:xfrm>
            <a:off x="0" y="534080"/>
            <a:ext cx="12191760" cy="74448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20" name="TextShape 3"/>
          <p:cNvSpPr txBox="1"/>
          <p:nvPr/>
        </p:nvSpPr>
        <p:spPr>
          <a:xfrm>
            <a:off x="2990812" y="534080"/>
            <a:ext cx="5326105" cy="74448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Artigo de opinião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777</Words>
  <Application>Microsoft Office PowerPoint</Application>
  <PresentationFormat>Widescreen</PresentationFormat>
  <Paragraphs>53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RobotoBR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Concordância ideológica: silepse de gênero, número e pessoa 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2020-04-03T16:39:27Z</dcterms:created>
  <dcterms:modified xsi:type="dcterms:W3CDTF">2020-04-03T16:41:34Z</dcterms:modified>
</cp:coreProperties>
</file>