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63" r:id="rId7"/>
    <p:sldId id="273" r:id="rId8"/>
    <p:sldId id="265" r:id="rId9"/>
    <p:sldId id="274" r:id="rId10"/>
    <p:sldId id="27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B903C7-B007-4542-B89B-202F606AC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319DFE-8E7F-45CD-A112-124745E1E6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144F48-B324-4E5D-AA5A-27A8C2F8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D713AD-0E46-4F34-82E9-39693843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F0239D-667F-422C-A9F2-9BD442915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696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792A0-ADB1-4A73-BEB4-2DB4E90F0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BE365A-72B7-4F2F-981E-793E3DBA9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014BDD-948A-4FF0-8030-6B66BDD0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C4EC2F-4704-41DF-9B7C-B2F5CFA69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2EE2F2-4D2E-4B95-8FB0-C02FF8C0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42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25BF1F-08CF-4A1F-866E-93B64077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B5DC9A-EF7C-4270-8E56-1489F80B1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720E880-3043-4D01-8FB8-D59ECE98A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F598F2-80BD-4447-94B5-2FAD15495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01512EE-2A2B-43EB-B4F4-213146086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123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F82734-238A-4382-B672-EF51E1652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E96EC7-F4C5-4C01-A542-3C1F4B004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4A41CC6-C39F-4A10-AC98-502357B4A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33E3BD-825F-483B-9ACC-26ED188FA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061414-7BA0-4D0B-9C24-1CD0D2D0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9126F9-8EC5-4687-A9D1-19DD3CFC0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02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41EDC2-A009-49BB-81AD-F9B6B6F8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1A7510-604B-4612-924B-3087B9F99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E667AC8-6C04-49D8-89AF-62D8735DF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0DC1E44-FA29-490D-964B-3BE741175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24D68C7-69F9-4EA9-90DA-4B6228146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DFDFF6-3615-4629-8E6D-F6B9B0E62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2B70C1-0630-41C6-90B8-40114B8DB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BAC8604-1D45-4311-BDAF-BFF16A7A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43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8AC327-B240-478B-87F9-EFB79CA0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E3AB659-8370-4E07-8C2F-2B2D3D9F6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65E80F7-253F-4EC2-8F5C-85CDD6E3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B3AF97-ACDD-4F1D-B245-691C3E5F7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522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4CF79C9-3AC7-4B83-BBB3-56A36E689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1D6CB41-1132-4F5D-8E8D-6C40F00F8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0499C8-1BBB-4B6A-8F94-561319FF1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142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AE77C-BE0C-40D5-A500-F8AEFE86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4E015E-7678-4792-A6F8-DAED7E96D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A0F2E7-CE98-419D-90B7-C488BFE3F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549868-9441-4545-935E-5BCA91EAE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A2D0E4D-8DBE-4D6E-875C-BF0BBF20C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D0AEC5-1AE1-4014-BA79-7C13AFB31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95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36EF5-97D4-4C01-95A3-99FA91F9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C7EA6E-713C-4DFB-A5E4-B72597AFD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F28529-6666-4C4E-8D35-98A6B7021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302471-7BE6-4E3C-BF23-5C1B2D0D1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1083CD-F59F-43D8-9376-E1DE62F5C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94B7D2A-A319-41CF-B7BE-795562A0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824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EF561-1B8E-4A5A-AF33-94B85D25C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410EBE-6167-4F0B-9F74-0794D9614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30396C-C107-4A87-874B-F077ED0D4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09FFA6-8DEF-4A52-8C4E-883119035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DEAAB8-9824-4E3D-8112-961D1331C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43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6031281-44F9-4A87-81B5-F1C72735F2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908CF9-DBB2-48D7-BF05-0D139AE9AE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FE034E-1CEF-4825-B953-DC45FB24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FA4D28-454E-4C77-8B43-1AF3232A4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2B5082-5E68-4AB1-8D17-FADC99302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240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C002D79-B31F-4EB0-BB3C-4D4655FA7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20EF42-B450-4247-B03F-71C4B2567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11FF7C-E334-4458-89FA-D7057643E4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37788-693F-4094-929C-7DA0E8328B92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133F29-BE61-46C7-BF82-A3BF4084A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1F28BE-CF60-49F1-A9BF-EF78CAFA3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BA551-1729-4A67-B792-84E2CD3EF2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60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140337"/>
            <a:ext cx="9144000" cy="1640926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2 – </a:t>
            </a:r>
            <a:r>
              <a:rPr lang="pt-BR" sz="4800" b="1" dirty="0">
                <a:latin typeface="+mn-lt"/>
              </a:rPr>
              <a:t>ONDA SONORA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r>
              <a:rPr lang="pt-BR" sz="4000" b="1" dirty="0"/>
              <a:t>As ondas </a:t>
            </a:r>
          </a:p>
          <a:p>
            <a:r>
              <a:rPr lang="pt-BR" sz="4000" b="1" dirty="0"/>
              <a:t>O som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670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8DA97F9-18E0-46BF-9DC6-D3BBDB835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899" y="1907513"/>
            <a:ext cx="7734300" cy="424271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390F9E4-BE36-47E4-9845-FF918FC0B02E}"/>
              </a:ext>
            </a:extLst>
          </p:cNvPr>
          <p:cNvSpPr txBox="1">
            <a:spLocks/>
          </p:cNvSpPr>
          <p:nvPr/>
        </p:nvSpPr>
        <p:spPr>
          <a:xfrm>
            <a:off x="1" y="543175"/>
            <a:ext cx="3942788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Ondas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FE7D738-F726-4033-B7A5-18C632C89BA7}"/>
              </a:ext>
            </a:extLst>
          </p:cNvPr>
          <p:cNvSpPr/>
          <p:nvPr/>
        </p:nvSpPr>
        <p:spPr>
          <a:xfrm>
            <a:off x="76200" y="4810125"/>
            <a:ext cx="24288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ponto mais alto da onda é chamado de </a:t>
            </a:r>
            <a:r>
              <a:rPr lang="pt-BR" b="1" dirty="0"/>
              <a:t>crista</a:t>
            </a:r>
            <a:r>
              <a:rPr lang="pt-BR" dirty="0"/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A5F13D6-F599-434D-9D41-81A735A3ABB1}"/>
              </a:ext>
            </a:extLst>
          </p:cNvPr>
          <p:cNvSpPr/>
          <p:nvPr/>
        </p:nvSpPr>
        <p:spPr>
          <a:xfrm>
            <a:off x="6810375" y="6118817"/>
            <a:ext cx="3209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ponto mais baixo da onda é chamado de </a:t>
            </a:r>
            <a:r>
              <a:rPr lang="pt-BR" b="1" dirty="0"/>
              <a:t>vale</a:t>
            </a:r>
            <a:r>
              <a:rPr lang="pt-BR" dirty="0"/>
              <a:t>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9F15F45-384D-4957-843D-CC7391AACD0D}"/>
              </a:ext>
            </a:extLst>
          </p:cNvPr>
          <p:cNvSpPr/>
          <p:nvPr/>
        </p:nvSpPr>
        <p:spPr>
          <a:xfrm>
            <a:off x="10239375" y="2897872"/>
            <a:ext cx="16668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Amplitude</a:t>
            </a:r>
            <a:r>
              <a:rPr lang="pt-BR" dirty="0"/>
              <a:t> é a distância entre a crista ou o vale até o ponto de equilíbrio.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B6BDD51-281F-43EC-8933-BF0E1B4C5620}"/>
              </a:ext>
            </a:extLst>
          </p:cNvPr>
          <p:cNvSpPr/>
          <p:nvPr/>
        </p:nvSpPr>
        <p:spPr>
          <a:xfrm>
            <a:off x="5943664" y="1146631"/>
            <a:ext cx="60914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distância entre duas cristas consecutivas (ou dois vales) é chamada </a:t>
            </a:r>
            <a:r>
              <a:rPr lang="pt-BR" b="1" dirty="0"/>
              <a:t>comprimento de onda</a:t>
            </a:r>
            <a:r>
              <a:rPr lang="pt-BR" dirty="0"/>
              <a:t>, que é representado pela letra grega lambda minúscula 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pt-BR" dirty="0"/>
              <a:t>).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A30794A-4830-4D00-A972-D77FD5865B49}"/>
              </a:ext>
            </a:extLst>
          </p:cNvPr>
          <p:cNvCxnSpPr/>
          <p:nvPr/>
        </p:nvCxnSpPr>
        <p:spPr>
          <a:xfrm flipH="1">
            <a:off x="5450665" y="1749246"/>
            <a:ext cx="542925" cy="4605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47C11897-3EA3-4A8D-A8C9-19D9B701F338}"/>
              </a:ext>
            </a:extLst>
          </p:cNvPr>
          <p:cNvCxnSpPr>
            <a:cxnSpLocks/>
          </p:cNvCxnSpPr>
          <p:nvPr/>
        </p:nvCxnSpPr>
        <p:spPr>
          <a:xfrm flipH="1">
            <a:off x="7610475" y="3035121"/>
            <a:ext cx="2619376" cy="2319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BD301C20-A6B3-4005-AF36-1C4A29CC991C}"/>
              </a:ext>
            </a:extLst>
          </p:cNvPr>
          <p:cNvCxnSpPr>
            <a:cxnSpLocks/>
          </p:cNvCxnSpPr>
          <p:nvPr/>
        </p:nvCxnSpPr>
        <p:spPr>
          <a:xfrm flipH="1" flipV="1">
            <a:off x="7534275" y="5857875"/>
            <a:ext cx="881063" cy="263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85D649CD-1074-4C01-9F0D-B31E806E40C1}"/>
              </a:ext>
            </a:extLst>
          </p:cNvPr>
          <p:cNvCxnSpPr>
            <a:cxnSpLocks/>
          </p:cNvCxnSpPr>
          <p:nvPr/>
        </p:nvCxnSpPr>
        <p:spPr>
          <a:xfrm flipV="1">
            <a:off x="2276475" y="4683269"/>
            <a:ext cx="1638300" cy="3173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tângulo 16">
            <a:extLst>
              <a:ext uri="{FF2B5EF4-FFF2-40B4-BE49-F238E27FC236}">
                <a16:creationId xmlns:a16="http://schemas.microsoft.com/office/drawing/2014/main" id="{7DB6A481-862B-4886-BC65-DD6704369EB0}"/>
              </a:ext>
            </a:extLst>
          </p:cNvPr>
          <p:cNvSpPr/>
          <p:nvPr/>
        </p:nvSpPr>
        <p:spPr>
          <a:xfrm>
            <a:off x="57151" y="1781689"/>
            <a:ext cx="28152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cs typeface="Calibri" panose="020F0502020204030204" pitchFamily="34" charset="0"/>
              </a:rPr>
              <a:t>O movimento da mão causa uma perturbação na corda (</a:t>
            </a:r>
            <a:r>
              <a:rPr lang="pt-BR" b="1" dirty="0">
                <a:cs typeface="Calibri" panose="020F0502020204030204" pitchFamily="34" charset="0"/>
              </a:rPr>
              <a:t>pulso</a:t>
            </a:r>
            <a:r>
              <a:rPr lang="pt-BR" dirty="0">
                <a:cs typeface="Calibri" panose="020F0502020204030204" pitchFamily="34" charset="0"/>
              </a:rPr>
              <a:t>). As </a:t>
            </a:r>
            <a:r>
              <a:rPr lang="pt-BR" dirty="0"/>
              <a:t>perturbações periódicas que se propagam sem transportar matéria recebem o nome de </a:t>
            </a:r>
            <a:r>
              <a:rPr lang="pt-BR" b="1" dirty="0"/>
              <a:t>ondas</a:t>
            </a:r>
            <a:r>
              <a:rPr lang="pt-BR" dirty="0"/>
              <a:t>.</a:t>
            </a:r>
            <a:endParaRPr lang="pt-BR" dirty="0">
              <a:cs typeface="Calibri" panose="020F050202020403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2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8347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3E1DF-0E90-4ADA-972E-91990E67A2DB}"/>
              </a:ext>
            </a:extLst>
          </p:cNvPr>
          <p:cNvSpPr txBox="1">
            <a:spLocks/>
          </p:cNvSpPr>
          <p:nvPr/>
        </p:nvSpPr>
        <p:spPr>
          <a:xfrm>
            <a:off x="0" y="713108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Tipos de ondas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D118034-3D26-4570-BEE7-44AB1FA89365}"/>
              </a:ext>
            </a:extLst>
          </p:cNvPr>
          <p:cNvSpPr/>
          <p:nvPr/>
        </p:nvSpPr>
        <p:spPr>
          <a:xfrm>
            <a:off x="962024" y="2003256"/>
            <a:ext cx="4334473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Quanto à direção de propagação e a direção de oscilação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3EF5B47-7250-4A35-BDBF-32FEEC81078F}"/>
              </a:ext>
            </a:extLst>
          </p:cNvPr>
          <p:cNvSpPr/>
          <p:nvPr/>
        </p:nvSpPr>
        <p:spPr>
          <a:xfrm>
            <a:off x="6500216" y="2134848"/>
            <a:ext cx="4334473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Quanto ao meio em que se propagam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402BA65-16EE-4A49-93C9-595538D8D744}"/>
              </a:ext>
            </a:extLst>
          </p:cNvPr>
          <p:cNvSpPr/>
          <p:nvPr/>
        </p:nvSpPr>
        <p:spPr>
          <a:xfrm>
            <a:off x="3458173" y="3533061"/>
            <a:ext cx="1838325" cy="3798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Longitudinal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C81B048A-BC0C-43FC-A6CF-8302D9AFC8B1}"/>
              </a:ext>
            </a:extLst>
          </p:cNvPr>
          <p:cNvSpPr/>
          <p:nvPr/>
        </p:nvSpPr>
        <p:spPr>
          <a:xfrm>
            <a:off x="857250" y="3515916"/>
            <a:ext cx="18383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Transversal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6102370-7C7F-4D2F-B583-7D46D809B89C}"/>
              </a:ext>
            </a:extLst>
          </p:cNvPr>
          <p:cNvSpPr/>
          <p:nvPr/>
        </p:nvSpPr>
        <p:spPr>
          <a:xfrm>
            <a:off x="6500216" y="3502581"/>
            <a:ext cx="2085974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Mecânica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F2FC94A-C96D-4964-82F0-B135A76C8BF1}"/>
              </a:ext>
            </a:extLst>
          </p:cNvPr>
          <p:cNvSpPr/>
          <p:nvPr/>
        </p:nvSpPr>
        <p:spPr>
          <a:xfrm>
            <a:off x="9240444" y="3520679"/>
            <a:ext cx="209430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dirty="0"/>
              <a:t>Eletromagnética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320FF3E-57F4-4913-9091-88D723811EA9}"/>
              </a:ext>
            </a:extLst>
          </p:cNvPr>
          <p:cNvSpPr/>
          <p:nvPr/>
        </p:nvSpPr>
        <p:spPr>
          <a:xfrm>
            <a:off x="781049" y="4043307"/>
            <a:ext cx="2085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perturbação oscila de maneira perpendicular à</a:t>
            </a:r>
          </a:p>
          <a:p>
            <a:r>
              <a:rPr lang="pt-BR" dirty="0"/>
              <a:t>Propagação.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B36981EC-FA06-4EF3-AD95-74C285C7EA6B}"/>
              </a:ext>
            </a:extLst>
          </p:cNvPr>
          <p:cNvSpPr/>
          <p:nvPr/>
        </p:nvSpPr>
        <p:spPr>
          <a:xfrm>
            <a:off x="3458173" y="4140251"/>
            <a:ext cx="20859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oscilação e a propagação têm a mesma direção.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94F239B-1E6B-4FD4-9A38-E7A7472F22CE}"/>
              </a:ext>
            </a:extLst>
          </p:cNvPr>
          <p:cNvSpPr/>
          <p:nvPr/>
        </p:nvSpPr>
        <p:spPr>
          <a:xfrm>
            <a:off x="6500216" y="4084531"/>
            <a:ext cx="20859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Depende de um meio material para se propagar (como uma corda).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9417AB7-8CEA-4517-B875-E4A2BC2E9D33}"/>
              </a:ext>
            </a:extLst>
          </p:cNvPr>
          <p:cNvSpPr/>
          <p:nvPr/>
        </p:nvSpPr>
        <p:spPr>
          <a:xfrm>
            <a:off x="9177340" y="4001751"/>
            <a:ext cx="20859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Não depende de um meio material para se propagar (propaga-se no vácuo).</a:t>
            </a:r>
          </a:p>
        </p:txBody>
      </p: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8E7C38B9-5B93-4DC7-9F03-9EFE829D67ED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 rot="5400000">
            <a:off x="2019673" y="2406327"/>
            <a:ext cx="866329" cy="135284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F25B4278-DE2F-4622-9F97-03A0A20F3ECE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16200000" flipH="1">
            <a:off x="3311561" y="2467286"/>
            <a:ext cx="883474" cy="12480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Angulado 26">
            <a:extLst>
              <a:ext uri="{FF2B5EF4-FFF2-40B4-BE49-F238E27FC236}">
                <a16:creationId xmlns:a16="http://schemas.microsoft.com/office/drawing/2014/main" id="{EFD88CEA-0766-4D7A-91A8-85B5E8E8CAB7}"/>
              </a:ext>
            </a:extLst>
          </p:cNvPr>
          <p:cNvCxnSpPr>
            <a:cxnSpLocks/>
          </p:cNvCxnSpPr>
          <p:nvPr/>
        </p:nvCxnSpPr>
        <p:spPr>
          <a:xfrm rot="5400000">
            <a:off x="7687050" y="2339012"/>
            <a:ext cx="866329" cy="135284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C59908B7-3472-4046-B26A-11B2847C73F7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78938" y="2399971"/>
            <a:ext cx="883474" cy="124807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3</a:t>
            </a:fld>
            <a:endParaRPr lang="pt-BR" dirty="0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2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3DEFFD-6AAE-4F37-8970-E286BFF2C42B}"/>
              </a:ext>
            </a:extLst>
          </p:cNvPr>
          <p:cNvSpPr txBox="1">
            <a:spLocks/>
          </p:cNvSpPr>
          <p:nvPr/>
        </p:nvSpPr>
        <p:spPr>
          <a:xfrm>
            <a:off x="0" y="550660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Ondas transversais e longitudinais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9BC1E6-F6B7-4C97-A93D-6D96B3719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2147153"/>
            <a:ext cx="9220200" cy="404182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CE16813-44B0-41D6-A7E0-48440232E83E}"/>
              </a:ext>
            </a:extLst>
          </p:cNvPr>
          <p:cNvSpPr/>
          <p:nvPr/>
        </p:nvSpPr>
        <p:spPr>
          <a:xfrm>
            <a:off x="2652711" y="1496913"/>
            <a:ext cx="74056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Representação simplificada de uma onda transversal (</a:t>
            </a:r>
            <a:r>
              <a:rPr lang="pt-BR" b="1" dirty="0"/>
              <a:t>A</a:t>
            </a:r>
            <a:r>
              <a:rPr lang="pt-BR" dirty="0"/>
              <a:t>) e uma onda longitudinal (</a:t>
            </a:r>
            <a:r>
              <a:rPr lang="pt-BR" b="1" dirty="0"/>
              <a:t>B</a:t>
            </a:r>
            <a:r>
              <a:rPr lang="pt-BR" dirty="0"/>
              <a:t>) com mesmo comprimento.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5965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CD8E5-9529-4477-8A27-6A5C50283E0B}"/>
              </a:ext>
            </a:extLst>
          </p:cNvPr>
          <p:cNvSpPr txBox="1">
            <a:spLocks/>
          </p:cNvSpPr>
          <p:nvPr/>
        </p:nvSpPr>
        <p:spPr>
          <a:xfrm>
            <a:off x="0" y="476820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800" dirty="0">
                <a:latin typeface="+mn-lt"/>
              </a:rPr>
              <a:t>Propriedade das ondas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86BC25-CDF4-4E0C-B261-BAE865362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2250627"/>
            <a:ext cx="10086975" cy="438084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503D78F-4280-4FFF-AE4B-DF70671E3172}"/>
              </a:ext>
            </a:extLst>
          </p:cNvPr>
          <p:cNvSpPr/>
          <p:nvPr/>
        </p:nvSpPr>
        <p:spPr>
          <a:xfrm>
            <a:off x="509586" y="1079837"/>
            <a:ext cx="374808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As ondas não transportam matéria. 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6C133E8-B461-406B-AC89-DCADF67CFA5D}"/>
              </a:ext>
            </a:extLst>
          </p:cNvPr>
          <p:cNvSpPr/>
          <p:nvPr/>
        </p:nvSpPr>
        <p:spPr>
          <a:xfrm>
            <a:off x="1500187" y="1665232"/>
            <a:ext cx="9639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O barco se movimenta apenas na vertical quando uma onda passa por ele, não se deslocando.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5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089EB8-88DF-4311-B3DE-959844F55C8D}"/>
              </a:ext>
            </a:extLst>
          </p:cNvPr>
          <p:cNvSpPr txBox="1">
            <a:spLocks/>
          </p:cNvSpPr>
          <p:nvPr/>
        </p:nvSpPr>
        <p:spPr>
          <a:xfrm>
            <a:off x="0" y="462052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Som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F8B6382-AF5C-4AE4-B356-44A12152BDE7}"/>
              </a:ext>
            </a:extLst>
          </p:cNvPr>
          <p:cNvSpPr/>
          <p:nvPr/>
        </p:nvSpPr>
        <p:spPr>
          <a:xfrm>
            <a:off x="200025" y="129626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som </a:t>
            </a:r>
            <a:r>
              <a:rPr lang="pt-BR" dirty="0"/>
              <a:t>é uma sensação que temos quando as </a:t>
            </a:r>
            <a:r>
              <a:rPr lang="pt-BR" b="1" dirty="0"/>
              <a:t>ondas sonoras </a:t>
            </a:r>
            <a:r>
              <a:rPr lang="pt-BR" dirty="0"/>
              <a:t>são captadas pelas orelhas e interpretadas pelo cérebro.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FF72212-45B1-406B-94CB-F39940D7C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9815" y="1632466"/>
            <a:ext cx="6272212" cy="488982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30F0A72-B63F-4F58-867D-7DEB092BF8FF}"/>
              </a:ext>
            </a:extLst>
          </p:cNvPr>
          <p:cNvSpPr/>
          <p:nvPr/>
        </p:nvSpPr>
        <p:spPr>
          <a:xfrm>
            <a:off x="595313" y="2658322"/>
            <a:ext cx="383857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As ondas sonoras são ondas mecânicas, pois dependem de um meio material (ar ou a água) para se propagar.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Também são longitudinais, pois as oscilações (compressões e expansões) ocorrem na mesma direção que a propagação da onda.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6</a:t>
            </a:fld>
            <a:endParaRPr lang="pt-BR" dirty="0"/>
          </a:p>
        </p:txBody>
      </p:sp>
      <p:sp>
        <p:nvSpPr>
          <p:cNvPr id="7" name="Rectangle 6"/>
          <p:cNvSpPr/>
          <p:nvPr/>
        </p:nvSpPr>
        <p:spPr>
          <a:xfrm>
            <a:off x="5422631" y="6178443"/>
            <a:ext cx="356752" cy="15695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7613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B824EE-CEA9-4CEC-9902-BF6242EDA906}"/>
              </a:ext>
            </a:extLst>
          </p:cNvPr>
          <p:cNvSpPr txBox="1">
            <a:spLocks/>
          </p:cNvSpPr>
          <p:nvPr/>
        </p:nvSpPr>
        <p:spPr>
          <a:xfrm>
            <a:off x="0" y="462052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Espectro sonoro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3057DEC-8BE6-49C7-B3B9-0E1F64BA1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49" y="1914306"/>
            <a:ext cx="7899400" cy="485328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943B898-4204-4AED-A88D-EE59FE11385D}"/>
              </a:ext>
            </a:extLst>
          </p:cNvPr>
          <p:cNvSpPr/>
          <p:nvPr/>
        </p:nvSpPr>
        <p:spPr>
          <a:xfrm>
            <a:off x="557212" y="1241035"/>
            <a:ext cx="11433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conjunto de todas as frequências possíveis para as ondas sonoras compõe o </a:t>
            </a:r>
            <a:r>
              <a:rPr lang="pt-BR" b="1" dirty="0"/>
              <a:t>espectro sonoro</a:t>
            </a:r>
            <a:r>
              <a:rPr lang="pt-BR" dirty="0"/>
              <a:t>. O sistema auditivo humano é capaz de captar ondas sonoras com frequência entre 20 Hz e 20 000 Hz, que compõem o </a:t>
            </a:r>
            <a:r>
              <a:rPr lang="pt-BR" b="1" dirty="0"/>
              <a:t>espectro audível</a:t>
            </a:r>
            <a:r>
              <a:rPr lang="pt-BR" dirty="0"/>
              <a:t>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E5C13A0-3EF5-4688-BA8D-F3F741EC02E5}"/>
              </a:ext>
            </a:extLst>
          </p:cNvPr>
          <p:cNvSpPr/>
          <p:nvPr/>
        </p:nvSpPr>
        <p:spPr>
          <a:xfrm>
            <a:off x="104775" y="2943136"/>
            <a:ext cx="2581275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/>
              <a:t>Abaixo dessa faixa, existe o chamado </a:t>
            </a:r>
            <a:r>
              <a:rPr lang="pt-BR" b="1" dirty="0"/>
              <a:t>infrassom </a:t>
            </a:r>
            <a:r>
              <a:rPr lang="pt-BR" dirty="0"/>
              <a:t>ou subsom; acima dela, o </a:t>
            </a:r>
            <a:r>
              <a:rPr lang="pt-BR" b="1" dirty="0"/>
              <a:t>ultrassom</a:t>
            </a:r>
            <a:r>
              <a:rPr lang="pt-BR" dirty="0"/>
              <a:t>. Outros animais conseguem ouvir faixas diferentes do espectro sonoro.</a:t>
            </a:r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id="{250171F4-7135-445A-B395-0317A7EFCB25}"/>
              </a:ext>
            </a:extLst>
          </p:cNvPr>
          <p:cNvSpPr/>
          <p:nvPr/>
        </p:nvSpPr>
        <p:spPr>
          <a:xfrm>
            <a:off x="2686050" y="4376737"/>
            <a:ext cx="571500" cy="3143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7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913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034C2-A9D4-4A0C-A0CC-F77E2ACC0688}"/>
              </a:ext>
            </a:extLst>
          </p:cNvPr>
          <p:cNvSpPr txBox="1">
            <a:spLocks/>
          </p:cNvSpPr>
          <p:nvPr/>
        </p:nvSpPr>
        <p:spPr>
          <a:xfrm>
            <a:off x="0" y="757412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Propriedades do som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8F2CB18F-000D-4DAE-A444-BBBBDEAC939D}"/>
              </a:ext>
            </a:extLst>
          </p:cNvPr>
          <p:cNvSpPr txBox="1">
            <a:spLocks/>
          </p:cNvSpPr>
          <p:nvPr/>
        </p:nvSpPr>
        <p:spPr>
          <a:xfrm>
            <a:off x="228600" y="1721627"/>
            <a:ext cx="463867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Velocidade de propagação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97EBE55-34E8-4E0B-AEBB-62A1F707916D}"/>
              </a:ext>
            </a:extLst>
          </p:cNvPr>
          <p:cNvSpPr txBox="1">
            <a:spLocks/>
          </p:cNvSpPr>
          <p:nvPr/>
        </p:nvSpPr>
        <p:spPr>
          <a:xfrm>
            <a:off x="6648450" y="1721627"/>
            <a:ext cx="463867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Altura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088F1F6-0B9F-40E6-A6D1-EA9CF13376D7}"/>
              </a:ext>
            </a:extLst>
          </p:cNvPr>
          <p:cNvSpPr/>
          <p:nvPr/>
        </p:nvSpPr>
        <p:spPr>
          <a:xfrm>
            <a:off x="7184231" y="2602781"/>
            <a:ext cx="42743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</a:t>
            </a:r>
            <a:r>
              <a:rPr lang="pt-BR" b="1" dirty="0"/>
              <a:t>altura </a:t>
            </a:r>
            <a:r>
              <a:rPr lang="pt-BR" dirty="0"/>
              <a:t>diz respeito à frequência das ondas sonoras: sons altos são aqueles com frequências elevadas, que são percebidos como </a:t>
            </a:r>
            <a:r>
              <a:rPr lang="pt-BR" b="1" dirty="0"/>
              <a:t>agudos</a:t>
            </a:r>
            <a:r>
              <a:rPr lang="pt-B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Assobios ou o miado de um gato são agudos (altos).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Sons com frequências baixas são percebidos como </a:t>
            </a:r>
            <a:r>
              <a:rPr lang="pt-BR" b="1" dirty="0"/>
              <a:t>graves</a:t>
            </a:r>
            <a:r>
              <a:rPr lang="pt-BR" dirty="0"/>
              <a:t>, como o trovão.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FA1C89BD-F0A7-49FC-8737-4F92FD3444E8}"/>
              </a:ext>
            </a:extLst>
          </p:cNvPr>
          <p:cNvGrpSpPr/>
          <p:nvPr/>
        </p:nvGrpSpPr>
        <p:grpSpPr>
          <a:xfrm>
            <a:off x="552328" y="3007788"/>
            <a:ext cx="5167313" cy="3578694"/>
            <a:chOff x="452437" y="2964981"/>
            <a:chExt cx="5167313" cy="3578694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D30E12B0-7D22-4AB6-AE91-060EE7834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2437" y="2977412"/>
              <a:ext cx="5167313" cy="3566263"/>
            </a:xfrm>
            <a:prstGeom prst="rect">
              <a:avLst/>
            </a:prstGeom>
          </p:spPr>
        </p:pic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63AEFF4D-C1D5-41BE-93DA-1454D796F6C5}"/>
                </a:ext>
              </a:extLst>
            </p:cNvPr>
            <p:cNvSpPr/>
            <p:nvPr/>
          </p:nvSpPr>
          <p:spPr>
            <a:xfrm>
              <a:off x="4467225" y="5390642"/>
              <a:ext cx="1038225" cy="1152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7F45BE2E-FDC0-4557-ABA0-6E8219629C1D}"/>
                </a:ext>
              </a:extLst>
            </p:cNvPr>
            <p:cNvSpPr/>
            <p:nvPr/>
          </p:nvSpPr>
          <p:spPr>
            <a:xfrm>
              <a:off x="452437" y="2977412"/>
              <a:ext cx="2767013" cy="14231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5D5D69B4-E6FC-4541-8DA5-9420CE501F80}"/>
                </a:ext>
              </a:extLst>
            </p:cNvPr>
            <p:cNvSpPr/>
            <p:nvPr/>
          </p:nvSpPr>
          <p:spPr>
            <a:xfrm>
              <a:off x="2931319" y="2964981"/>
              <a:ext cx="1535906" cy="5158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3" name="Retângulo 12">
            <a:extLst>
              <a:ext uri="{FF2B5EF4-FFF2-40B4-BE49-F238E27FC236}">
                <a16:creationId xmlns:a16="http://schemas.microsoft.com/office/drawing/2014/main" id="{2E629E1A-C6E2-4A10-82AB-30CA5DCBFE35}"/>
              </a:ext>
            </a:extLst>
          </p:cNvPr>
          <p:cNvSpPr/>
          <p:nvPr/>
        </p:nvSpPr>
        <p:spPr>
          <a:xfrm>
            <a:off x="314325" y="2624463"/>
            <a:ext cx="3914775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600" dirty="0"/>
              <a:t>A </a:t>
            </a:r>
            <a:r>
              <a:rPr lang="pt-BR" sz="1600" b="1" dirty="0"/>
              <a:t>velocidade </a:t>
            </a:r>
            <a:r>
              <a:rPr lang="pt-BR" sz="1600" dirty="0"/>
              <a:t>das ondas sonoras depende do meio em que se propagam. É favorecida quando as partículas do meio estão mais próximas e mais aderidas entre si.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8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548234" y="2968416"/>
            <a:ext cx="561146" cy="1624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307807" y="3662523"/>
            <a:ext cx="177204" cy="42827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5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034C2-A9D4-4A0C-A0CC-F77E2ACC0688}"/>
              </a:ext>
            </a:extLst>
          </p:cNvPr>
          <p:cNvSpPr txBox="1">
            <a:spLocks/>
          </p:cNvSpPr>
          <p:nvPr/>
        </p:nvSpPr>
        <p:spPr>
          <a:xfrm>
            <a:off x="0" y="639268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Propriedades do som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4DBEDBF-6B55-479F-9209-5922EA3E9D08}"/>
              </a:ext>
            </a:extLst>
          </p:cNvPr>
          <p:cNvSpPr txBox="1">
            <a:spLocks/>
          </p:cNvSpPr>
          <p:nvPr/>
        </p:nvSpPr>
        <p:spPr>
          <a:xfrm>
            <a:off x="228600" y="1993711"/>
            <a:ext cx="4638675" cy="714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Intensidade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E43B48D-059D-454F-B384-4538C5579A23}"/>
              </a:ext>
            </a:extLst>
          </p:cNvPr>
          <p:cNvSpPr txBox="1">
            <a:spLocks/>
          </p:cNvSpPr>
          <p:nvPr/>
        </p:nvSpPr>
        <p:spPr>
          <a:xfrm>
            <a:off x="6686550" y="1913611"/>
            <a:ext cx="4638675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000" dirty="0">
                <a:latin typeface="+mn-lt"/>
              </a:rPr>
              <a:t>Timbre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8E07D0-E026-4ED5-AC6A-7657F62E4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76" y="4179412"/>
            <a:ext cx="5120549" cy="240712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7C609E0-34FF-4640-AA9D-B2B0530320D7}"/>
              </a:ext>
            </a:extLst>
          </p:cNvPr>
          <p:cNvSpPr/>
          <p:nvPr/>
        </p:nvSpPr>
        <p:spPr>
          <a:xfrm>
            <a:off x="714374" y="2606589"/>
            <a:ext cx="4152901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É o volume do som. Está relacionada à quantidade de energia que a onda transporta: quanto mais intensa, maior</a:t>
            </a:r>
          </a:p>
          <a:p>
            <a:r>
              <a:rPr lang="pt-BR" dirty="0"/>
              <a:t>é a quantidade de energia transportada.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E72278B1-FBB5-49A8-B4D1-4BEE100498D3}"/>
              </a:ext>
            </a:extLst>
          </p:cNvPr>
          <p:cNvGrpSpPr/>
          <p:nvPr/>
        </p:nvGrpSpPr>
        <p:grpSpPr>
          <a:xfrm>
            <a:off x="6343649" y="2968539"/>
            <a:ext cx="5629275" cy="3513223"/>
            <a:chOff x="6343649" y="2968539"/>
            <a:chExt cx="5629275" cy="3513223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EB7ABB7D-81A4-419F-951C-67E42EEFD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94516" y="3263103"/>
              <a:ext cx="5178408" cy="3218659"/>
            </a:xfrm>
            <a:prstGeom prst="rect">
              <a:avLst/>
            </a:prstGeom>
          </p:spPr>
        </p:pic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BFBF1DBA-A979-45D0-9B1D-773A451BC7F6}"/>
                </a:ext>
              </a:extLst>
            </p:cNvPr>
            <p:cNvSpPr/>
            <p:nvPr/>
          </p:nvSpPr>
          <p:spPr>
            <a:xfrm>
              <a:off x="6343649" y="2968539"/>
              <a:ext cx="3914775" cy="12003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pt-BR" b="1" dirty="0"/>
                <a:t>Timbre</a:t>
              </a:r>
              <a:r>
                <a:rPr lang="pt-BR" dirty="0"/>
                <a:t> é a característica que permite diferenciar dois sons de mesma altura, mas produzidos por fontes diferentes.</a:t>
              </a:r>
            </a:p>
            <a:p>
              <a:r>
                <a:rPr lang="pt-BR" dirty="0"/>
                <a:t>Cada pessoa tem um timbre de voz.</a:t>
              </a:r>
            </a:p>
          </p:txBody>
        </p:sp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9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4332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8034C2-A9D4-4A0C-A0CC-F77E2ACC0688}"/>
              </a:ext>
            </a:extLst>
          </p:cNvPr>
          <p:cNvSpPr txBox="1">
            <a:spLocks/>
          </p:cNvSpPr>
          <p:nvPr/>
        </p:nvSpPr>
        <p:spPr>
          <a:xfrm>
            <a:off x="0" y="550660"/>
            <a:ext cx="120777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FE0164D-A9DB-451F-849D-E334C04C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4" y="4010025"/>
            <a:ext cx="4048125" cy="253247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9698E7F-3158-4C3E-81AF-3D4D05CDE7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205" y="2331774"/>
            <a:ext cx="7465495" cy="452622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4148729-D5F9-4270-9EC5-C73A938E9930}"/>
              </a:ext>
            </a:extLst>
          </p:cNvPr>
          <p:cNvSpPr/>
          <p:nvPr/>
        </p:nvSpPr>
        <p:spPr>
          <a:xfrm>
            <a:off x="304798" y="1348472"/>
            <a:ext cx="4152901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/>
              <a:t>As ondas sonoras atingem uma superfície, parte delas é absorvida e parte é </a:t>
            </a:r>
            <a:r>
              <a:rPr lang="pt-BR" b="1" dirty="0"/>
              <a:t>refletida </a:t>
            </a:r>
            <a:r>
              <a:rPr lang="pt-BR" dirty="0"/>
              <a:t>de volta. Isso pode originar o </a:t>
            </a:r>
            <a:r>
              <a:rPr lang="pt-BR" b="1" dirty="0"/>
              <a:t>eco</a:t>
            </a:r>
            <a:r>
              <a:rPr lang="pt-BR" dirty="0"/>
              <a:t>, fenômeno que ocorre quando ouvimos o mesmo som duas vezes,</a:t>
            </a:r>
          </a:p>
          <a:p>
            <a:r>
              <a:rPr lang="pt-BR" dirty="0"/>
              <a:t>uma após a outra.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1F83764-A870-4E18-94C0-FAFF12632D1E}"/>
              </a:ext>
            </a:extLst>
          </p:cNvPr>
          <p:cNvSpPr/>
          <p:nvPr/>
        </p:nvSpPr>
        <p:spPr>
          <a:xfrm>
            <a:off x="5753100" y="137614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dirty="0"/>
              <a:t>Muitos animais, como golfinhos e morcegos, utilizam essa propriedade do som para localizar obstáculos, parceiros e possíveis presas – é a chamada </a:t>
            </a:r>
            <a:r>
              <a:rPr lang="pt-BR" b="1" dirty="0"/>
              <a:t>ecolocalização</a:t>
            </a:r>
            <a:r>
              <a:rPr lang="pt-BR" dirty="0"/>
              <a:t>.</a:t>
            </a:r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B82060D7-E979-413D-A664-E2A1BCF70D8B}"/>
              </a:ext>
            </a:extLst>
          </p:cNvPr>
          <p:cNvSpPr/>
          <p:nvPr/>
        </p:nvSpPr>
        <p:spPr>
          <a:xfrm>
            <a:off x="1989672" y="3145171"/>
            <a:ext cx="342900" cy="6191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E11A1-9B06-48DD-A015-8E91FA27DB70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84097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585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2 – ONDA SONORA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2 – ONDA SONORA</dc:title>
  <dc:creator>João Paulo Bortoluci</dc:creator>
  <cp:lastModifiedBy>João Paulo Bortoluci</cp:lastModifiedBy>
  <cp:revision>1</cp:revision>
  <dcterms:created xsi:type="dcterms:W3CDTF">2020-04-03T16:09:13Z</dcterms:created>
  <dcterms:modified xsi:type="dcterms:W3CDTF">2020-04-03T16:12:59Z</dcterms:modified>
</cp:coreProperties>
</file>