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30" r:id="rId2"/>
    <p:sldId id="304" r:id="rId3"/>
    <p:sldId id="305" r:id="rId4"/>
    <p:sldId id="306" r:id="rId5"/>
    <p:sldId id="307" r:id="rId6"/>
    <p:sldId id="266" r:id="rId7"/>
    <p:sldId id="308" r:id="rId8"/>
    <p:sldId id="309" r:id="rId9"/>
    <p:sldId id="267" r:id="rId10"/>
    <p:sldId id="310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BC72C-D84F-4213-980B-73EF6620259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7CA08D-F066-4A2D-9A6E-A42F3714FB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7539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5484796508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5484796508_0_1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g5484796508_0_1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2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88812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5484796508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5484796508_0_1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2" name="Google Shape;102;g5484796508_0_17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6808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5484796508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5484796508_0_1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2" name="Google Shape;122;g5484796508_0_1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9992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5484796508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5484796508_0_1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2" name="Google Shape;122;g5484796508_0_1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26442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5484796508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5484796508_0_1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2" name="Google Shape;122;g5484796508_0_1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1202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5484796508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5484796508_0_1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9" name="Google Shape;139;g5484796508_0_1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33005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5484796508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5484796508_0_2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8" name="Google Shape;148;g5484796508_0_2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4352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5484796508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5484796508_0_1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5" name="Google Shape;155;g5484796508_0_15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10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5383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CDD22F-FA3D-4753-8882-493A990AC1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1FC1CFC-8B09-4908-8C91-8C1C203EDB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B7462F-54B7-42F2-AC79-8590A3F05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9E15-88DA-43DC-87F2-2C94E51D480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C1407D-DB61-4085-B726-4638243E2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868263B-D8F8-4DEC-9752-21ABCE48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C273F-C9AC-46AB-A362-A394C136C9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9691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BB6CD5-D182-4EAF-AFFA-B18062A43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7408ED-7779-4CC5-97F9-4327D9D93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68EF99-4E01-46D3-BC0B-7D546D86F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9E15-88DA-43DC-87F2-2C94E51D480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2858930-47A1-469B-839A-A60812499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890DCF2-28B6-423F-9AC4-DE9C3BB20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C273F-C9AC-46AB-A362-A394C136C9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9855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92D384-F3D5-4D67-8435-9B41E486E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7CEA51-1C67-4F66-A453-1E8F46CB9A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79BE1F-5576-4797-988E-A1407C0AA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9E15-88DA-43DC-87F2-2C94E51D480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AEB6F8-AFC0-4A32-9524-F145A06C0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2D29FD1-9E0A-4E45-85D9-B650935DB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C273F-C9AC-46AB-A362-A394C136C9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6499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9F64DB-0AFC-4EBA-B716-BC355D86F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A5B2513-0EB3-4BE8-8CFC-90DE9045E1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3CA729F-7F31-48BB-ACAC-3F65C4AA56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49C78F-1996-40F1-880E-5DBC20FE8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9E15-88DA-43DC-87F2-2C94E51D480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29FF665-5D26-4E6D-961F-021612B2E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79BD8AE-A101-402F-8B0B-BA45EAC57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C273F-C9AC-46AB-A362-A394C136C9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5144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3BBAAB-0558-4421-AF82-7A93DCA27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4C2376F-0DF6-46C9-9AF6-BC34F0A4F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468611A-132E-4A0D-B0E0-931A9DD9D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06961F9-CF98-41BB-ABA2-338D30BFC1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D703D54-1207-466E-A3F1-4C3DD27A5B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D25E8CD-C0F7-4907-9FD2-5870AF591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9E15-88DA-43DC-87F2-2C94E51D480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5EDFAFD-AB51-40D6-AE21-49094AD1C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107011B-68F6-4DCB-8B08-3596E0A89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C273F-C9AC-46AB-A362-A394C136C9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0541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FE3FBD-1076-492B-89DD-C0EA7814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08074C0-D50A-449D-9F9B-9FF176113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9E15-88DA-43DC-87F2-2C94E51D480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61AB57B-F748-4217-B1D0-98F096436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68EB466-745D-45B7-A7C2-744BBA019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C273F-C9AC-46AB-A362-A394C136C9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9599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20D04E8-48D4-4352-9B09-50BE4908E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9E15-88DA-43DC-87F2-2C94E51D480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91B1657-84AA-46B6-B200-444A73EFA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D3EF10C-925F-4BD2-9F0E-090C43DC6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C273F-C9AC-46AB-A362-A394C136C9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6197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D72BE5-46DA-4601-921C-A5601AD01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08D168B-AA27-4A6D-B1F1-B4466A139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63467E0-93D4-4F1C-A7EC-A11006C4BB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CC82473-10D6-4BAE-87E0-66E3C9BF2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9E15-88DA-43DC-87F2-2C94E51D480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15C03E2-37A7-4FF7-8ECA-3A03BE61B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2884F8-8D6E-4A57-9D4E-4C2E90913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C273F-C9AC-46AB-A362-A394C136C9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7726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FA7D6C-FB12-400D-B85C-088846488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6D54370-EF49-4418-B498-0696187C62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301D456-877C-40CB-8773-74BED9D86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2E89FE0-6B00-4188-9E08-AC80DFC80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9E15-88DA-43DC-87F2-2C94E51D480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BFEBF6-5046-4C60-962B-DCAF50C4F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D855CD9-5043-40C2-AA17-C8A51D405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C273F-C9AC-46AB-A362-A394C136C9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833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92B3E9-689B-49EF-8CEC-E95561D8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42D86E3-5501-48CB-A4FD-90F5B605A1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B7D1056-DDCB-4DE1-8A91-12F658077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9E15-88DA-43DC-87F2-2C94E51D480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95CCEE-66D2-44B1-A21D-67A4C907B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C06FA74-96F6-4636-AE12-F1C28049E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C273F-C9AC-46AB-A362-A394C136C9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8614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71F80EF-7CA6-4A05-8A09-6E245E404D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869C00C-3447-41C4-9E4B-B70907AF33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875B63-B48E-4305-B8B2-7C74D1D2D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9E15-88DA-43DC-87F2-2C94E51D480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B90BA8-35EA-416B-A414-323B06B24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3DAE3A-1D21-45AC-80B9-17B083F4C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C273F-C9AC-46AB-A362-A394C136C9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84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AD4B969-F554-4930-99AB-79A702BAF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178C629-8546-4FC4-B0A7-2855B0FB2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865495-2396-452C-98DC-CF42BC9689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C9E15-88DA-43DC-87F2-2C94E51D480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E80630-CEB4-4758-9F54-DB30D233D4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79846BD-3D6C-4700-99AD-D17722EC72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CC273F-C9AC-46AB-A362-A394C136C9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0042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Unidade 7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7711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title"/>
          </p:nvPr>
        </p:nvSpPr>
        <p:spPr>
          <a:xfrm>
            <a:off x="838200" y="336989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	</a:t>
            </a:r>
            <a:endParaRPr dirty="0"/>
          </a:p>
        </p:txBody>
      </p:sp>
      <p:pic>
        <p:nvPicPr>
          <p:cNvPr id="98" name="Google Shape;9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724" y="3987724"/>
            <a:ext cx="10886551" cy="22680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A5CFD7F4-F660-409C-A4AC-05D00090A257}"/>
              </a:ext>
            </a:extLst>
          </p:cNvPr>
          <p:cNvSpPr/>
          <p:nvPr/>
        </p:nvSpPr>
        <p:spPr>
          <a:xfrm>
            <a:off x="1319284" y="554626"/>
            <a:ext cx="9793216" cy="1446550"/>
          </a:xfrm>
          <a:prstGeom prst="rect">
            <a:avLst/>
          </a:prstGeom>
          <a:solidFill>
            <a:srgbClr val="4997FF"/>
          </a:solidFill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Complementos da oração: objeto direto e objeto indireto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4C435FD-3B04-4DDA-B3E3-BBC74A3CC427}"/>
              </a:ext>
            </a:extLst>
          </p:cNvPr>
          <p:cNvSpPr txBox="1"/>
          <p:nvPr/>
        </p:nvSpPr>
        <p:spPr>
          <a:xfrm>
            <a:off x="1319283" y="2230706"/>
            <a:ext cx="97773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palavras ou expressões que completam o sentido dos verbos são chamadas de </a:t>
            </a:r>
            <a:r>
              <a:rPr lang="pt-BR" sz="24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objetos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Quando se ligam aos verbos diretamente (sem preposição), esses complementos são chamados de </a:t>
            </a:r>
            <a:r>
              <a:rPr lang="pt-BR" sz="24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objetos diretos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321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	</a:t>
            </a:r>
            <a:endParaRPr dirty="0"/>
          </a:p>
        </p:txBody>
      </p:sp>
      <p:pic>
        <p:nvPicPr>
          <p:cNvPr id="107" name="Google Shape;10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7047" y="1865872"/>
            <a:ext cx="5272300" cy="2280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5"/>
          <p:cNvSpPr txBox="1"/>
          <p:nvPr/>
        </p:nvSpPr>
        <p:spPr>
          <a:xfrm>
            <a:off x="6820031" y="1920084"/>
            <a:ext cx="4716000" cy="1985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Os complementos que se ligam aos verbos indiretamente, ou seja, por meio de preposição, são chamados de </a:t>
            </a:r>
            <a:r>
              <a:rPr lang="pt-BR" sz="24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objetos indiretos</a:t>
            </a:r>
            <a:r>
              <a:rPr lang="pt-BR" sz="2400" dirty="0">
                <a:solidFill>
                  <a:srgbClr val="002060"/>
                </a:solidFill>
                <a:latin typeface="Calibri"/>
                <a:ea typeface="Roboto"/>
                <a:cs typeface="Calibri"/>
                <a:sym typeface="Calibri"/>
              </a:rPr>
              <a:t>.</a:t>
            </a:r>
            <a:endParaRPr sz="2400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45B82B2-F95D-4D8B-AC7D-8237F41181F3}"/>
              </a:ext>
            </a:extLst>
          </p:cNvPr>
          <p:cNvSpPr/>
          <p:nvPr/>
        </p:nvSpPr>
        <p:spPr>
          <a:xfrm>
            <a:off x="450945" y="459376"/>
            <a:ext cx="11471180" cy="1323439"/>
          </a:xfrm>
          <a:prstGeom prst="rect">
            <a:avLst/>
          </a:prstGeom>
          <a:ln>
            <a:solidFill>
              <a:srgbClr val="4997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rgbClr val="4997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Complementos da oração: objeto direto </a:t>
            </a:r>
          </a:p>
          <a:p>
            <a:pPr algn="ctr"/>
            <a:r>
              <a:rPr lang="pt-BR" sz="4000" dirty="0">
                <a:solidFill>
                  <a:srgbClr val="4997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 objeto indireto</a:t>
            </a:r>
          </a:p>
        </p:txBody>
      </p:sp>
      <p:pic>
        <p:nvPicPr>
          <p:cNvPr id="8" name="Google Shape;118;p16">
            <a:extLst>
              <a:ext uri="{FF2B5EF4-FFF2-40B4-BE49-F238E27FC236}">
                <a16:creationId xmlns:a16="http://schemas.microsoft.com/office/drawing/2014/main" id="{7F508D65-8DF5-4500-86E3-F5FBF3A7B18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271" y="4500215"/>
            <a:ext cx="6025850" cy="18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17;p16">
            <a:extLst>
              <a:ext uri="{FF2B5EF4-FFF2-40B4-BE49-F238E27FC236}">
                <a16:creationId xmlns:a16="http://schemas.microsoft.com/office/drawing/2014/main" id="{755B948B-331F-447A-9C6A-34D1967A8D0C}"/>
              </a:ext>
            </a:extLst>
          </p:cNvPr>
          <p:cNvSpPr txBox="1"/>
          <p:nvPr/>
        </p:nvSpPr>
        <p:spPr>
          <a:xfrm>
            <a:off x="6820031" y="4162877"/>
            <a:ext cx="4356000" cy="24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Os verbos que necessitam de complementos são chamados de verbos </a:t>
            </a:r>
            <a:r>
              <a:rPr lang="pt-BR" sz="24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transitivos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. E os que não necessitam são os verbos </a:t>
            </a:r>
            <a:r>
              <a:rPr lang="pt-BR" sz="24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intransitivos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2400" b="1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9756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ln w="15875">
            <a:solidFill>
              <a:srgbClr val="4997FF"/>
            </a:solidFill>
            <a:prstDash val="sysDash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Google Shape;114;p16">
            <a:extLst>
              <a:ext uri="{FF2B5EF4-FFF2-40B4-BE49-F238E27FC236}">
                <a16:creationId xmlns:a16="http://schemas.microsoft.com/office/drawing/2014/main" id="{F3431429-CA7B-459B-9AFB-103D7B27A2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3125" y="471291"/>
            <a:ext cx="10480675" cy="972000"/>
          </a:xfrm>
          <a:prstGeom prst="rect">
            <a:avLst/>
          </a:prstGeom>
          <a:solidFill>
            <a:srgbClr val="4997FF"/>
          </a:solidFill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Tipos de predicado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0B80A24-83AE-412D-9B64-501D7CB291CC}"/>
              </a:ext>
            </a:extLst>
          </p:cNvPr>
          <p:cNvSpPr/>
          <p:nvPr/>
        </p:nvSpPr>
        <p:spPr>
          <a:xfrm>
            <a:off x="857250" y="1793875"/>
            <a:ext cx="10525125" cy="10795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2413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0" bIns="0" rtlCol="0" anchor="ctr"/>
          <a:lstStyle/>
          <a:p>
            <a:r>
              <a:rPr lang="pt-BR" sz="20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Predicativo 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uma característica atribuída a um sujeito ou a um objeto por meio de um verbo de ligação; evidencia um atributo ou estado dos elementos aos quais se refere.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F134ADF-C0BF-4EAE-B13A-49FAEE1499C8}"/>
              </a:ext>
            </a:extLst>
          </p:cNvPr>
          <p:cNvSpPr txBox="1"/>
          <p:nvPr/>
        </p:nvSpPr>
        <p:spPr>
          <a:xfrm>
            <a:off x="5939818" y="4679953"/>
            <a:ext cx="30930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Predicativo do sujeito: 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quando o elemento a que esse atributo se refere é o sujeito da oração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AA78C87-099F-4F25-B0B7-637C5CE5D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770" y="2879650"/>
            <a:ext cx="6816480" cy="1907999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CFF1D7C5-05DF-45DD-BE13-87644F05A028}"/>
              </a:ext>
            </a:extLst>
          </p:cNvPr>
          <p:cNvSpPr txBox="1"/>
          <p:nvPr/>
        </p:nvSpPr>
        <p:spPr>
          <a:xfrm>
            <a:off x="1966759" y="4788719"/>
            <a:ext cx="31028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 o elemento é um objeto, trata-se do </a:t>
            </a:r>
            <a:r>
              <a:rPr lang="pt-BR" sz="20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predicativo do objeto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0311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body" idx="1"/>
          </p:nvPr>
        </p:nvSpPr>
        <p:spPr>
          <a:xfrm>
            <a:off x="838200" y="2297913"/>
            <a:ext cx="10515600" cy="3675184"/>
          </a:xfrm>
          <a:prstGeom prst="rect">
            <a:avLst/>
          </a:prstGeom>
          <a:ln w="15875">
            <a:solidFill>
              <a:srgbClr val="4997FF"/>
            </a:solidFill>
            <a:prstDash val="sysDash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Google Shape;114;p16">
            <a:extLst>
              <a:ext uri="{FF2B5EF4-FFF2-40B4-BE49-F238E27FC236}">
                <a16:creationId xmlns:a16="http://schemas.microsoft.com/office/drawing/2014/main" id="{F3431429-CA7B-459B-9AFB-103D7B27A2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2625" y="558666"/>
            <a:ext cx="10671175" cy="972000"/>
          </a:xfrm>
          <a:prstGeom prst="rect">
            <a:avLst/>
          </a:prstGeom>
          <a:ln>
            <a:solidFill>
              <a:srgbClr val="4997FF"/>
            </a:solidFill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pt-BR" dirty="0">
                <a:solidFill>
                  <a:srgbClr val="4997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Tipos de predicado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336E4FF9-3350-4268-8889-D8CC0915DB5F}"/>
              </a:ext>
            </a:extLst>
          </p:cNvPr>
          <p:cNvGrpSpPr/>
          <p:nvPr/>
        </p:nvGrpSpPr>
        <p:grpSpPr>
          <a:xfrm>
            <a:off x="439396" y="1945347"/>
            <a:ext cx="6934798" cy="1875226"/>
            <a:chOff x="2238699" y="1842108"/>
            <a:chExt cx="6934798" cy="1875226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3E14A678-11AB-4E8D-998E-061CB6AD7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38699" y="1842108"/>
              <a:ext cx="6934798" cy="1875226"/>
            </a:xfrm>
            <a:prstGeom prst="rect">
              <a:avLst/>
            </a:prstGeom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6AEA0A25-3A76-4897-9405-ED00401B8518}"/>
                </a:ext>
              </a:extLst>
            </p:cNvPr>
            <p:cNvSpPr txBox="1"/>
            <p:nvPr/>
          </p:nvSpPr>
          <p:spPr>
            <a:xfrm>
              <a:off x="2374489" y="2297913"/>
              <a:ext cx="63860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b="1" dirty="0">
                  <a:solidFill>
                    <a:srgbClr val="7030A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Predicado nominal </a:t>
              </a:r>
              <a:r>
                <a:rPr lang="pt-BR" sz="20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é aquele que apresenta um verbo</a:t>
              </a:r>
            </a:p>
            <a:p>
              <a:r>
                <a:rPr lang="pt-BR" sz="20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de ligação e um predicativo do sujeito.</a:t>
              </a:r>
            </a:p>
          </p:txBody>
        </p:sp>
      </p:grpSp>
      <p:pic>
        <p:nvPicPr>
          <p:cNvPr id="11" name="Imagem 10">
            <a:extLst>
              <a:ext uri="{FF2B5EF4-FFF2-40B4-BE49-F238E27FC236}">
                <a16:creationId xmlns:a16="http://schemas.microsoft.com/office/drawing/2014/main" id="{5767CA43-9DB4-4F65-A4D4-753AFB9F9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017856">
            <a:off x="5888877" y="4694526"/>
            <a:ext cx="6255837" cy="1691629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AEC4AE11-5709-4863-AAA0-9040B5DDEFBA}"/>
              </a:ext>
            </a:extLst>
          </p:cNvPr>
          <p:cNvSpPr txBox="1"/>
          <p:nvPr/>
        </p:nvSpPr>
        <p:spPr>
          <a:xfrm>
            <a:off x="6961238" y="5327496"/>
            <a:ext cx="47231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Predicado verbal 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aquele que apresenta um verbo de ação ou evento.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276F1A9D-A9D0-41EB-8D87-5D782186A0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001" y="3989847"/>
            <a:ext cx="4995999" cy="1547840"/>
          </a:xfrm>
          <a:prstGeom prst="rect">
            <a:avLst/>
          </a:prstGeom>
        </p:spPr>
      </p:pic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9CE47F1D-D1C4-404E-99D7-985058856762}"/>
              </a:ext>
            </a:extLst>
          </p:cNvPr>
          <p:cNvCxnSpPr/>
          <p:nvPr/>
        </p:nvCxnSpPr>
        <p:spPr>
          <a:xfrm>
            <a:off x="1976284" y="3429000"/>
            <a:ext cx="486697" cy="560847"/>
          </a:xfrm>
          <a:prstGeom prst="straightConnector1">
            <a:avLst/>
          </a:prstGeom>
          <a:ln w="19050">
            <a:solidFill>
              <a:srgbClr val="4997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>
            <a:extLst>
              <a:ext uri="{FF2B5EF4-FFF2-40B4-BE49-F238E27FC236}">
                <a16:creationId xmlns:a16="http://schemas.microsoft.com/office/drawing/2014/main" id="{C1B85FD3-6BC7-431D-9C97-438286152A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0042" y="3081033"/>
            <a:ext cx="4564550" cy="1240987"/>
          </a:xfrm>
          <a:prstGeom prst="rect">
            <a:avLst/>
          </a:prstGeom>
        </p:spPr>
      </p:pic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6A187BFA-4017-46A1-9126-3F037CD27E3A}"/>
              </a:ext>
            </a:extLst>
          </p:cNvPr>
          <p:cNvCxnSpPr/>
          <p:nvPr/>
        </p:nvCxnSpPr>
        <p:spPr>
          <a:xfrm flipH="1">
            <a:off x="7640893" y="4675021"/>
            <a:ext cx="722671" cy="398331"/>
          </a:xfrm>
          <a:prstGeom prst="straightConnector1">
            <a:avLst/>
          </a:prstGeom>
          <a:ln w="19050">
            <a:solidFill>
              <a:srgbClr val="4997FF"/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8379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body" idx="1"/>
          </p:nvPr>
        </p:nvSpPr>
        <p:spPr>
          <a:xfrm>
            <a:off x="838200" y="2297913"/>
            <a:ext cx="10515600" cy="3675184"/>
          </a:xfrm>
          <a:prstGeom prst="rect">
            <a:avLst/>
          </a:prstGeom>
          <a:ln w="15875">
            <a:solidFill>
              <a:srgbClr val="4997FF"/>
            </a:solidFill>
            <a:prstDash val="sysDash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Google Shape;114;p16">
            <a:extLst>
              <a:ext uri="{FF2B5EF4-FFF2-40B4-BE49-F238E27FC236}">
                <a16:creationId xmlns:a16="http://schemas.microsoft.com/office/drawing/2014/main" id="{F3431429-CA7B-459B-9AFB-103D7B27A2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12011"/>
            <a:ext cx="10591800" cy="972000"/>
          </a:xfrm>
          <a:prstGeom prst="rect">
            <a:avLst/>
          </a:prstGeom>
          <a:ln>
            <a:solidFill>
              <a:srgbClr val="4997FF"/>
            </a:solidFill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pt-BR" dirty="0">
                <a:solidFill>
                  <a:srgbClr val="4997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Tipos de predicado</a:t>
            </a: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A88EA7A8-E819-46C4-80C8-877FFCE92332}"/>
              </a:ext>
            </a:extLst>
          </p:cNvPr>
          <p:cNvGrpSpPr/>
          <p:nvPr/>
        </p:nvGrpSpPr>
        <p:grpSpPr>
          <a:xfrm>
            <a:off x="234238" y="1635126"/>
            <a:ext cx="7240010" cy="2003382"/>
            <a:chOff x="366975" y="1955869"/>
            <a:chExt cx="7240010" cy="1943371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8BD4DA5E-90AF-4846-B325-F6D8DB8D9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975" y="1955869"/>
              <a:ext cx="7240010" cy="1943371"/>
            </a:xfrm>
            <a:prstGeom prst="rect">
              <a:avLst/>
            </a:prstGeom>
          </p:spPr>
        </p:pic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E1B3580A-D69C-44C1-A32B-451A53D796FB}"/>
                </a:ext>
              </a:extLst>
            </p:cNvPr>
            <p:cNvSpPr txBox="1"/>
            <p:nvPr/>
          </p:nvSpPr>
          <p:spPr>
            <a:xfrm>
              <a:off x="719651" y="2413337"/>
              <a:ext cx="627108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 </a:t>
              </a:r>
              <a:r>
                <a:rPr lang="pt-BR" sz="2000" b="1" dirty="0">
                  <a:solidFill>
                    <a:srgbClr val="7030A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predicado verbo-nominal </a:t>
              </a:r>
              <a:r>
                <a:rPr lang="pt-BR" sz="20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é formado por verbo que</a:t>
              </a:r>
            </a:p>
            <a:p>
              <a:r>
                <a:rPr lang="pt-BR" sz="20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indica ação ou evento e também por predicativo, que pode estar relacionado ao sujeito ou ao objeto.</a:t>
              </a:r>
            </a:p>
          </p:txBody>
        </p:sp>
      </p:grpSp>
      <p:pic>
        <p:nvPicPr>
          <p:cNvPr id="7" name="Imagem 6">
            <a:extLst>
              <a:ext uri="{FF2B5EF4-FFF2-40B4-BE49-F238E27FC236}">
                <a16:creationId xmlns:a16="http://schemas.microsoft.com/office/drawing/2014/main" id="{0B6A7CF3-60C0-4A70-A34F-4605307E67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200" y="4842591"/>
            <a:ext cx="5591175" cy="105727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3565A0E-0167-4066-AAB4-EB537D7B0D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793" y="3806722"/>
            <a:ext cx="5267325" cy="923925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84AE94D5-2AA2-40F9-99C1-70C6E5D31913}"/>
              </a:ext>
            </a:extLst>
          </p:cNvPr>
          <p:cNvSpPr txBox="1"/>
          <p:nvPr/>
        </p:nvSpPr>
        <p:spPr>
          <a:xfrm>
            <a:off x="7931917" y="3181055"/>
            <a:ext cx="33805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Para saber se um verbo é de ligação ou de ação ou evento, é preciso observar seus efeitos de sentido.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8427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CC47B0-C671-41E9-90EC-48C4B91E4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9873"/>
            <a:ext cx="10515600" cy="1325563"/>
          </a:xfrm>
          <a:solidFill>
            <a:srgbClr val="4997FF"/>
          </a:solidFill>
        </p:spPr>
        <p:txBody>
          <a:bodyPr/>
          <a:lstStyle/>
          <a:p>
            <a:pPr algn="ctr"/>
            <a:r>
              <a:rPr lang="pt-B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Advérbio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AABE605-3ABE-4279-A123-D8006ABCC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51789"/>
            <a:ext cx="10515600" cy="4351338"/>
          </a:xfrm>
          <a:ln>
            <a:solidFill>
              <a:srgbClr val="4997FF"/>
            </a:solidFill>
            <a:prstDash val="sysDash"/>
          </a:ln>
        </p:spPr>
        <p:txBody>
          <a:bodyPr/>
          <a:lstStyle/>
          <a:p>
            <a:r>
              <a:rPr lang="pt-BR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Advérbio </a:t>
            </a: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a palavra que se vincula a um verbo, a um adjetivo ou a outros advérbios, mudando os seus sentidos, para indicar uma circunstância.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E7563A1-19B3-4DB4-BAA8-3728F3EA0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09" y="3995225"/>
            <a:ext cx="8847669" cy="2862775"/>
          </a:xfrm>
          <a:prstGeom prst="rect">
            <a:avLst/>
          </a:prstGeom>
        </p:spPr>
      </p:pic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F5219E27-92F0-485F-AAC7-14A278A3D9B4}"/>
              </a:ext>
            </a:extLst>
          </p:cNvPr>
          <p:cNvCxnSpPr>
            <a:cxnSpLocks/>
          </p:cNvCxnSpPr>
          <p:nvPr/>
        </p:nvCxnSpPr>
        <p:spPr>
          <a:xfrm flipV="1">
            <a:off x="4135902" y="3535333"/>
            <a:ext cx="679939" cy="699043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3BBA75A-359F-4878-9840-414B43C0B99B}"/>
              </a:ext>
            </a:extLst>
          </p:cNvPr>
          <p:cNvSpPr txBox="1"/>
          <p:nvPr/>
        </p:nvSpPr>
        <p:spPr>
          <a:xfrm>
            <a:off x="7657515" y="3287339"/>
            <a:ext cx="22648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marcação </a:t>
            </a:r>
            <a:r>
              <a:rPr lang="pt-BR" sz="20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temporal</a:t>
            </a:r>
          </a:p>
        </p:txBody>
      </p: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52610D86-8A81-46BE-A70E-6146C0CC6754}"/>
              </a:ext>
            </a:extLst>
          </p:cNvPr>
          <p:cNvCxnSpPr/>
          <p:nvPr/>
        </p:nvCxnSpPr>
        <p:spPr>
          <a:xfrm flipV="1">
            <a:off x="5570806" y="3643532"/>
            <a:ext cx="1955409" cy="73152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7FD754F6-7690-4F77-BF17-100C8E8AAF72}"/>
              </a:ext>
            </a:extLst>
          </p:cNvPr>
          <p:cNvSpPr txBox="1"/>
          <p:nvPr/>
        </p:nvSpPr>
        <p:spPr>
          <a:xfrm>
            <a:off x="4855900" y="3287339"/>
            <a:ext cx="22648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palavra </a:t>
            </a:r>
            <a:r>
              <a:rPr lang="pt-BR" sz="20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intensificadora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4607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Agrupar 19">
            <a:extLst>
              <a:ext uri="{FF2B5EF4-FFF2-40B4-BE49-F238E27FC236}">
                <a16:creationId xmlns:a16="http://schemas.microsoft.com/office/drawing/2014/main" id="{925F01A2-18BC-4FA4-A395-B56AAA2E1D83}"/>
              </a:ext>
            </a:extLst>
          </p:cNvPr>
          <p:cNvGrpSpPr/>
          <p:nvPr/>
        </p:nvGrpSpPr>
        <p:grpSpPr>
          <a:xfrm rot="14206137">
            <a:off x="3463920" y="4569032"/>
            <a:ext cx="2565452" cy="2893538"/>
            <a:chOff x="3171485" y="2595394"/>
            <a:chExt cx="1929874" cy="2176678"/>
          </a:xfrm>
        </p:grpSpPr>
        <p:sp>
          <p:nvSpPr>
            <p:cNvPr id="11" name="Conector reto 10">
              <a:extLst>
                <a:ext uri="{FF2B5EF4-FFF2-40B4-BE49-F238E27FC236}">
                  <a16:creationId xmlns:a16="http://schemas.microsoft.com/office/drawing/2014/main" id="{D21590EE-7EEA-4844-BF19-2D9CB8D7B1DA}"/>
                </a:ext>
              </a:extLst>
            </p:cNvPr>
            <p:cNvSpPr/>
            <p:nvPr/>
          </p:nvSpPr>
          <p:spPr>
            <a:xfrm>
              <a:off x="4593359" y="2750888"/>
              <a:ext cx="508000" cy="0"/>
            </a:xfrm>
            <a:prstGeom prst="line">
              <a:avLst/>
            </a:prstGeom>
            <a:scene3d>
              <a:camera prst="perspectiveRelaxedModerately" zoom="92000"/>
              <a:lightRig rig="balanced" dir="t">
                <a:rot lat="0" lon="0" rev="12700000"/>
              </a:lightRig>
            </a:scene3d>
            <a:sp3d z="75000" prstMaterial="plastic"/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Conector reto 11">
              <a:extLst>
                <a:ext uri="{FF2B5EF4-FFF2-40B4-BE49-F238E27FC236}">
                  <a16:creationId xmlns:a16="http://schemas.microsoft.com/office/drawing/2014/main" id="{71BC0430-6BF9-4CC7-A3A9-37A13E5821E6}"/>
                </a:ext>
              </a:extLst>
            </p:cNvPr>
            <p:cNvSpPr/>
            <p:nvPr/>
          </p:nvSpPr>
          <p:spPr>
            <a:xfrm rot="5400000">
              <a:off x="2891543" y="2875336"/>
              <a:ext cx="2176678" cy="1616794"/>
            </a:xfrm>
            <a:prstGeom prst="line">
              <a:avLst/>
            </a:prstGeom>
            <a:scene3d>
              <a:camera prst="perspectiveRelaxedModerately" zoom="92000"/>
              <a:lightRig rig="balanced" dir="t">
                <a:rot lat="0" lon="0" rev="12700000"/>
              </a:lightRig>
            </a:scene3d>
            <a:sp3d z="75000" prstMaterial="plastic"/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D582123F-3E04-40D7-B5AC-9AC661C08A87}"/>
              </a:ext>
            </a:extLst>
          </p:cNvPr>
          <p:cNvGrpSpPr/>
          <p:nvPr/>
        </p:nvGrpSpPr>
        <p:grpSpPr>
          <a:xfrm>
            <a:off x="730250" y="603250"/>
            <a:ext cx="10885877" cy="5936493"/>
            <a:chOff x="698500" y="529140"/>
            <a:chExt cx="10885877" cy="5915353"/>
          </a:xfrm>
        </p:grpSpPr>
        <p:grpSp>
          <p:nvGrpSpPr>
            <p:cNvPr id="53" name="Agrupar 52">
              <a:extLst>
                <a:ext uri="{FF2B5EF4-FFF2-40B4-BE49-F238E27FC236}">
                  <a16:creationId xmlns:a16="http://schemas.microsoft.com/office/drawing/2014/main" id="{BFEE90B9-5F1D-4A56-A5BD-A0D4DFD8D0F8}"/>
                </a:ext>
              </a:extLst>
            </p:cNvPr>
            <p:cNvGrpSpPr/>
            <p:nvPr/>
          </p:nvGrpSpPr>
          <p:grpSpPr>
            <a:xfrm rot="13929931">
              <a:off x="4193469" y="4391217"/>
              <a:ext cx="1929874" cy="2176678"/>
              <a:chOff x="3171485" y="2595394"/>
              <a:chExt cx="1929874" cy="2176678"/>
            </a:xfrm>
          </p:grpSpPr>
          <p:sp>
            <p:nvSpPr>
              <p:cNvPr id="54" name="Conector reto 53">
                <a:extLst>
                  <a:ext uri="{FF2B5EF4-FFF2-40B4-BE49-F238E27FC236}">
                    <a16:creationId xmlns:a16="http://schemas.microsoft.com/office/drawing/2014/main" id="{1262D794-8119-449C-919C-F1885B73E441}"/>
                  </a:ext>
                </a:extLst>
              </p:cNvPr>
              <p:cNvSpPr/>
              <p:nvPr/>
            </p:nvSpPr>
            <p:spPr>
              <a:xfrm>
                <a:off x="4593359" y="2750888"/>
                <a:ext cx="508000" cy="0"/>
              </a:xfrm>
              <a:prstGeom prst="line">
                <a:avLst/>
              </a:prstGeom>
              <a:scene3d>
                <a:camera prst="perspectiveRelaxedModerately" zoom="92000"/>
                <a:lightRig rig="balanced" dir="t">
                  <a:rot lat="0" lon="0" rev="12700000"/>
                </a:lightRig>
              </a:scene3d>
              <a:sp3d z="75000" prstMaterial="plastic"/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5" name="Conector reto 54">
                <a:extLst>
                  <a:ext uri="{FF2B5EF4-FFF2-40B4-BE49-F238E27FC236}">
                    <a16:creationId xmlns:a16="http://schemas.microsoft.com/office/drawing/2014/main" id="{6FCDC8A0-5AEB-4F8E-A46D-73B23B90E75C}"/>
                  </a:ext>
                </a:extLst>
              </p:cNvPr>
              <p:cNvSpPr/>
              <p:nvPr/>
            </p:nvSpPr>
            <p:spPr>
              <a:xfrm rot="5400000">
                <a:off x="2891543" y="2875336"/>
                <a:ext cx="2176678" cy="1616794"/>
              </a:xfrm>
              <a:prstGeom prst="line">
                <a:avLst/>
              </a:prstGeom>
              <a:scene3d>
                <a:camera prst="perspectiveRelaxedModerately" zoom="92000"/>
                <a:lightRig rig="balanced" dir="t">
                  <a:rot lat="0" lon="0" rev="12700000"/>
                </a:lightRig>
              </a:scene3d>
              <a:sp3d z="75000" prstMaterial="plastic"/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44" name="Agrupar 43">
              <a:extLst>
                <a:ext uri="{FF2B5EF4-FFF2-40B4-BE49-F238E27FC236}">
                  <a16:creationId xmlns:a16="http://schemas.microsoft.com/office/drawing/2014/main" id="{84A1F119-1C62-4174-860C-7945E6E0CCFD}"/>
                </a:ext>
              </a:extLst>
            </p:cNvPr>
            <p:cNvGrpSpPr/>
            <p:nvPr/>
          </p:nvGrpSpPr>
          <p:grpSpPr>
            <a:xfrm rot="13011869">
              <a:off x="4464396" y="3948884"/>
              <a:ext cx="1433469" cy="1555157"/>
              <a:chOff x="3752298" y="3780796"/>
              <a:chExt cx="1433469" cy="1555157"/>
            </a:xfrm>
          </p:grpSpPr>
          <p:sp>
            <p:nvSpPr>
              <p:cNvPr id="45" name="Conector reto 44">
                <a:extLst>
                  <a:ext uri="{FF2B5EF4-FFF2-40B4-BE49-F238E27FC236}">
                    <a16:creationId xmlns:a16="http://schemas.microsoft.com/office/drawing/2014/main" id="{1C97F741-85CC-40EB-84D2-E450F2C03CF0}"/>
                  </a:ext>
                </a:extLst>
              </p:cNvPr>
              <p:cNvSpPr/>
              <p:nvPr/>
            </p:nvSpPr>
            <p:spPr>
              <a:xfrm>
                <a:off x="4677767" y="3894018"/>
                <a:ext cx="508000" cy="0"/>
              </a:xfrm>
              <a:prstGeom prst="line">
                <a:avLst/>
              </a:prstGeom>
              <a:scene3d>
                <a:camera prst="perspectiveRelaxedModerately" zoom="92000"/>
                <a:lightRig rig="balanced" dir="t">
                  <a:rot lat="0" lon="0" rev="12700000"/>
                </a:lightRig>
              </a:scene3d>
              <a:sp3d z="75000" prstMaterial="plastic"/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6" name="Conector reto 45">
                <a:extLst>
                  <a:ext uri="{FF2B5EF4-FFF2-40B4-BE49-F238E27FC236}">
                    <a16:creationId xmlns:a16="http://schemas.microsoft.com/office/drawing/2014/main" id="{CD8613CC-67F5-4C85-BC11-778F853F4661}"/>
                  </a:ext>
                </a:extLst>
              </p:cNvPr>
              <p:cNvSpPr/>
              <p:nvPr/>
            </p:nvSpPr>
            <p:spPr>
              <a:xfrm rot="5400000">
                <a:off x="3491863" y="4041231"/>
                <a:ext cx="1555157" cy="1034288"/>
              </a:xfrm>
              <a:prstGeom prst="line">
                <a:avLst/>
              </a:prstGeom>
              <a:scene3d>
                <a:camera prst="perspectiveRelaxedModerately" zoom="92000"/>
                <a:lightRig rig="balanced" dir="t">
                  <a:rot lat="0" lon="0" rev="12700000"/>
                </a:lightRig>
              </a:scene3d>
              <a:sp3d z="75000" prstMaterial="plastic"/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36" name="Agrupar 35">
              <a:extLst>
                <a:ext uri="{FF2B5EF4-FFF2-40B4-BE49-F238E27FC236}">
                  <a16:creationId xmlns:a16="http://schemas.microsoft.com/office/drawing/2014/main" id="{7D276272-F6BE-4D0E-9081-C0E74CE96AAF}"/>
                </a:ext>
              </a:extLst>
            </p:cNvPr>
            <p:cNvGrpSpPr/>
            <p:nvPr/>
          </p:nvGrpSpPr>
          <p:grpSpPr>
            <a:xfrm>
              <a:off x="4220382" y="2977091"/>
              <a:ext cx="1433469" cy="1555157"/>
              <a:chOff x="3752298" y="3780796"/>
              <a:chExt cx="1433469" cy="1555157"/>
            </a:xfrm>
          </p:grpSpPr>
          <p:sp>
            <p:nvSpPr>
              <p:cNvPr id="37" name="Conector reto 36">
                <a:extLst>
                  <a:ext uri="{FF2B5EF4-FFF2-40B4-BE49-F238E27FC236}">
                    <a16:creationId xmlns:a16="http://schemas.microsoft.com/office/drawing/2014/main" id="{C01FB286-A9F7-4448-9BCC-268F582645B5}"/>
                  </a:ext>
                </a:extLst>
              </p:cNvPr>
              <p:cNvSpPr/>
              <p:nvPr/>
            </p:nvSpPr>
            <p:spPr>
              <a:xfrm>
                <a:off x="4677767" y="3894018"/>
                <a:ext cx="508000" cy="0"/>
              </a:xfrm>
              <a:prstGeom prst="line">
                <a:avLst/>
              </a:prstGeom>
              <a:scene3d>
                <a:camera prst="perspectiveRelaxedModerately" zoom="92000"/>
                <a:lightRig rig="balanced" dir="t">
                  <a:rot lat="0" lon="0" rev="12700000"/>
                </a:lightRig>
              </a:scene3d>
              <a:sp3d z="75000" prstMaterial="plastic"/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8" name="Conector reto 37">
                <a:extLst>
                  <a:ext uri="{FF2B5EF4-FFF2-40B4-BE49-F238E27FC236}">
                    <a16:creationId xmlns:a16="http://schemas.microsoft.com/office/drawing/2014/main" id="{93B6356E-5569-45D5-A406-3363F0227813}"/>
                  </a:ext>
                </a:extLst>
              </p:cNvPr>
              <p:cNvSpPr/>
              <p:nvPr/>
            </p:nvSpPr>
            <p:spPr>
              <a:xfrm rot="5400000">
                <a:off x="3491863" y="4041231"/>
                <a:ext cx="1555157" cy="1034288"/>
              </a:xfrm>
              <a:prstGeom prst="line">
                <a:avLst/>
              </a:prstGeom>
              <a:scene3d>
                <a:camera prst="perspectiveRelaxedModerately" zoom="92000"/>
                <a:lightRig rig="balanced" dir="t">
                  <a:rot lat="0" lon="0" rev="12700000"/>
                </a:lightRig>
              </a:scene3d>
              <a:sp3d z="75000" prstMaterial="plastic"/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31" name="Agrupar 30">
              <a:extLst>
                <a:ext uri="{FF2B5EF4-FFF2-40B4-BE49-F238E27FC236}">
                  <a16:creationId xmlns:a16="http://schemas.microsoft.com/office/drawing/2014/main" id="{B9164C85-53DE-4491-A77E-3FA461513640}"/>
                </a:ext>
              </a:extLst>
            </p:cNvPr>
            <p:cNvGrpSpPr/>
            <p:nvPr/>
          </p:nvGrpSpPr>
          <p:grpSpPr>
            <a:xfrm>
              <a:off x="3210369" y="2162141"/>
              <a:ext cx="1929874" cy="2176678"/>
              <a:chOff x="3171485" y="2595394"/>
              <a:chExt cx="1929874" cy="2176678"/>
            </a:xfrm>
          </p:grpSpPr>
          <p:sp>
            <p:nvSpPr>
              <p:cNvPr id="32" name="Conector reto 31">
                <a:extLst>
                  <a:ext uri="{FF2B5EF4-FFF2-40B4-BE49-F238E27FC236}">
                    <a16:creationId xmlns:a16="http://schemas.microsoft.com/office/drawing/2014/main" id="{94F63F3A-803C-465F-9B2F-4AF3C4D62405}"/>
                  </a:ext>
                </a:extLst>
              </p:cNvPr>
              <p:cNvSpPr/>
              <p:nvPr/>
            </p:nvSpPr>
            <p:spPr>
              <a:xfrm>
                <a:off x="4593359" y="2750888"/>
                <a:ext cx="508000" cy="0"/>
              </a:xfrm>
              <a:prstGeom prst="line">
                <a:avLst/>
              </a:prstGeom>
              <a:scene3d>
                <a:camera prst="perspectiveRelaxedModerately" zoom="92000"/>
                <a:lightRig rig="balanced" dir="t">
                  <a:rot lat="0" lon="0" rev="12700000"/>
                </a:lightRig>
              </a:scene3d>
              <a:sp3d z="75000" prstMaterial="plastic"/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3" name="Conector reto 32">
                <a:extLst>
                  <a:ext uri="{FF2B5EF4-FFF2-40B4-BE49-F238E27FC236}">
                    <a16:creationId xmlns:a16="http://schemas.microsoft.com/office/drawing/2014/main" id="{E0EBD68D-11B2-4F4C-BE96-FC3B4653439E}"/>
                  </a:ext>
                </a:extLst>
              </p:cNvPr>
              <p:cNvSpPr/>
              <p:nvPr/>
            </p:nvSpPr>
            <p:spPr>
              <a:xfrm rot="5400000">
                <a:off x="2891543" y="2875336"/>
                <a:ext cx="2176678" cy="1616794"/>
              </a:xfrm>
              <a:prstGeom prst="line">
                <a:avLst/>
              </a:prstGeom>
              <a:scene3d>
                <a:camera prst="perspectiveRelaxedModerately" zoom="92000"/>
                <a:lightRig rig="balanced" dir="t">
                  <a:rot lat="0" lon="0" rev="12700000"/>
                </a:lightRig>
              </a:scene3d>
              <a:sp3d z="75000" prstMaterial="plastic"/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21" name="Agrupar 20">
              <a:extLst>
                <a:ext uri="{FF2B5EF4-FFF2-40B4-BE49-F238E27FC236}">
                  <a16:creationId xmlns:a16="http://schemas.microsoft.com/office/drawing/2014/main" id="{BDEDDD60-AC6F-49C8-A63D-E8FBFFB06ED7}"/>
                </a:ext>
              </a:extLst>
            </p:cNvPr>
            <p:cNvGrpSpPr/>
            <p:nvPr/>
          </p:nvGrpSpPr>
          <p:grpSpPr>
            <a:xfrm>
              <a:off x="2210577" y="1362611"/>
              <a:ext cx="2423473" cy="2793322"/>
              <a:chOff x="2828126" y="1411484"/>
              <a:chExt cx="2423473" cy="2793322"/>
            </a:xfrm>
          </p:grpSpPr>
          <p:sp>
            <p:nvSpPr>
              <p:cNvPr id="22" name="Conector reto 21">
                <a:extLst>
                  <a:ext uri="{FF2B5EF4-FFF2-40B4-BE49-F238E27FC236}">
                    <a16:creationId xmlns:a16="http://schemas.microsoft.com/office/drawing/2014/main" id="{4F6EC2D6-B7C8-48BF-851F-BE20835B5057}"/>
                  </a:ext>
                </a:extLst>
              </p:cNvPr>
              <p:cNvSpPr/>
              <p:nvPr/>
            </p:nvSpPr>
            <p:spPr>
              <a:xfrm>
                <a:off x="4743599" y="1621822"/>
                <a:ext cx="508000" cy="0"/>
              </a:xfrm>
              <a:prstGeom prst="line">
                <a:avLst/>
              </a:prstGeom>
              <a:scene3d>
                <a:camera prst="perspectiveRelaxedModerately" zoom="92000"/>
                <a:lightRig rig="balanced" dir="t">
                  <a:rot lat="0" lon="0" rev="12700000"/>
                </a:lightRig>
              </a:scene3d>
              <a:sp3d z="75000" prstMaterial="plastic"/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3" name="Conector reto 22">
                <a:extLst>
                  <a:ext uri="{FF2B5EF4-FFF2-40B4-BE49-F238E27FC236}">
                    <a16:creationId xmlns:a16="http://schemas.microsoft.com/office/drawing/2014/main" id="{BB7D9941-3701-44B5-9845-100FD5B9FCEB}"/>
                  </a:ext>
                </a:extLst>
              </p:cNvPr>
              <p:cNvSpPr/>
              <p:nvPr/>
            </p:nvSpPr>
            <p:spPr>
              <a:xfrm rot="5400000">
                <a:off x="2531116" y="1708494"/>
                <a:ext cx="2793322" cy="2199301"/>
              </a:xfrm>
              <a:prstGeom prst="line">
                <a:avLst/>
              </a:prstGeom>
              <a:scene3d>
                <a:camera prst="perspectiveRelaxedModerately" zoom="92000"/>
                <a:lightRig rig="balanced" dir="t">
                  <a:rot lat="0" lon="0" rev="12700000"/>
                </a:lightRig>
              </a:scene3d>
              <a:sp3d z="75000" prstMaterial="plastic"/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16" name="Agrupar 15">
              <a:extLst>
                <a:ext uri="{FF2B5EF4-FFF2-40B4-BE49-F238E27FC236}">
                  <a16:creationId xmlns:a16="http://schemas.microsoft.com/office/drawing/2014/main" id="{240031F3-5A6E-4E9A-99C3-0C56E6AD6866}"/>
                </a:ext>
              </a:extLst>
            </p:cNvPr>
            <p:cNvGrpSpPr/>
            <p:nvPr/>
          </p:nvGrpSpPr>
          <p:grpSpPr>
            <a:xfrm>
              <a:off x="1882564" y="697787"/>
              <a:ext cx="2423473" cy="2793322"/>
              <a:chOff x="2828126" y="1411484"/>
              <a:chExt cx="2423473" cy="2793322"/>
            </a:xfrm>
          </p:grpSpPr>
          <p:sp>
            <p:nvSpPr>
              <p:cNvPr id="8" name="Conector reto 7">
                <a:extLst>
                  <a:ext uri="{FF2B5EF4-FFF2-40B4-BE49-F238E27FC236}">
                    <a16:creationId xmlns:a16="http://schemas.microsoft.com/office/drawing/2014/main" id="{62DAEE5F-9E01-4D43-B1CC-12A3DAC50B61}"/>
                  </a:ext>
                </a:extLst>
              </p:cNvPr>
              <p:cNvSpPr/>
              <p:nvPr/>
            </p:nvSpPr>
            <p:spPr>
              <a:xfrm>
                <a:off x="4743599" y="1621822"/>
                <a:ext cx="508000" cy="0"/>
              </a:xfrm>
              <a:prstGeom prst="line">
                <a:avLst/>
              </a:prstGeom>
              <a:scene3d>
                <a:camera prst="perspectiveRelaxedModerately" zoom="92000"/>
                <a:lightRig rig="balanced" dir="t">
                  <a:rot lat="0" lon="0" rev="12700000"/>
                </a:lightRig>
              </a:scene3d>
              <a:sp3d z="75000" prstMaterial="plastic"/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9" name="Conector reto 8">
                <a:extLst>
                  <a:ext uri="{FF2B5EF4-FFF2-40B4-BE49-F238E27FC236}">
                    <a16:creationId xmlns:a16="http://schemas.microsoft.com/office/drawing/2014/main" id="{57C70B36-4C31-4F24-8F77-EE146270E201}"/>
                  </a:ext>
                </a:extLst>
              </p:cNvPr>
              <p:cNvSpPr/>
              <p:nvPr/>
            </p:nvSpPr>
            <p:spPr>
              <a:xfrm rot="5400000">
                <a:off x="2531116" y="1708494"/>
                <a:ext cx="2793322" cy="2199301"/>
              </a:xfrm>
              <a:prstGeom prst="line">
                <a:avLst/>
              </a:prstGeom>
              <a:scene3d>
                <a:camera prst="perspectiveRelaxedModerately" zoom="92000"/>
                <a:lightRig rig="balanced" dir="t">
                  <a:rot lat="0" lon="0" rev="12700000"/>
                </a:lightRig>
              </a:scene3d>
              <a:sp3d z="75000" prstMaterial="plastic"/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28" name="Agrupar 27">
              <a:extLst>
                <a:ext uri="{FF2B5EF4-FFF2-40B4-BE49-F238E27FC236}">
                  <a16:creationId xmlns:a16="http://schemas.microsoft.com/office/drawing/2014/main" id="{730D360E-6195-4036-8350-CF13CA0331AF}"/>
                </a:ext>
              </a:extLst>
            </p:cNvPr>
            <p:cNvGrpSpPr/>
            <p:nvPr/>
          </p:nvGrpSpPr>
          <p:grpSpPr>
            <a:xfrm>
              <a:off x="698500" y="1936750"/>
              <a:ext cx="4088086" cy="4079051"/>
              <a:chOff x="698500" y="1936750"/>
              <a:chExt cx="4088086" cy="4079051"/>
            </a:xfrm>
          </p:grpSpPr>
          <p:sp>
            <p:nvSpPr>
              <p:cNvPr id="4" name="Elipse 3">
                <a:extLst>
                  <a:ext uri="{FF2B5EF4-FFF2-40B4-BE49-F238E27FC236}">
                    <a16:creationId xmlns:a16="http://schemas.microsoft.com/office/drawing/2014/main" id="{55690F70-0710-47C1-B541-C447F4FB247B}"/>
                  </a:ext>
                </a:extLst>
              </p:cNvPr>
              <p:cNvSpPr/>
              <p:nvPr/>
            </p:nvSpPr>
            <p:spPr>
              <a:xfrm>
                <a:off x="698500" y="1936750"/>
                <a:ext cx="4088086" cy="4079051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4997FF"/>
                </a:solidFill>
              </a:ln>
              <a:scene3d>
                <a:camera prst="perspectiveRelaxedModerately" zoom="92000"/>
                <a:lightRig rig="balanced" dir="t">
                  <a:rot lat="0" lon="0" rev="12700000"/>
                </a:lightRig>
              </a:scene3d>
              <a:sp3d prstMaterial="plastic">
                <a:bevelT w="50800" h="50800"/>
                <a:bevelB w="50800" h="508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C1EDEAED-1823-4FDF-8424-B72238356DFD}"/>
                  </a:ext>
                </a:extLst>
              </p:cNvPr>
              <p:cNvSpPr txBox="1"/>
              <p:nvPr/>
            </p:nvSpPr>
            <p:spPr>
              <a:xfrm>
                <a:off x="1095374" y="3298165"/>
                <a:ext cx="328612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3600" dirty="0">
                    <a:solidFill>
                      <a:srgbClr val="4997FF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Circunstâncias</a:t>
                </a:r>
                <a:r>
                  <a:rPr lang="pt-BR" sz="2800" dirty="0">
                    <a:solidFill>
                      <a:srgbClr val="4997FF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</a:t>
                </a:r>
                <a:r>
                  <a:rPr lang="pt-BR" sz="3600" dirty="0">
                    <a:solidFill>
                      <a:srgbClr val="4997FF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do advérbio</a:t>
                </a:r>
              </a:p>
            </p:txBody>
          </p:sp>
        </p:grp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A2807F0A-F13C-427E-B15D-8D4FE3A6C540}"/>
                </a:ext>
              </a:extLst>
            </p:cNvPr>
            <p:cNvSpPr txBox="1"/>
            <p:nvPr/>
          </p:nvSpPr>
          <p:spPr>
            <a:xfrm>
              <a:off x="2908930" y="529140"/>
              <a:ext cx="86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Modo</a:t>
              </a:r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46C55362-DAB1-45CC-9AC2-0A9556250BC5}"/>
                </a:ext>
              </a:extLst>
            </p:cNvPr>
            <p:cNvSpPr txBox="1"/>
            <p:nvPr/>
          </p:nvSpPr>
          <p:spPr>
            <a:xfrm>
              <a:off x="4307188" y="575377"/>
              <a:ext cx="50751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Ex.: As crianças chegaram </a:t>
              </a:r>
              <a:r>
                <a:rPr lang="pt-BR" sz="20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bem</a:t>
              </a:r>
              <a:r>
                <a:rPr lang="pt-BR" sz="20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da viagem.</a:t>
              </a:r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71E45AAB-DA0F-40CB-986B-4820A01A120F}"/>
                </a:ext>
              </a:extLst>
            </p:cNvPr>
            <p:cNvSpPr txBox="1"/>
            <p:nvPr/>
          </p:nvSpPr>
          <p:spPr>
            <a:xfrm>
              <a:off x="3624759" y="1078450"/>
              <a:ext cx="972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Dúvida</a:t>
              </a:r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8008602D-3BB7-4FEF-9613-A3C82A348458}"/>
                </a:ext>
              </a:extLst>
            </p:cNvPr>
            <p:cNvSpPr txBox="1"/>
            <p:nvPr/>
          </p:nvSpPr>
          <p:spPr>
            <a:xfrm>
              <a:off x="4620978" y="1346996"/>
              <a:ext cx="50751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Ex.: </a:t>
              </a:r>
              <a:r>
                <a:rPr lang="pt-BR" sz="20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Talvez</a:t>
              </a:r>
              <a:r>
                <a:rPr lang="pt-BR" sz="2000" b="1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pt-BR" sz="20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ele venha à festa.</a:t>
              </a:r>
            </a:p>
          </p:txBody>
        </p:sp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C79DDA34-F3A7-4982-97A8-DC19AB25767C}"/>
                </a:ext>
              </a:extLst>
            </p:cNvPr>
            <p:cNvSpPr txBox="1"/>
            <p:nvPr/>
          </p:nvSpPr>
          <p:spPr>
            <a:xfrm>
              <a:off x="4039011" y="1747106"/>
              <a:ext cx="86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Lugar</a:t>
              </a:r>
            </a:p>
          </p:txBody>
        </p:sp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188CFE87-509E-4913-B360-415D7AF7934F}"/>
                </a:ext>
              </a:extLst>
            </p:cNvPr>
            <p:cNvSpPr txBox="1"/>
            <p:nvPr/>
          </p:nvSpPr>
          <p:spPr>
            <a:xfrm>
              <a:off x="5125375" y="2030845"/>
              <a:ext cx="50751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Ex.: Eu estudo </a:t>
              </a:r>
              <a:r>
                <a:rPr lang="pt-BR" sz="20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aqui</a:t>
              </a:r>
              <a:r>
                <a:rPr lang="pt-BR" sz="20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.</a:t>
              </a:r>
            </a:p>
          </p:txBody>
        </p:sp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A1BBEFD4-57FA-450D-B1D3-ED18D6F6CA27}"/>
                </a:ext>
              </a:extLst>
            </p:cNvPr>
            <p:cNvSpPr txBox="1"/>
            <p:nvPr/>
          </p:nvSpPr>
          <p:spPr>
            <a:xfrm>
              <a:off x="4620978" y="2504086"/>
              <a:ext cx="1224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Negação</a:t>
              </a:r>
            </a:p>
          </p:txBody>
        </p:sp>
        <p:sp>
          <p:nvSpPr>
            <p:cNvPr id="40" name="CaixaDeTexto 39">
              <a:extLst>
                <a:ext uri="{FF2B5EF4-FFF2-40B4-BE49-F238E27FC236}">
                  <a16:creationId xmlns:a16="http://schemas.microsoft.com/office/drawing/2014/main" id="{9829E6B5-3A77-4B89-B266-DA40B4314D65}"/>
                </a:ext>
              </a:extLst>
            </p:cNvPr>
            <p:cNvSpPr txBox="1"/>
            <p:nvPr/>
          </p:nvSpPr>
          <p:spPr>
            <a:xfrm>
              <a:off x="5696077" y="2831537"/>
              <a:ext cx="50751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Ex.: Minha mãe </a:t>
              </a:r>
              <a:r>
                <a:rPr lang="pt-BR" sz="20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não </a:t>
              </a:r>
              <a:r>
                <a:rPr lang="pt-BR" sz="20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come doce.</a:t>
              </a:r>
            </a:p>
          </p:txBody>
        </p:sp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4FABCC52-0B46-41CF-9696-050CD63AC7D2}"/>
                </a:ext>
              </a:extLst>
            </p:cNvPr>
            <p:cNvSpPr txBox="1"/>
            <p:nvPr/>
          </p:nvSpPr>
          <p:spPr>
            <a:xfrm>
              <a:off x="4721974" y="4204186"/>
              <a:ext cx="1008000" cy="432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Tempo</a:t>
              </a:r>
            </a:p>
          </p:txBody>
        </p:sp>
        <p:sp>
          <p:nvSpPr>
            <p:cNvPr id="48" name="CaixaDeTexto 47">
              <a:extLst>
                <a:ext uri="{FF2B5EF4-FFF2-40B4-BE49-F238E27FC236}">
                  <a16:creationId xmlns:a16="http://schemas.microsoft.com/office/drawing/2014/main" id="{6E23B3B2-00EB-4AD3-9494-56D61C2299D5}"/>
                </a:ext>
              </a:extLst>
            </p:cNvPr>
            <p:cNvSpPr txBox="1"/>
            <p:nvPr/>
          </p:nvSpPr>
          <p:spPr>
            <a:xfrm>
              <a:off x="6158527" y="4151290"/>
              <a:ext cx="3312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Ex.: </a:t>
              </a:r>
              <a:r>
                <a:rPr lang="pt-BR" sz="20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Amanhã </a:t>
              </a:r>
              <a:r>
                <a:rPr lang="pt-BR" sz="20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vou ao teatro.</a:t>
              </a:r>
            </a:p>
          </p:txBody>
        </p:sp>
        <p:sp>
          <p:nvSpPr>
            <p:cNvPr id="52" name="CaixaDeTexto 51">
              <a:extLst>
                <a:ext uri="{FF2B5EF4-FFF2-40B4-BE49-F238E27FC236}">
                  <a16:creationId xmlns:a16="http://schemas.microsoft.com/office/drawing/2014/main" id="{E5709D66-C289-4D87-B828-C45DF63DC368}"/>
                </a:ext>
              </a:extLst>
            </p:cNvPr>
            <p:cNvSpPr txBox="1"/>
            <p:nvPr/>
          </p:nvSpPr>
          <p:spPr>
            <a:xfrm>
              <a:off x="4837288" y="4975716"/>
              <a:ext cx="1368000" cy="396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Afirmação</a:t>
              </a:r>
            </a:p>
          </p:txBody>
        </p:sp>
        <p:sp>
          <p:nvSpPr>
            <p:cNvPr id="56" name="CaixaDeTexto 55">
              <a:extLst>
                <a:ext uri="{FF2B5EF4-FFF2-40B4-BE49-F238E27FC236}">
                  <a16:creationId xmlns:a16="http://schemas.microsoft.com/office/drawing/2014/main" id="{67D999A1-65FE-4DD5-8466-5E68C0E1E117}"/>
                </a:ext>
              </a:extLst>
            </p:cNvPr>
            <p:cNvSpPr txBox="1"/>
            <p:nvPr/>
          </p:nvSpPr>
          <p:spPr>
            <a:xfrm>
              <a:off x="6555579" y="5152889"/>
              <a:ext cx="3312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Ex.: </a:t>
              </a:r>
              <a:r>
                <a:rPr lang="pt-BR" sz="20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Certamente </a:t>
              </a:r>
              <a:r>
                <a:rPr lang="pt-BR" sz="20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ele virá.</a:t>
              </a:r>
            </a:p>
          </p:txBody>
        </p:sp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id="{E3D9DDEB-0C5C-473D-B93C-8186CA68129B}"/>
                </a:ext>
              </a:extLst>
            </p:cNvPr>
            <p:cNvSpPr txBox="1"/>
            <p:nvPr/>
          </p:nvSpPr>
          <p:spPr>
            <a:xfrm>
              <a:off x="4328077" y="5718542"/>
              <a:ext cx="1548000" cy="468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Intensidade</a:t>
              </a:r>
            </a:p>
          </p:txBody>
        </p:sp>
        <p:sp>
          <p:nvSpPr>
            <p:cNvPr id="58" name="CaixaDeTexto 57">
              <a:extLst>
                <a:ext uri="{FF2B5EF4-FFF2-40B4-BE49-F238E27FC236}">
                  <a16:creationId xmlns:a16="http://schemas.microsoft.com/office/drawing/2014/main" id="{6079EA7D-8B4F-4BE8-A52A-EDEEFD34BD18}"/>
                </a:ext>
              </a:extLst>
            </p:cNvPr>
            <p:cNvSpPr txBox="1"/>
            <p:nvPr/>
          </p:nvSpPr>
          <p:spPr>
            <a:xfrm>
              <a:off x="6509223" y="5884486"/>
              <a:ext cx="50751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Ex.: Os alunos do coral cantam </a:t>
              </a:r>
              <a:r>
                <a:rPr lang="pt-BR" sz="20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muito</a:t>
              </a:r>
              <a:r>
                <a:rPr lang="pt-BR" sz="20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bem.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 dirty="0"/>
          </a:p>
        </p:txBody>
      </p:sp>
      <p:pic>
        <p:nvPicPr>
          <p:cNvPr id="42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8017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D13FAE-A9D3-4BF6-8926-0A27712FBD00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4997FF"/>
            </a:solidFill>
          </a:ln>
        </p:spPr>
        <p:txBody>
          <a:bodyPr/>
          <a:lstStyle/>
          <a:p>
            <a:pPr algn="ctr"/>
            <a:r>
              <a:rPr lang="pt-BR" dirty="0">
                <a:solidFill>
                  <a:srgbClr val="4997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Locução adverbial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111C9C1-9728-4539-A57A-98CA81A53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ln>
            <a:solidFill>
              <a:schemeClr val="tx1"/>
            </a:solidFill>
            <a:prstDash val="dot"/>
          </a:ln>
        </p:spPr>
        <p:txBody>
          <a:bodyPr/>
          <a:lstStyle/>
          <a:p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o advérbio formado por mais de uma palavra.</a:t>
            </a:r>
          </a:p>
          <a:p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formada por uma </a:t>
            </a:r>
            <a:r>
              <a:rPr lang="pt-BR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preposição</a:t>
            </a: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seguida de um </a:t>
            </a:r>
            <a:r>
              <a:rPr lang="pt-BR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substantivo</a:t>
            </a: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endParaRPr lang="pt-BR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114300" indent="0">
              <a:buNone/>
            </a:pPr>
            <a:r>
              <a:rPr lang="pt-B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Exemplos</a:t>
            </a: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marL="114300" indent="0">
              <a:buNone/>
            </a:pPr>
            <a:r>
              <a:rPr lang="pt-BR" u="sng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às cegas</a:t>
            </a: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pt-BR" u="sng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por necessidade</a:t>
            </a: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pt-BR" u="sng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sem pressa</a:t>
            </a: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pt-BR" u="sng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graça</a:t>
            </a: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114300" indent="0">
              <a:buNone/>
            </a:pP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menino caiu </a:t>
            </a:r>
            <a:r>
              <a:rPr lang="pt-BR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costas </a:t>
            </a: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 parquinho.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2388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>
            <a:spLocks noGrp="1"/>
          </p:cNvSpPr>
          <p:nvPr>
            <p:ph type="body" idx="1"/>
          </p:nvPr>
        </p:nvSpPr>
        <p:spPr>
          <a:xfrm>
            <a:off x="1046850" y="1926275"/>
            <a:ext cx="10098300" cy="4352700"/>
          </a:xfrm>
          <a:prstGeom prst="rect">
            <a:avLst/>
          </a:prstGeom>
          <a:ln w="3175" cmpd="sng">
            <a:solidFill>
              <a:srgbClr val="4997FF"/>
            </a:solidFill>
            <a:prstDash val="dot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3ª pessoa do singular   </a:t>
            </a:r>
            <a:r>
              <a:rPr lang="pt-BR" sz="2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→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         não são acentuadas (tem, vem)</a:t>
            </a:r>
          </a:p>
          <a:p>
            <a:pPr marL="0" lvl="0" indent="0">
              <a:buNone/>
            </a:pP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	Ex.: </a:t>
            </a: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Ela não </a:t>
            </a:r>
            <a:r>
              <a:rPr lang="pt-BR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tem</a:t>
            </a: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carro, por isso </a:t>
            </a:r>
            <a:r>
              <a:rPr lang="pt-BR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vem</a:t>
            </a: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 pé.</a:t>
            </a:r>
          </a:p>
          <a:p>
            <a:pPr marL="0" lv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</a:t>
            </a:r>
            <a:endParaRPr sz="24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3ª pessoa do plural       </a:t>
            </a:r>
            <a:r>
              <a:rPr lang="pt-BR" sz="2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→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         recebem acento circunflexo (têm, vêm)</a:t>
            </a:r>
            <a:endParaRPr sz="24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  <a:p>
            <a:pPr marL="0" lvl="0" indent="0">
              <a:buNone/>
            </a:pP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	</a:t>
            </a: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Ex.: Elas não </a:t>
            </a:r>
            <a:r>
              <a:rPr lang="pt-BR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têm</a:t>
            </a: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carro, por isso </a:t>
            </a:r>
            <a:r>
              <a:rPr lang="pt-BR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vêm</a:t>
            </a: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 pé.</a:t>
            </a:r>
            <a:endParaRPr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	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As </a:t>
            </a:r>
            <a:r>
              <a:rPr lang="pt-BR" sz="20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formas verbais derivadas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 de </a:t>
            </a:r>
            <a:r>
              <a:rPr lang="pt-BR" sz="20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ter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 e </a:t>
            </a:r>
            <a:r>
              <a:rPr lang="pt-BR" sz="20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vir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 são grafadas com acento agudo na 3ª pessoa do </a:t>
            </a:r>
            <a:r>
              <a:rPr lang="pt-BR" sz="2000" u="sng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singular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 do presente do modo indicativo (</a:t>
            </a:r>
            <a:r>
              <a:rPr lang="pt-BR" sz="20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contém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, </a:t>
            </a:r>
            <a:r>
              <a:rPr lang="pt-BR" sz="20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detém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, </a:t>
            </a:r>
            <a:r>
              <a:rPr lang="pt-BR" sz="20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mantém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 etc.) e com acento circunflexo na 3ª pessoa do </a:t>
            </a:r>
            <a:r>
              <a:rPr lang="pt-BR" sz="2000" u="sng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plural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 (</a:t>
            </a:r>
            <a:r>
              <a:rPr lang="pt-BR" sz="20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contêm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, </a:t>
            </a:r>
            <a:r>
              <a:rPr lang="pt-BR" sz="20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detêm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, </a:t>
            </a:r>
            <a:r>
              <a:rPr lang="pt-BR" sz="20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mantêm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 etc.)</a:t>
            </a:r>
            <a:endParaRPr sz="20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900" dirty="0">
              <a:solidFill>
                <a:srgbClr val="0B53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6AF07F4-382C-423A-A6B0-DED849D99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9873"/>
            <a:ext cx="10515600" cy="1325563"/>
          </a:xfrm>
          <a:solidFill>
            <a:srgbClr val="4997FF"/>
          </a:solidFill>
        </p:spPr>
        <p:txBody>
          <a:bodyPr>
            <a:norm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Verbos </a:t>
            </a:r>
            <a:r>
              <a:rPr lang="pt-BR" b="1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ter</a:t>
            </a:r>
            <a:r>
              <a:rPr lang="pt-BR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 </a:t>
            </a:r>
            <a:r>
              <a:rPr lang="pt-BR" b="1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29901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518</Words>
  <Application>Microsoft Office PowerPoint</Application>
  <PresentationFormat>Widescreen</PresentationFormat>
  <Paragraphs>74</Paragraphs>
  <Slides>10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Roboto</vt:lpstr>
      <vt:lpstr>Tema do Office</vt:lpstr>
      <vt:lpstr>Unidade 7</vt:lpstr>
      <vt:lpstr> </vt:lpstr>
      <vt:lpstr> </vt:lpstr>
      <vt:lpstr>Tipos de predicado</vt:lpstr>
      <vt:lpstr>Tipos de predicado</vt:lpstr>
      <vt:lpstr>Tipos de predicado</vt:lpstr>
      <vt:lpstr>Advérbio</vt:lpstr>
      <vt:lpstr>Apresentação do PowerPoint</vt:lpstr>
      <vt:lpstr>Locução adverbial</vt:lpstr>
      <vt:lpstr>Verbos ter e vir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7</dc:title>
  <dc:creator>João Paulo Bortoluci</dc:creator>
  <cp:lastModifiedBy>João Paulo Bortoluci</cp:lastModifiedBy>
  <cp:revision>1</cp:revision>
  <dcterms:created xsi:type="dcterms:W3CDTF">2020-04-03T02:03:01Z</dcterms:created>
  <dcterms:modified xsi:type="dcterms:W3CDTF">2020-04-03T02:04:44Z</dcterms:modified>
</cp:coreProperties>
</file>