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3" r:id="rId2"/>
    <p:sldId id="304" r:id="rId3"/>
    <p:sldId id="305" r:id="rId4"/>
    <p:sldId id="306" r:id="rId5"/>
    <p:sldId id="307" r:id="rId6"/>
    <p:sldId id="308" r:id="rId7"/>
    <p:sldId id="309" r:id="rId8"/>
    <p:sldId id="310" r:id="rId9"/>
    <p:sldId id="311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C6E465-3147-47D3-AF5C-4E189D9577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CBDE5A-FC53-48F8-A3C8-6B03857883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15146FB-4C2E-4951-80B8-2A212178D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997E-3400-48CB-8A4A-5A6FCE25257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1A10022-6281-4650-85ED-F79062BDD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11CA645-3E1E-417C-B0D5-3D1054061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E6F9B-AA50-4E24-AF32-4225FFCC9C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2625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413216-75B3-475D-A069-19DAC93B2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BFA3DD-6053-42D5-99E6-8B3FDA720C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F0C814-824D-4440-81BE-90120EAFC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997E-3400-48CB-8A4A-5A6FCE25257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6CF150-0C9C-45BD-99D0-EF5710D05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31C2340-BCA0-43E0-B509-67A87C6B2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E6F9B-AA50-4E24-AF32-4225FFCC9C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4523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1709CC-A0B2-44D5-AE4C-B0CFC8AAC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1A89D7B-03D2-41F7-8E0A-65097C554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318615-4CA2-4797-BC3E-C71EFD279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997E-3400-48CB-8A4A-5A6FCE25257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BA1EBBF-2D06-4CD6-A7AD-692C725B1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FCB0D4-376A-44EC-8FCE-D142F0C1E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E6F9B-AA50-4E24-AF32-4225FFCC9C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1410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F81388-69A4-4425-96E8-E548AE268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29C7E88-0B1E-441F-B79E-41067CD5BB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F7D2FEF-B629-4750-816E-8C50DF8773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E37E942-6BC6-4907-85C9-894CB0A6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997E-3400-48CB-8A4A-5A6FCE25257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E1014FC-8926-4112-B767-0EBBE67F5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4DF09AD-B4EB-4DDD-B3EC-27D330572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E6F9B-AA50-4E24-AF32-4225FFCC9C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6148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D3654F-C3F9-4E08-8F07-505075037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5A17D9E-2AEC-4470-8C23-65ABA000EC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BDDA038-2F39-4A8C-83F1-2124F1E3DE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998432B-39CC-459F-8C76-891FBA1EE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671FB92-5032-4D73-B101-3895DE7EF7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85C762A-87C0-4F1A-89A0-DEC612C7A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997E-3400-48CB-8A4A-5A6FCE25257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9A48879-8E66-42E5-9722-AAB8F51A3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439C6D2-6469-40C0-9086-5B785C95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E6F9B-AA50-4E24-AF32-4225FFCC9C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4526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7B5FDE-72FE-41D4-A0D4-D8BBF486A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45A906E-3175-4F3F-B28B-AE74B30EC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997E-3400-48CB-8A4A-5A6FCE25257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73394AD-3004-46B8-A8F6-4AE18E04E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D556D22-D55B-4721-AC02-0A8F19779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E6F9B-AA50-4E24-AF32-4225FFCC9C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3776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D067D6F-2994-47F2-A5ED-3924ECC16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997E-3400-48CB-8A4A-5A6FCE25257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09D1767-541D-4477-8930-85466B678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7AA5FF1-66A3-426B-9D73-38F511434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E6F9B-AA50-4E24-AF32-4225FFCC9C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8023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E9B496-2B4F-4F0D-8385-2987CB3A8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1F2465-DBBD-43B1-A648-BC43A966B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2D139CD-1E3E-44EA-A5B3-80696B8ADE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6E5565C-E055-45B9-B1BD-2C9AA980F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997E-3400-48CB-8A4A-5A6FCE25257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8C15BE6-9EAB-404A-AF0F-2B02D0A16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C67B732-4999-4230-8146-7236E0061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E6F9B-AA50-4E24-AF32-4225FFCC9C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9195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69B507-A96F-4C48-ADB2-3BC4B800F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558BE47-3D29-444A-80CB-91678EA21D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D5359CE-E5C0-483E-8CC9-DE30A4404B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7FA2AA8-3E11-4DC7-971F-8267D46DB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997E-3400-48CB-8A4A-5A6FCE25257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00598E3-BE08-42D9-BF1A-39F88002A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432A735-8CFC-4DFB-A9C9-7B77662DD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E6F9B-AA50-4E24-AF32-4225FFCC9C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6876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DA2AF8-8821-4AC2-9BF2-F5CFD1ACC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AA85A81-9D8A-410C-978A-78C5F5A1DA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C65BAF0-97D2-43D2-99CF-57B85A699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997E-3400-48CB-8A4A-5A6FCE25257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7082CB-ACB2-4361-881A-0D0FAEEAF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017303-4D6B-4F49-9C09-4DF939F05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E6F9B-AA50-4E24-AF32-4225FFCC9C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4532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714474C-2535-4458-9ACB-716FD1E895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374C1E7-495A-4558-9D14-940CB2DD43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2B540F-E8E9-40F5-8CF5-63AE416F4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997E-3400-48CB-8A4A-5A6FCE25257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F75F3C9-38E9-4C79-A729-4EA17E7F5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B6F84C3-B144-4191-AE36-26E2E1894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E6F9B-AA50-4E24-AF32-4225FFCC9C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5895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6606007-5DFF-4B45-B6C2-952ECCCC9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F51C6A2-DDEF-4386-B5A3-909FDECB0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47AE54-1ABB-454D-B297-65EEFF73DC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6997E-3400-48CB-8A4A-5A6FCE25257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864843D-C5BE-48F8-AD4B-DF627236B2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5EC74C2-442D-45B3-8E67-C3FB238E9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AE6F9B-AA50-4E24-AF32-4225FFCC9C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5490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731570A-6E92-473D-9595-30B9676E3019}"/>
              </a:ext>
            </a:extLst>
          </p:cNvPr>
          <p:cNvSpPr/>
          <p:nvPr/>
        </p:nvSpPr>
        <p:spPr>
          <a:xfrm>
            <a:off x="897988" y="1917291"/>
            <a:ext cx="10396024" cy="988142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"/>
              </a:rPr>
              <a:t>Matemática</a:t>
            </a:r>
            <a:br>
              <a:rPr lang="pt-BR" sz="4800" dirty="0">
                <a:latin typeface="Roboto"/>
              </a:rPr>
            </a:br>
            <a:endParaRPr lang="pt-BR" sz="4800" dirty="0">
              <a:latin typeface="Roboto"/>
            </a:endParaRP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E8663A3A-C3EF-4E64-957E-A717760750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sz="2800" dirty="0">
                <a:latin typeface="Roboto"/>
              </a:rPr>
              <a:t>VOLUME 6</a:t>
            </a:r>
          </a:p>
          <a:p>
            <a:endParaRPr lang="pt-BR" sz="2800" dirty="0">
              <a:latin typeface="Roboto"/>
            </a:endParaRPr>
          </a:p>
          <a:p>
            <a:r>
              <a:rPr lang="pt-BR" sz="2800" dirty="0">
                <a:latin typeface="Roboto"/>
              </a:rPr>
              <a:t>Unidade 5</a:t>
            </a:r>
          </a:p>
          <a:p>
            <a:r>
              <a:rPr lang="pt-BR" sz="2800" dirty="0">
                <a:latin typeface="Roboto"/>
              </a:rPr>
              <a:t>Números racionais na forma de fração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8074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648563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Os racionais na forma de fração 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EA0BEC0B-D821-467C-ADB0-9BD83227B3E0}"/>
              </a:ext>
            </a:extLst>
          </p:cNvPr>
          <p:cNvSpPr/>
          <p:nvPr/>
        </p:nvSpPr>
        <p:spPr>
          <a:xfrm rot="10800000" flipV="1">
            <a:off x="519010" y="1668969"/>
            <a:ext cx="315333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B5EDBA39-653C-4EB9-857C-A1667AB229CB}"/>
              </a:ext>
            </a:extLst>
          </p:cNvPr>
          <p:cNvSpPr/>
          <p:nvPr/>
        </p:nvSpPr>
        <p:spPr>
          <a:xfrm rot="10800000" flipV="1">
            <a:off x="519011" y="2326666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E484FBCA-1BDA-48CB-8105-28D32D260E3A}"/>
              </a:ext>
            </a:extLst>
          </p:cNvPr>
          <p:cNvSpPr/>
          <p:nvPr/>
        </p:nvSpPr>
        <p:spPr>
          <a:xfrm rot="10800000" flipV="1">
            <a:off x="4409244" y="2026022"/>
            <a:ext cx="3422155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2F6752E8-E70B-4A42-96F5-E8EF327BFF1D}"/>
              </a:ext>
            </a:extLst>
          </p:cNvPr>
          <p:cNvSpPr/>
          <p:nvPr/>
        </p:nvSpPr>
        <p:spPr>
          <a:xfrm rot="10800000" flipV="1">
            <a:off x="4409244" y="2608541"/>
            <a:ext cx="2227537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37A53B2C-05A1-48C5-821A-161AD2540909}"/>
              </a:ext>
            </a:extLst>
          </p:cNvPr>
          <p:cNvSpPr/>
          <p:nvPr/>
        </p:nvSpPr>
        <p:spPr>
          <a:xfrm>
            <a:off x="519011" y="1848580"/>
            <a:ext cx="37500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Partes de um todo</a:t>
            </a: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906FA7CE-B0D3-4227-9081-000DD4BB73E6}"/>
              </a:ext>
            </a:extLst>
          </p:cNvPr>
          <p:cNvSpPr/>
          <p:nvPr/>
        </p:nvSpPr>
        <p:spPr>
          <a:xfrm rot="10800000" flipV="1">
            <a:off x="8454528" y="2448745"/>
            <a:ext cx="3493515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58A835EA-A24E-409C-9192-CC4F2154E60C}"/>
              </a:ext>
            </a:extLst>
          </p:cNvPr>
          <p:cNvSpPr/>
          <p:nvPr/>
        </p:nvSpPr>
        <p:spPr>
          <a:xfrm rot="10800000" flipV="1">
            <a:off x="8454528" y="3098898"/>
            <a:ext cx="1995139" cy="45721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7EB1DE4A-8FDA-414D-9AD5-BF1A6871AEF8}"/>
              </a:ext>
            </a:extLst>
          </p:cNvPr>
          <p:cNvSpPr/>
          <p:nvPr/>
        </p:nvSpPr>
        <p:spPr>
          <a:xfrm>
            <a:off x="4337883" y="2166905"/>
            <a:ext cx="34935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Razão entre duas grandezas</a:t>
            </a:r>
            <a:endParaRPr lang="pt-BR" dirty="0">
              <a:solidFill>
                <a:srgbClr val="FF0000"/>
              </a:solidFill>
              <a:latin typeface="Roboto"/>
            </a:endParaRP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33D8FC53-26D8-4677-A98D-87DE679880B1}"/>
              </a:ext>
            </a:extLst>
          </p:cNvPr>
          <p:cNvSpPr/>
          <p:nvPr/>
        </p:nvSpPr>
        <p:spPr>
          <a:xfrm>
            <a:off x="8454528" y="2587244"/>
            <a:ext cx="34935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Quociente de uma divisão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DE23653C-EAFF-45D0-A489-B76BCF0EF464}"/>
              </a:ext>
            </a:extLst>
          </p:cNvPr>
          <p:cNvGrpSpPr/>
          <p:nvPr/>
        </p:nvGrpSpPr>
        <p:grpSpPr>
          <a:xfrm>
            <a:off x="575193" y="2901793"/>
            <a:ext cx="2195494" cy="3191228"/>
            <a:chOff x="796413" y="2769061"/>
            <a:chExt cx="2195494" cy="3191228"/>
          </a:xfrm>
        </p:grpSpPr>
        <p:sp>
          <p:nvSpPr>
            <p:cNvPr id="51" name="Retângulo 50">
              <a:extLst>
                <a:ext uri="{FF2B5EF4-FFF2-40B4-BE49-F238E27FC236}">
                  <a16:creationId xmlns:a16="http://schemas.microsoft.com/office/drawing/2014/main" id="{B13BA91D-C0EF-4FF8-A591-087081CC3F04}"/>
                </a:ext>
              </a:extLst>
            </p:cNvPr>
            <p:cNvSpPr/>
            <p:nvPr/>
          </p:nvSpPr>
          <p:spPr>
            <a:xfrm>
              <a:off x="1342542" y="2777950"/>
              <a:ext cx="546129" cy="546129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2" name="Retângulo 51">
              <a:extLst>
                <a:ext uri="{FF2B5EF4-FFF2-40B4-BE49-F238E27FC236}">
                  <a16:creationId xmlns:a16="http://schemas.microsoft.com/office/drawing/2014/main" id="{15CFE440-804E-4B8D-B4BF-6AA867244A75}"/>
                </a:ext>
              </a:extLst>
            </p:cNvPr>
            <p:cNvSpPr/>
            <p:nvPr/>
          </p:nvSpPr>
          <p:spPr>
            <a:xfrm>
              <a:off x="1873923" y="2769061"/>
              <a:ext cx="546129" cy="546129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3" name="Retângulo 52">
              <a:extLst>
                <a:ext uri="{FF2B5EF4-FFF2-40B4-BE49-F238E27FC236}">
                  <a16:creationId xmlns:a16="http://schemas.microsoft.com/office/drawing/2014/main" id="{25048A0C-EA0E-4F41-ABC1-E392F0D7176B}"/>
                </a:ext>
              </a:extLst>
            </p:cNvPr>
            <p:cNvSpPr/>
            <p:nvPr/>
          </p:nvSpPr>
          <p:spPr>
            <a:xfrm>
              <a:off x="2423968" y="2777949"/>
              <a:ext cx="546129" cy="546129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6" name="Retângulo 55">
              <a:extLst>
                <a:ext uri="{FF2B5EF4-FFF2-40B4-BE49-F238E27FC236}">
                  <a16:creationId xmlns:a16="http://schemas.microsoft.com/office/drawing/2014/main" id="{07315D4E-9F8C-4B87-B621-2BF9196DF039}"/>
                </a:ext>
              </a:extLst>
            </p:cNvPr>
            <p:cNvSpPr/>
            <p:nvPr/>
          </p:nvSpPr>
          <p:spPr>
            <a:xfrm>
              <a:off x="1873923" y="3638910"/>
              <a:ext cx="546129" cy="546129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7" name="Retângulo 56">
              <a:extLst>
                <a:ext uri="{FF2B5EF4-FFF2-40B4-BE49-F238E27FC236}">
                  <a16:creationId xmlns:a16="http://schemas.microsoft.com/office/drawing/2014/main" id="{0E7BFD54-4EC9-4421-AAA3-AF026A33E741}"/>
                </a:ext>
              </a:extLst>
            </p:cNvPr>
            <p:cNvSpPr/>
            <p:nvPr/>
          </p:nvSpPr>
          <p:spPr>
            <a:xfrm>
              <a:off x="2423968" y="3647798"/>
              <a:ext cx="546129" cy="546129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61" name="Retângulo 60">
              <a:extLst>
                <a:ext uri="{FF2B5EF4-FFF2-40B4-BE49-F238E27FC236}">
                  <a16:creationId xmlns:a16="http://schemas.microsoft.com/office/drawing/2014/main" id="{A8D1D527-67BF-4BA0-A1DE-6108F89F993D}"/>
                </a:ext>
              </a:extLst>
            </p:cNvPr>
            <p:cNvSpPr/>
            <p:nvPr/>
          </p:nvSpPr>
          <p:spPr>
            <a:xfrm>
              <a:off x="2444134" y="4535423"/>
              <a:ext cx="546129" cy="546129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62" name="Retângulo 61">
              <a:extLst>
                <a:ext uri="{FF2B5EF4-FFF2-40B4-BE49-F238E27FC236}">
                  <a16:creationId xmlns:a16="http://schemas.microsoft.com/office/drawing/2014/main" id="{8EDC4E88-622F-4386-AEB4-9CD128DF1FA0}"/>
                </a:ext>
              </a:extLst>
            </p:cNvPr>
            <p:cNvSpPr/>
            <p:nvPr/>
          </p:nvSpPr>
          <p:spPr>
            <a:xfrm>
              <a:off x="831327" y="5408120"/>
              <a:ext cx="546129" cy="546129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63" name="Retângulo 62">
              <a:extLst>
                <a:ext uri="{FF2B5EF4-FFF2-40B4-BE49-F238E27FC236}">
                  <a16:creationId xmlns:a16="http://schemas.microsoft.com/office/drawing/2014/main" id="{F51F9650-4C4D-48D0-B8C7-9231CF419420}"/>
                </a:ext>
              </a:extLst>
            </p:cNvPr>
            <p:cNvSpPr/>
            <p:nvPr/>
          </p:nvSpPr>
          <p:spPr>
            <a:xfrm>
              <a:off x="1377456" y="5414160"/>
              <a:ext cx="546129" cy="546129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64" name="Retângulo 63">
              <a:extLst>
                <a:ext uri="{FF2B5EF4-FFF2-40B4-BE49-F238E27FC236}">
                  <a16:creationId xmlns:a16="http://schemas.microsoft.com/office/drawing/2014/main" id="{1A045B87-A0D3-4D90-87F7-845E26CB5FC1}"/>
                </a:ext>
              </a:extLst>
            </p:cNvPr>
            <p:cNvSpPr/>
            <p:nvPr/>
          </p:nvSpPr>
          <p:spPr>
            <a:xfrm>
              <a:off x="1908837" y="5405271"/>
              <a:ext cx="546129" cy="546129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65" name="Retângulo 64">
              <a:extLst>
                <a:ext uri="{FF2B5EF4-FFF2-40B4-BE49-F238E27FC236}">
                  <a16:creationId xmlns:a16="http://schemas.microsoft.com/office/drawing/2014/main" id="{33692A4C-693C-490C-972E-827C0DF9EB8C}"/>
                </a:ext>
              </a:extLst>
            </p:cNvPr>
            <p:cNvSpPr/>
            <p:nvPr/>
          </p:nvSpPr>
          <p:spPr>
            <a:xfrm>
              <a:off x="2444134" y="5414159"/>
              <a:ext cx="546129" cy="546129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CAB60AA1-A8D0-4080-B645-752953705A32}"/>
                </a:ext>
              </a:extLst>
            </p:cNvPr>
            <p:cNvSpPr/>
            <p:nvPr/>
          </p:nvSpPr>
          <p:spPr>
            <a:xfrm>
              <a:off x="831327" y="2792697"/>
              <a:ext cx="2153518" cy="528353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66" name="Retângulo 65">
              <a:extLst>
                <a:ext uri="{FF2B5EF4-FFF2-40B4-BE49-F238E27FC236}">
                  <a16:creationId xmlns:a16="http://schemas.microsoft.com/office/drawing/2014/main" id="{7EFDBF44-7073-4A33-AE37-14FA44216BF6}"/>
                </a:ext>
              </a:extLst>
            </p:cNvPr>
            <p:cNvSpPr/>
            <p:nvPr/>
          </p:nvSpPr>
          <p:spPr>
            <a:xfrm>
              <a:off x="811165" y="3652676"/>
              <a:ext cx="2153518" cy="528353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4" name="Retângulo 53">
              <a:extLst>
                <a:ext uri="{FF2B5EF4-FFF2-40B4-BE49-F238E27FC236}">
                  <a16:creationId xmlns:a16="http://schemas.microsoft.com/office/drawing/2014/main" id="{8F408C6F-2B09-4EBA-A0E8-4BD86F52B1EA}"/>
                </a:ext>
              </a:extLst>
            </p:cNvPr>
            <p:cNvSpPr/>
            <p:nvPr/>
          </p:nvSpPr>
          <p:spPr>
            <a:xfrm>
              <a:off x="796413" y="3641759"/>
              <a:ext cx="546129" cy="546129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5" name="Retângulo 54">
              <a:extLst>
                <a:ext uri="{FF2B5EF4-FFF2-40B4-BE49-F238E27FC236}">
                  <a16:creationId xmlns:a16="http://schemas.microsoft.com/office/drawing/2014/main" id="{54C7AF0D-21AE-4A6C-B034-19926E489BF1}"/>
                </a:ext>
              </a:extLst>
            </p:cNvPr>
            <p:cNvSpPr/>
            <p:nvPr/>
          </p:nvSpPr>
          <p:spPr>
            <a:xfrm>
              <a:off x="1342542" y="3647799"/>
              <a:ext cx="546129" cy="546129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67" name="Retângulo 66">
              <a:extLst>
                <a:ext uri="{FF2B5EF4-FFF2-40B4-BE49-F238E27FC236}">
                  <a16:creationId xmlns:a16="http://schemas.microsoft.com/office/drawing/2014/main" id="{A19A9846-F2D3-4936-8CD7-7ED1D86512D3}"/>
                </a:ext>
              </a:extLst>
            </p:cNvPr>
            <p:cNvSpPr/>
            <p:nvPr/>
          </p:nvSpPr>
          <p:spPr>
            <a:xfrm>
              <a:off x="838389" y="4550959"/>
              <a:ext cx="2153518" cy="528353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8" name="Retângulo 57">
              <a:extLst>
                <a:ext uri="{FF2B5EF4-FFF2-40B4-BE49-F238E27FC236}">
                  <a16:creationId xmlns:a16="http://schemas.microsoft.com/office/drawing/2014/main" id="{264BF263-E067-447B-87CB-3889FD55BD77}"/>
                </a:ext>
              </a:extLst>
            </p:cNvPr>
            <p:cNvSpPr/>
            <p:nvPr/>
          </p:nvSpPr>
          <p:spPr>
            <a:xfrm>
              <a:off x="816579" y="4544132"/>
              <a:ext cx="546129" cy="546129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9" name="Retângulo 58">
              <a:extLst>
                <a:ext uri="{FF2B5EF4-FFF2-40B4-BE49-F238E27FC236}">
                  <a16:creationId xmlns:a16="http://schemas.microsoft.com/office/drawing/2014/main" id="{C6A45ED5-FBFE-459A-B0CE-3A4DFE5F6146}"/>
                </a:ext>
              </a:extLst>
            </p:cNvPr>
            <p:cNvSpPr/>
            <p:nvPr/>
          </p:nvSpPr>
          <p:spPr>
            <a:xfrm>
              <a:off x="1362708" y="4535424"/>
              <a:ext cx="546129" cy="546129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60" name="Retângulo 59">
              <a:extLst>
                <a:ext uri="{FF2B5EF4-FFF2-40B4-BE49-F238E27FC236}">
                  <a16:creationId xmlns:a16="http://schemas.microsoft.com/office/drawing/2014/main" id="{169BA34B-EE0E-40B9-A990-D03B04CFA38D}"/>
                </a:ext>
              </a:extLst>
            </p:cNvPr>
            <p:cNvSpPr/>
            <p:nvPr/>
          </p:nvSpPr>
          <p:spPr>
            <a:xfrm>
              <a:off x="1894089" y="4541283"/>
              <a:ext cx="546129" cy="546129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FD39E235-5A85-48CC-9FE3-42B0A1CEF6E9}"/>
                </a:ext>
              </a:extLst>
            </p:cNvPr>
            <p:cNvSpPr/>
            <p:nvPr/>
          </p:nvSpPr>
          <p:spPr>
            <a:xfrm>
              <a:off x="796413" y="2771910"/>
              <a:ext cx="546129" cy="546129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C7C099C5-A2E2-4024-A64F-EEB8372CD0C5}"/>
              </a:ext>
            </a:extLst>
          </p:cNvPr>
          <p:cNvSpPr/>
          <p:nvPr/>
        </p:nvSpPr>
        <p:spPr>
          <a:xfrm>
            <a:off x="4335913" y="2777466"/>
            <a:ext cx="351390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Segundo relatório da Organização Mundial da Saúde (OMS) e do Fundo Nacional das Nações Unidas para a Infância (Unicef) publicado em 2017, 6 em cada 10 pessoas não tinham saneamento adequado.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D627450-0DB5-4CFA-B8E5-8051A3B5C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3984" y="5006105"/>
            <a:ext cx="3307415" cy="41187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8E4B20F-CE5C-4ADC-9F2E-A27FE0B6E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3598" y="4313761"/>
            <a:ext cx="2801093" cy="1718899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3C926695-D778-4946-A78D-C2286F06E96A}"/>
              </a:ext>
            </a:extLst>
          </p:cNvPr>
          <p:cNvSpPr/>
          <p:nvPr/>
        </p:nvSpPr>
        <p:spPr>
          <a:xfrm>
            <a:off x="8454528" y="3272144"/>
            <a:ext cx="35139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Uma barra de chocolate será dividida entre 4 pessoas </a:t>
            </a:r>
            <a:endParaRPr lang="pt-BR" dirty="0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E230855E-07CB-4CF8-B885-0054384FD1B7}"/>
              </a:ext>
            </a:extLst>
          </p:cNvPr>
          <p:cNvGrpSpPr/>
          <p:nvPr/>
        </p:nvGrpSpPr>
        <p:grpSpPr>
          <a:xfrm>
            <a:off x="2967672" y="2862012"/>
            <a:ext cx="594857" cy="880844"/>
            <a:chOff x="2967672" y="2862012"/>
            <a:chExt cx="594857" cy="880844"/>
          </a:xfrm>
        </p:grpSpPr>
        <p:sp>
          <p:nvSpPr>
            <p:cNvPr id="68" name="Subtítulo 4">
              <a:extLst>
                <a:ext uri="{FF2B5EF4-FFF2-40B4-BE49-F238E27FC236}">
                  <a16:creationId xmlns:a16="http://schemas.microsoft.com/office/drawing/2014/main" id="{D594AD2A-D1E3-4B79-83A6-20DCD3B25077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2862012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1</a:t>
              </a:r>
            </a:p>
          </p:txBody>
        </p:sp>
        <p:sp>
          <p:nvSpPr>
            <p:cNvPr id="69" name="Retângulo 68">
              <a:extLst>
                <a:ext uri="{FF2B5EF4-FFF2-40B4-BE49-F238E27FC236}">
                  <a16:creationId xmlns:a16="http://schemas.microsoft.com/office/drawing/2014/main" id="{0D611396-35CF-468F-8597-E41912C34875}"/>
                </a:ext>
              </a:extLst>
            </p:cNvPr>
            <p:cNvSpPr/>
            <p:nvPr/>
          </p:nvSpPr>
          <p:spPr>
            <a:xfrm rot="10800000">
              <a:off x="3075856" y="3154575"/>
              <a:ext cx="437945" cy="45719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70" name="Subtítulo 4">
              <a:extLst>
                <a:ext uri="{FF2B5EF4-FFF2-40B4-BE49-F238E27FC236}">
                  <a16:creationId xmlns:a16="http://schemas.microsoft.com/office/drawing/2014/main" id="{AB4B6ECE-231A-417D-A190-A5BA786DEA79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3229273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4</a:t>
              </a:r>
            </a:p>
          </p:txBody>
        </p:sp>
      </p:grpSp>
      <p:grpSp>
        <p:nvGrpSpPr>
          <p:cNvPr id="71" name="Agrupar 70">
            <a:extLst>
              <a:ext uri="{FF2B5EF4-FFF2-40B4-BE49-F238E27FC236}">
                <a16:creationId xmlns:a16="http://schemas.microsoft.com/office/drawing/2014/main" id="{BC593008-CE63-4BDD-9067-47DC73CF7A33}"/>
              </a:ext>
            </a:extLst>
          </p:cNvPr>
          <p:cNvGrpSpPr/>
          <p:nvPr/>
        </p:nvGrpSpPr>
        <p:grpSpPr>
          <a:xfrm>
            <a:off x="2986745" y="3765948"/>
            <a:ext cx="594857" cy="880844"/>
            <a:chOff x="2967672" y="2862012"/>
            <a:chExt cx="594857" cy="880844"/>
          </a:xfrm>
        </p:grpSpPr>
        <p:sp>
          <p:nvSpPr>
            <p:cNvPr id="72" name="Subtítulo 4">
              <a:extLst>
                <a:ext uri="{FF2B5EF4-FFF2-40B4-BE49-F238E27FC236}">
                  <a16:creationId xmlns:a16="http://schemas.microsoft.com/office/drawing/2014/main" id="{DC251E39-26B4-4338-9D10-755C50887405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2862012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2</a:t>
              </a:r>
            </a:p>
          </p:txBody>
        </p:sp>
        <p:sp>
          <p:nvSpPr>
            <p:cNvPr id="73" name="Retângulo 72">
              <a:extLst>
                <a:ext uri="{FF2B5EF4-FFF2-40B4-BE49-F238E27FC236}">
                  <a16:creationId xmlns:a16="http://schemas.microsoft.com/office/drawing/2014/main" id="{96AF1DBC-CDF6-4D24-AD8E-6E7E8725FD95}"/>
                </a:ext>
              </a:extLst>
            </p:cNvPr>
            <p:cNvSpPr/>
            <p:nvPr/>
          </p:nvSpPr>
          <p:spPr>
            <a:xfrm rot="10800000">
              <a:off x="3075856" y="3154575"/>
              <a:ext cx="437945" cy="45719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74" name="Subtítulo 4">
              <a:extLst>
                <a:ext uri="{FF2B5EF4-FFF2-40B4-BE49-F238E27FC236}">
                  <a16:creationId xmlns:a16="http://schemas.microsoft.com/office/drawing/2014/main" id="{42EE0906-6404-41E4-BD1D-6E12877AD2CD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3229273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4</a:t>
              </a:r>
            </a:p>
          </p:txBody>
        </p:sp>
      </p:grpSp>
      <p:grpSp>
        <p:nvGrpSpPr>
          <p:cNvPr id="75" name="Agrupar 74">
            <a:extLst>
              <a:ext uri="{FF2B5EF4-FFF2-40B4-BE49-F238E27FC236}">
                <a16:creationId xmlns:a16="http://schemas.microsoft.com/office/drawing/2014/main" id="{E40D2176-73D5-4213-8B10-1BA9CB316B8E}"/>
              </a:ext>
            </a:extLst>
          </p:cNvPr>
          <p:cNvGrpSpPr/>
          <p:nvPr/>
        </p:nvGrpSpPr>
        <p:grpSpPr>
          <a:xfrm>
            <a:off x="2986745" y="4666047"/>
            <a:ext cx="594857" cy="880844"/>
            <a:chOff x="2967672" y="2862012"/>
            <a:chExt cx="594857" cy="880844"/>
          </a:xfrm>
        </p:grpSpPr>
        <p:sp>
          <p:nvSpPr>
            <p:cNvPr id="76" name="Subtítulo 4">
              <a:extLst>
                <a:ext uri="{FF2B5EF4-FFF2-40B4-BE49-F238E27FC236}">
                  <a16:creationId xmlns:a16="http://schemas.microsoft.com/office/drawing/2014/main" id="{21488EFD-B930-4257-9E6D-CF4C24920187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2862012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3</a:t>
              </a:r>
            </a:p>
          </p:txBody>
        </p:sp>
        <p:sp>
          <p:nvSpPr>
            <p:cNvPr id="77" name="Retângulo 76">
              <a:extLst>
                <a:ext uri="{FF2B5EF4-FFF2-40B4-BE49-F238E27FC236}">
                  <a16:creationId xmlns:a16="http://schemas.microsoft.com/office/drawing/2014/main" id="{D6FC2A8A-E257-4DB8-8AF4-B570F0C87911}"/>
                </a:ext>
              </a:extLst>
            </p:cNvPr>
            <p:cNvSpPr/>
            <p:nvPr/>
          </p:nvSpPr>
          <p:spPr>
            <a:xfrm rot="10800000">
              <a:off x="3075856" y="3154575"/>
              <a:ext cx="437945" cy="45719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78" name="Subtítulo 4">
              <a:extLst>
                <a:ext uri="{FF2B5EF4-FFF2-40B4-BE49-F238E27FC236}">
                  <a16:creationId xmlns:a16="http://schemas.microsoft.com/office/drawing/2014/main" id="{731A6557-DDF1-455A-86C8-7357A1B8B694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3229273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4</a:t>
              </a:r>
            </a:p>
          </p:txBody>
        </p:sp>
      </p:grpSp>
      <p:grpSp>
        <p:nvGrpSpPr>
          <p:cNvPr id="79" name="Agrupar 78">
            <a:extLst>
              <a:ext uri="{FF2B5EF4-FFF2-40B4-BE49-F238E27FC236}">
                <a16:creationId xmlns:a16="http://schemas.microsoft.com/office/drawing/2014/main" id="{84BE262B-1577-4F26-86D3-EC4079726725}"/>
              </a:ext>
            </a:extLst>
          </p:cNvPr>
          <p:cNvGrpSpPr/>
          <p:nvPr/>
        </p:nvGrpSpPr>
        <p:grpSpPr>
          <a:xfrm>
            <a:off x="2967672" y="5575870"/>
            <a:ext cx="594857" cy="880844"/>
            <a:chOff x="2967672" y="2862012"/>
            <a:chExt cx="594857" cy="880844"/>
          </a:xfrm>
        </p:grpSpPr>
        <p:sp>
          <p:nvSpPr>
            <p:cNvPr id="80" name="Subtítulo 4">
              <a:extLst>
                <a:ext uri="{FF2B5EF4-FFF2-40B4-BE49-F238E27FC236}">
                  <a16:creationId xmlns:a16="http://schemas.microsoft.com/office/drawing/2014/main" id="{6FA058E0-7043-4208-87AB-BDCA0149AB67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2862012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4</a:t>
              </a:r>
            </a:p>
          </p:txBody>
        </p:sp>
        <p:sp>
          <p:nvSpPr>
            <p:cNvPr id="81" name="Retângulo 80">
              <a:extLst>
                <a:ext uri="{FF2B5EF4-FFF2-40B4-BE49-F238E27FC236}">
                  <a16:creationId xmlns:a16="http://schemas.microsoft.com/office/drawing/2014/main" id="{AD22A08A-F3EA-4381-952D-3F2C951F8F22}"/>
                </a:ext>
              </a:extLst>
            </p:cNvPr>
            <p:cNvSpPr/>
            <p:nvPr/>
          </p:nvSpPr>
          <p:spPr>
            <a:xfrm rot="10800000">
              <a:off x="3075856" y="3154575"/>
              <a:ext cx="437945" cy="45719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82" name="Subtítulo 4">
              <a:extLst>
                <a:ext uri="{FF2B5EF4-FFF2-40B4-BE49-F238E27FC236}">
                  <a16:creationId xmlns:a16="http://schemas.microsoft.com/office/drawing/2014/main" id="{B2A15955-467D-4246-A7E3-BB0D69F19F58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3229273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4</a:t>
              </a:r>
            </a:p>
          </p:txBody>
        </p:sp>
      </p:grpSp>
      <p:grpSp>
        <p:nvGrpSpPr>
          <p:cNvPr id="83" name="Agrupar 82">
            <a:extLst>
              <a:ext uri="{FF2B5EF4-FFF2-40B4-BE49-F238E27FC236}">
                <a16:creationId xmlns:a16="http://schemas.microsoft.com/office/drawing/2014/main" id="{1F55124E-74F8-4D1D-A2C8-9A25FA3DBD7B}"/>
              </a:ext>
            </a:extLst>
          </p:cNvPr>
          <p:cNvGrpSpPr/>
          <p:nvPr/>
        </p:nvGrpSpPr>
        <p:grpSpPr>
          <a:xfrm>
            <a:off x="5692448" y="5575870"/>
            <a:ext cx="594857" cy="880844"/>
            <a:chOff x="2967672" y="2862012"/>
            <a:chExt cx="594857" cy="880844"/>
          </a:xfrm>
        </p:grpSpPr>
        <p:sp>
          <p:nvSpPr>
            <p:cNvPr id="84" name="Subtítulo 4">
              <a:extLst>
                <a:ext uri="{FF2B5EF4-FFF2-40B4-BE49-F238E27FC236}">
                  <a16:creationId xmlns:a16="http://schemas.microsoft.com/office/drawing/2014/main" id="{7681648F-9094-418B-9CC0-6B0A4841CF2D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2862012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6</a:t>
              </a:r>
            </a:p>
          </p:txBody>
        </p:sp>
        <p:sp>
          <p:nvSpPr>
            <p:cNvPr id="85" name="Retângulo 84">
              <a:extLst>
                <a:ext uri="{FF2B5EF4-FFF2-40B4-BE49-F238E27FC236}">
                  <a16:creationId xmlns:a16="http://schemas.microsoft.com/office/drawing/2014/main" id="{55FED861-F991-4D54-B53F-486293984155}"/>
                </a:ext>
              </a:extLst>
            </p:cNvPr>
            <p:cNvSpPr/>
            <p:nvPr/>
          </p:nvSpPr>
          <p:spPr>
            <a:xfrm rot="10800000">
              <a:off x="3075856" y="3154575"/>
              <a:ext cx="437945" cy="45719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86" name="Subtítulo 4">
              <a:extLst>
                <a:ext uri="{FF2B5EF4-FFF2-40B4-BE49-F238E27FC236}">
                  <a16:creationId xmlns:a16="http://schemas.microsoft.com/office/drawing/2014/main" id="{54C5A998-25B7-414F-9DAB-4E73C2599AC0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3229273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10</a:t>
              </a:r>
            </a:p>
          </p:txBody>
        </p:sp>
      </p:grpSp>
      <p:grpSp>
        <p:nvGrpSpPr>
          <p:cNvPr id="87" name="Agrupar 86">
            <a:extLst>
              <a:ext uri="{FF2B5EF4-FFF2-40B4-BE49-F238E27FC236}">
                <a16:creationId xmlns:a16="http://schemas.microsoft.com/office/drawing/2014/main" id="{E3055053-44F0-4DD6-B92B-FDB993FDB7DC}"/>
              </a:ext>
            </a:extLst>
          </p:cNvPr>
          <p:cNvGrpSpPr/>
          <p:nvPr/>
        </p:nvGrpSpPr>
        <p:grpSpPr>
          <a:xfrm>
            <a:off x="10526980" y="6083459"/>
            <a:ext cx="594857" cy="880844"/>
            <a:chOff x="2967672" y="2862012"/>
            <a:chExt cx="594857" cy="880844"/>
          </a:xfrm>
        </p:grpSpPr>
        <p:sp>
          <p:nvSpPr>
            <p:cNvPr id="88" name="Subtítulo 4">
              <a:extLst>
                <a:ext uri="{FF2B5EF4-FFF2-40B4-BE49-F238E27FC236}">
                  <a16:creationId xmlns:a16="http://schemas.microsoft.com/office/drawing/2014/main" id="{1F810063-3606-4692-A6CA-D956AEDCA6FF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2862012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1</a:t>
              </a:r>
            </a:p>
          </p:txBody>
        </p:sp>
        <p:sp>
          <p:nvSpPr>
            <p:cNvPr id="89" name="Retângulo 88">
              <a:extLst>
                <a:ext uri="{FF2B5EF4-FFF2-40B4-BE49-F238E27FC236}">
                  <a16:creationId xmlns:a16="http://schemas.microsoft.com/office/drawing/2014/main" id="{F8337A16-CE1B-407E-8245-EF7661BC71BC}"/>
                </a:ext>
              </a:extLst>
            </p:cNvPr>
            <p:cNvSpPr/>
            <p:nvPr/>
          </p:nvSpPr>
          <p:spPr>
            <a:xfrm rot="10800000">
              <a:off x="3075856" y="3154575"/>
              <a:ext cx="437945" cy="45719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90" name="Subtítulo 4">
              <a:extLst>
                <a:ext uri="{FF2B5EF4-FFF2-40B4-BE49-F238E27FC236}">
                  <a16:creationId xmlns:a16="http://schemas.microsoft.com/office/drawing/2014/main" id="{8A534EC3-986E-43E7-99D4-28B8CAA67BC0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3229273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4</a:t>
              </a:r>
            </a:p>
          </p:txBody>
        </p:sp>
      </p:grpSp>
      <p:sp>
        <p:nvSpPr>
          <p:cNvPr id="91" name="Subtítulo 4">
            <a:extLst>
              <a:ext uri="{FF2B5EF4-FFF2-40B4-BE49-F238E27FC236}">
                <a16:creationId xmlns:a16="http://schemas.microsoft.com/office/drawing/2014/main" id="{980D01E1-D29D-4A16-80EB-B013E4D295CC}"/>
              </a:ext>
            </a:extLst>
          </p:cNvPr>
          <p:cNvSpPr txBox="1">
            <a:spLocks/>
          </p:cNvSpPr>
          <p:nvPr/>
        </p:nvSpPr>
        <p:spPr>
          <a:xfrm>
            <a:off x="9215175" y="6267091"/>
            <a:ext cx="594857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</a:t>
            </a:r>
          </a:p>
        </p:txBody>
      </p:sp>
      <p:sp>
        <p:nvSpPr>
          <p:cNvPr id="92" name="Subtítulo 4">
            <a:extLst>
              <a:ext uri="{FF2B5EF4-FFF2-40B4-BE49-F238E27FC236}">
                <a16:creationId xmlns:a16="http://schemas.microsoft.com/office/drawing/2014/main" id="{52819B60-DECD-447F-9A17-D09BE192E20E}"/>
              </a:ext>
            </a:extLst>
          </p:cNvPr>
          <p:cNvSpPr txBox="1">
            <a:spLocks/>
          </p:cNvSpPr>
          <p:nvPr/>
        </p:nvSpPr>
        <p:spPr>
          <a:xfrm>
            <a:off x="9794862" y="6267090"/>
            <a:ext cx="594857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4</a:t>
            </a:r>
          </a:p>
        </p:txBody>
      </p:sp>
      <p:sp>
        <p:nvSpPr>
          <p:cNvPr id="93" name="Subtítulo 4">
            <a:extLst>
              <a:ext uri="{FF2B5EF4-FFF2-40B4-BE49-F238E27FC236}">
                <a16:creationId xmlns:a16="http://schemas.microsoft.com/office/drawing/2014/main" id="{00F54D71-3AA3-4CEE-9EAF-1D784FCD5E20}"/>
              </a:ext>
            </a:extLst>
          </p:cNvPr>
          <p:cNvSpPr txBox="1">
            <a:spLocks/>
          </p:cNvSpPr>
          <p:nvPr/>
        </p:nvSpPr>
        <p:spPr>
          <a:xfrm>
            <a:off x="9529478" y="6267090"/>
            <a:ext cx="594857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÷</a:t>
            </a:r>
          </a:p>
        </p:txBody>
      </p:sp>
      <p:sp>
        <p:nvSpPr>
          <p:cNvPr id="94" name="Subtítulo 4">
            <a:extLst>
              <a:ext uri="{FF2B5EF4-FFF2-40B4-BE49-F238E27FC236}">
                <a16:creationId xmlns:a16="http://schemas.microsoft.com/office/drawing/2014/main" id="{1CFDA277-7FF2-49BA-8351-77A97A846050}"/>
              </a:ext>
            </a:extLst>
          </p:cNvPr>
          <p:cNvSpPr txBox="1">
            <a:spLocks/>
          </p:cNvSpPr>
          <p:nvPr/>
        </p:nvSpPr>
        <p:spPr>
          <a:xfrm>
            <a:off x="10106681" y="6267089"/>
            <a:ext cx="594857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=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/>
          </a:p>
        </p:txBody>
      </p:sp>
      <p:pic>
        <p:nvPicPr>
          <p:cNvPr id="95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3802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620341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Os racionais na forma de fração 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EA0BEC0B-D821-467C-ADB0-9BD83227B3E0}"/>
              </a:ext>
            </a:extLst>
          </p:cNvPr>
          <p:cNvSpPr/>
          <p:nvPr/>
        </p:nvSpPr>
        <p:spPr>
          <a:xfrm rot="10800000" flipV="1">
            <a:off x="519010" y="1668969"/>
            <a:ext cx="315333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B5EDBA39-653C-4EB9-857C-A1667AB229CB}"/>
              </a:ext>
            </a:extLst>
          </p:cNvPr>
          <p:cNvSpPr/>
          <p:nvPr/>
        </p:nvSpPr>
        <p:spPr>
          <a:xfrm rot="10800000" flipV="1">
            <a:off x="566071" y="2832841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37A53B2C-05A1-48C5-821A-161AD2540909}"/>
              </a:ext>
            </a:extLst>
          </p:cNvPr>
          <p:cNvSpPr/>
          <p:nvPr/>
        </p:nvSpPr>
        <p:spPr>
          <a:xfrm>
            <a:off x="519009" y="1812859"/>
            <a:ext cx="52476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Duas ou mais frações que representam a mesma porção da unidade são chamadas frações equivalentes.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77790D7-B323-46AA-8572-3603E9EDA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239" y="3659519"/>
            <a:ext cx="8639535" cy="3234318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67B3FC68-89E2-44EC-9AB0-EC5CCA5D8C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6499" y="2736189"/>
            <a:ext cx="2677013" cy="70983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4637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592119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Os racionais na forma de fração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441311D-0595-4014-BA33-908DF9F942A6}"/>
              </a:ext>
            </a:extLst>
          </p:cNvPr>
          <p:cNvSpPr/>
          <p:nvPr/>
        </p:nvSpPr>
        <p:spPr>
          <a:xfrm rot="10800000" flipV="1">
            <a:off x="848392" y="1437139"/>
            <a:ext cx="315333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816CFEC-8D48-42AC-AFE1-411D4A1ACD51}"/>
              </a:ext>
            </a:extLst>
          </p:cNvPr>
          <p:cNvSpPr/>
          <p:nvPr/>
        </p:nvSpPr>
        <p:spPr>
          <a:xfrm rot="10800000" flipV="1">
            <a:off x="895453" y="2601011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E568F18-16C1-459E-B100-EA551FF586A8}"/>
              </a:ext>
            </a:extLst>
          </p:cNvPr>
          <p:cNvSpPr/>
          <p:nvPr/>
        </p:nvSpPr>
        <p:spPr>
          <a:xfrm>
            <a:off x="848391" y="1581029"/>
            <a:ext cx="52476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Simplificar uma fração significa obter uma fração equivalente à fração dada, escrita com termos menores.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7D2ED64-41DF-4134-8BAC-ED8B6C54A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1729" y="3336935"/>
            <a:ext cx="4268135" cy="1892766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A658F51D-5EF8-486D-B869-979FE402EB45}"/>
              </a:ext>
            </a:extLst>
          </p:cNvPr>
          <p:cNvSpPr/>
          <p:nvPr/>
        </p:nvSpPr>
        <p:spPr>
          <a:xfrm>
            <a:off x="8115513" y="5203454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2F2F2E"/>
                </a:solidFill>
                <a:latin typeface="Roboto"/>
              </a:rPr>
              <a:t>fração irredutível</a:t>
            </a:r>
            <a:endParaRPr lang="pt-BR" dirty="0">
              <a:latin typeface="Roboto"/>
            </a:endParaRPr>
          </a:p>
        </p:txBody>
      </p: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9CC493AA-AD28-49CB-9FC8-033FDACDC999}"/>
              </a:ext>
            </a:extLst>
          </p:cNvPr>
          <p:cNvCxnSpPr/>
          <p:nvPr/>
        </p:nvCxnSpPr>
        <p:spPr>
          <a:xfrm>
            <a:off x="4527755" y="5388120"/>
            <a:ext cx="337238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383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620341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Comparação de frações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441311D-0595-4014-BA33-908DF9F942A6}"/>
              </a:ext>
            </a:extLst>
          </p:cNvPr>
          <p:cNvSpPr/>
          <p:nvPr/>
        </p:nvSpPr>
        <p:spPr>
          <a:xfrm rot="10800000" flipV="1">
            <a:off x="848391" y="1245410"/>
            <a:ext cx="315333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816CFEC-8D48-42AC-AFE1-411D4A1ACD51}"/>
              </a:ext>
            </a:extLst>
          </p:cNvPr>
          <p:cNvSpPr/>
          <p:nvPr/>
        </p:nvSpPr>
        <p:spPr>
          <a:xfrm rot="10800000" flipV="1">
            <a:off x="917216" y="2498068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E568F18-16C1-459E-B100-EA551FF586A8}"/>
              </a:ext>
            </a:extLst>
          </p:cNvPr>
          <p:cNvSpPr/>
          <p:nvPr/>
        </p:nvSpPr>
        <p:spPr>
          <a:xfrm>
            <a:off x="827952" y="1433693"/>
            <a:ext cx="52476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Ao comparar frações com </a:t>
            </a:r>
            <a:r>
              <a:rPr lang="pt-BR" b="1" dirty="0">
                <a:latin typeface="Roboto"/>
              </a:rPr>
              <a:t>numeradores iguais</a:t>
            </a:r>
            <a:r>
              <a:rPr lang="pt-BR" dirty="0">
                <a:latin typeface="Roboto"/>
              </a:rPr>
              <a:t>, a maior delas é aquela cujo denominador é menor.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31DCA2D-5471-4987-AB4E-92AC7A5E2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1327" y="3747227"/>
            <a:ext cx="4283563" cy="179238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C133D00-9A47-43E6-A022-0AD29F3DF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0826" y="5888324"/>
            <a:ext cx="1268871" cy="82243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E4D805D-3CC6-4928-BC05-F84FBA8BD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391" y="2590311"/>
            <a:ext cx="4283563" cy="3566052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40EFF803-624E-41CC-B8CB-2C59698E65E2}"/>
              </a:ext>
            </a:extLst>
          </p:cNvPr>
          <p:cNvSpPr/>
          <p:nvPr/>
        </p:nvSpPr>
        <p:spPr>
          <a:xfrm>
            <a:off x="6631327" y="2450896"/>
            <a:ext cx="54442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Ao comparar frações com </a:t>
            </a:r>
            <a:r>
              <a:rPr lang="pt-BR" b="1" dirty="0">
                <a:latin typeface="Roboto"/>
              </a:rPr>
              <a:t>denominadores iguais</a:t>
            </a:r>
            <a:r>
              <a:rPr lang="pt-BR" dirty="0">
                <a:latin typeface="Roboto"/>
              </a:rPr>
              <a:t>, a maior delas é aquela de maior numerador. </a:t>
            </a:r>
          </a:p>
          <a:p>
            <a:endParaRPr lang="pt-BR" dirty="0">
              <a:latin typeface="Roboto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E99AA327-A681-4F17-A3CA-60744109A05F}"/>
              </a:ext>
            </a:extLst>
          </p:cNvPr>
          <p:cNvSpPr/>
          <p:nvPr/>
        </p:nvSpPr>
        <p:spPr>
          <a:xfrm rot="10800000" flipV="1">
            <a:off x="6678920" y="2224221"/>
            <a:ext cx="315333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A0134854-748D-460B-A995-8DF4070E4944}"/>
              </a:ext>
            </a:extLst>
          </p:cNvPr>
          <p:cNvSpPr/>
          <p:nvPr/>
        </p:nvSpPr>
        <p:spPr>
          <a:xfrm rot="10800000" flipV="1">
            <a:off x="6678920" y="3326989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906BA2AF-3755-42B3-9F94-AE09F0014F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8943" y="5951604"/>
            <a:ext cx="1495157" cy="87609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/>
          </a:p>
        </p:txBody>
      </p:sp>
      <p:pic>
        <p:nvPicPr>
          <p:cNvPr id="17" name="Google Shape;67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7948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648563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Comparação de frações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441311D-0595-4014-BA33-908DF9F942A6}"/>
              </a:ext>
            </a:extLst>
          </p:cNvPr>
          <p:cNvSpPr/>
          <p:nvPr/>
        </p:nvSpPr>
        <p:spPr>
          <a:xfrm rot="10800000" flipV="1">
            <a:off x="848392" y="1437139"/>
            <a:ext cx="315333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816CFEC-8D48-42AC-AFE1-411D4A1ACD51}"/>
              </a:ext>
            </a:extLst>
          </p:cNvPr>
          <p:cNvSpPr/>
          <p:nvPr/>
        </p:nvSpPr>
        <p:spPr>
          <a:xfrm rot="10800000" flipV="1">
            <a:off x="912299" y="2372607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E568F18-16C1-459E-B100-EA551FF586A8}"/>
              </a:ext>
            </a:extLst>
          </p:cNvPr>
          <p:cNvSpPr/>
          <p:nvPr/>
        </p:nvSpPr>
        <p:spPr>
          <a:xfrm>
            <a:off x="848392" y="1577211"/>
            <a:ext cx="68207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Ao comparar frações com </a:t>
            </a:r>
            <a:r>
              <a:rPr lang="pt-BR" b="1" dirty="0">
                <a:latin typeface="Roboto"/>
              </a:rPr>
              <a:t>numeradores </a:t>
            </a:r>
            <a:r>
              <a:rPr lang="pt-BR" dirty="0">
                <a:latin typeface="Roboto"/>
              </a:rPr>
              <a:t>e</a:t>
            </a:r>
            <a:r>
              <a:rPr lang="pt-BR" b="1" dirty="0">
                <a:latin typeface="Roboto"/>
              </a:rPr>
              <a:t> denominadores</a:t>
            </a:r>
            <a:r>
              <a:rPr lang="pt-BR" dirty="0">
                <a:latin typeface="Roboto"/>
              </a:rPr>
              <a:t> </a:t>
            </a:r>
            <a:r>
              <a:rPr lang="pt-BR" b="1" dirty="0">
                <a:latin typeface="Roboto"/>
              </a:rPr>
              <a:t>diferentes</a:t>
            </a:r>
            <a:r>
              <a:rPr lang="pt-BR" dirty="0">
                <a:latin typeface="Roboto"/>
              </a:rPr>
              <a:t>, será preciso reduzi-las a um mesmo denominador.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08F359E1-B374-4894-B347-C8D319CA6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392" y="2634878"/>
            <a:ext cx="5857213" cy="3997889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9F1AF5B5-8983-44C1-AFBB-0196A5C2D4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3410" y="3052300"/>
            <a:ext cx="2134068" cy="2477110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69438390-AD14-47C8-881E-374E9D185C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5283" y="3052300"/>
            <a:ext cx="2235690" cy="2566032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8489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549786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Adição e subtração de frações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441311D-0595-4014-BA33-908DF9F942A6}"/>
              </a:ext>
            </a:extLst>
          </p:cNvPr>
          <p:cNvSpPr/>
          <p:nvPr/>
        </p:nvSpPr>
        <p:spPr>
          <a:xfrm rot="10800000" flipV="1">
            <a:off x="848392" y="1437139"/>
            <a:ext cx="315333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816CFEC-8D48-42AC-AFE1-411D4A1ACD51}"/>
              </a:ext>
            </a:extLst>
          </p:cNvPr>
          <p:cNvSpPr/>
          <p:nvPr/>
        </p:nvSpPr>
        <p:spPr>
          <a:xfrm rot="10800000" flipV="1">
            <a:off x="848392" y="2917949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E568F18-16C1-459E-B100-EA551FF586A8}"/>
              </a:ext>
            </a:extLst>
          </p:cNvPr>
          <p:cNvSpPr/>
          <p:nvPr/>
        </p:nvSpPr>
        <p:spPr>
          <a:xfrm>
            <a:off x="750066" y="1712232"/>
            <a:ext cx="75806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Em uma adição (ou subtração) de frações com </a:t>
            </a:r>
            <a:r>
              <a:rPr lang="pt-BR" b="1" dirty="0">
                <a:latin typeface="Roboto"/>
              </a:rPr>
              <a:t>denominadores iguais</a:t>
            </a:r>
            <a:r>
              <a:rPr lang="pt-BR" dirty="0">
                <a:latin typeface="Roboto"/>
              </a:rPr>
              <a:t>, adiciona-se (ou subtrai-se) os numeradores e mantêm-se os denominadores.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542A0251-BCC8-4596-BF6F-A581F5983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842" y="3341058"/>
            <a:ext cx="5881646" cy="2371361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36D2EA41-A4A6-49CB-8783-346A662A0F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943" y="3247574"/>
            <a:ext cx="5159337" cy="2442293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C58C588E-8DAC-4B51-90CB-CEB2031765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0764" y="5712419"/>
            <a:ext cx="1626471" cy="76678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2C5874AC-0474-431D-A76D-C4F029E7DD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2161" y="5778374"/>
            <a:ext cx="1486884" cy="69699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0938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441311D-0595-4014-BA33-908DF9F942A6}"/>
              </a:ext>
            </a:extLst>
          </p:cNvPr>
          <p:cNvSpPr/>
          <p:nvPr/>
        </p:nvSpPr>
        <p:spPr>
          <a:xfrm rot="10800000" flipV="1">
            <a:off x="848392" y="1437139"/>
            <a:ext cx="315333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816CFEC-8D48-42AC-AFE1-411D4A1ACD51}"/>
              </a:ext>
            </a:extLst>
          </p:cNvPr>
          <p:cNvSpPr/>
          <p:nvPr/>
        </p:nvSpPr>
        <p:spPr>
          <a:xfrm rot="10800000" flipV="1">
            <a:off x="848391" y="2617702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0EFF803-624E-41CC-B8CB-2C59698E65E2}"/>
              </a:ext>
            </a:extLst>
          </p:cNvPr>
          <p:cNvSpPr/>
          <p:nvPr/>
        </p:nvSpPr>
        <p:spPr>
          <a:xfrm>
            <a:off x="848391" y="1574427"/>
            <a:ext cx="80301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Em uma adição (ou subtração) de frações com </a:t>
            </a:r>
            <a:r>
              <a:rPr lang="pt-BR" b="1" dirty="0">
                <a:latin typeface="Roboto"/>
              </a:rPr>
              <a:t>denominadores diferentes</a:t>
            </a:r>
            <a:r>
              <a:rPr lang="pt-BR" dirty="0">
                <a:latin typeface="Roboto"/>
              </a:rPr>
              <a:t>, obtêm-se as frações equivalentes a elas com denominadores iguais e realiza-se a adição (ou subtração) com as frações obtidas.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5D86A5D-D30A-4A90-B582-B20900681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390" y="2848730"/>
            <a:ext cx="10014155" cy="3023027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679C6A0-D765-4A89-B6AC-28BFEA3D3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4781" y="5871757"/>
            <a:ext cx="6849219" cy="806542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D8EAE025-8F2B-4274-A444-ACD4ECAEA312}"/>
              </a:ext>
            </a:extLst>
          </p:cNvPr>
          <p:cNvSpPr/>
          <p:nvPr/>
        </p:nvSpPr>
        <p:spPr>
          <a:xfrm>
            <a:off x="3048000" y="535675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Adição e subtração de frações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2986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441311D-0595-4014-BA33-908DF9F942A6}"/>
              </a:ext>
            </a:extLst>
          </p:cNvPr>
          <p:cNvSpPr/>
          <p:nvPr/>
        </p:nvSpPr>
        <p:spPr>
          <a:xfrm rot="10800000" flipV="1">
            <a:off x="848392" y="1437139"/>
            <a:ext cx="315333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816CFEC-8D48-42AC-AFE1-411D4A1ACD51}"/>
              </a:ext>
            </a:extLst>
          </p:cNvPr>
          <p:cNvSpPr/>
          <p:nvPr/>
        </p:nvSpPr>
        <p:spPr>
          <a:xfrm rot="10800000" flipV="1">
            <a:off x="848391" y="2617702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0EFF803-624E-41CC-B8CB-2C59698E65E2}"/>
              </a:ext>
            </a:extLst>
          </p:cNvPr>
          <p:cNvSpPr/>
          <p:nvPr/>
        </p:nvSpPr>
        <p:spPr>
          <a:xfrm>
            <a:off x="848391" y="1574427"/>
            <a:ext cx="80301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Em uma adição (ou subtração) de frações com </a:t>
            </a:r>
            <a:r>
              <a:rPr lang="pt-BR" b="1" dirty="0">
                <a:latin typeface="Roboto"/>
              </a:rPr>
              <a:t>denominadores diferentes</a:t>
            </a:r>
            <a:r>
              <a:rPr lang="pt-BR" dirty="0">
                <a:latin typeface="Roboto"/>
              </a:rPr>
              <a:t>, obtêm-se as frações equivalentes a elas com denominadores iguais e realiza-se a adição (ou subtração) com as frações obtidas.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02A2565-0692-4016-B70F-ECCDE3FD66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417" y="3050349"/>
            <a:ext cx="5378254" cy="334796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A317795-49C8-4AD9-8ACE-338BAB3FC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6703" y="2493424"/>
            <a:ext cx="2520761" cy="393429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AF0AE2E-B6F1-424A-9B86-E46F009941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3905" y="4117921"/>
            <a:ext cx="1827417" cy="685300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7462D919-C359-42B1-9D95-F2C6B29B434E}"/>
              </a:ext>
            </a:extLst>
          </p:cNvPr>
          <p:cNvSpPr/>
          <p:nvPr/>
        </p:nvSpPr>
        <p:spPr>
          <a:xfrm>
            <a:off x="3048000" y="521564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Adição e subtração de frações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9</a:t>
            </a:fld>
            <a:endParaRPr lang="pt-BR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89193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314</Words>
  <Application>Microsoft Office PowerPoint</Application>
  <PresentationFormat>Widescreen</PresentationFormat>
  <Paragraphs>52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Roboto</vt:lpstr>
      <vt:lpstr>Tema do Office</vt:lpstr>
      <vt:lpstr>Matemática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Matemática</dc:title>
  <dc:creator>João Paulo Bortoluci</dc:creator>
  <cp:lastModifiedBy>João Paulo Bortoluci</cp:lastModifiedBy>
  <cp:revision>1</cp:revision>
  <dcterms:created xsi:type="dcterms:W3CDTF">2020-04-02T22:24:26Z</dcterms:created>
  <dcterms:modified xsi:type="dcterms:W3CDTF">2020-04-02T22:29:37Z</dcterms:modified>
</cp:coreProperties>
</file>