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500" dirty="0"/>
            <a:t>Pessoais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DA5CB138-81AE-499F-ADBD-F5EFD9E14C58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Demonstrativos</a:t>
          </a:r>
        </a:p>
      </dgm:t>
    </dgm:pt>
    <dgm:pt modelId="{70710618-A564-4819-A091-3056D16D37D4}" type="parTrans" cxnId="{C88C5C63-AB24-4805-8272-8504C839C4C0}">
      <dgm:prSet/>
      <dgm:spPr/>
      <dgm:t>
        <a:bodyPr/>
        <a:lstStyle/>
        <a:p>
          <a:endParaRPr lang="pt-BR"/>
        </a:p>
      </dgm:t>
    </dgm:pt>
    <dgm:pt modelId="{5AFFC1F9-80EF-461F-A634-ADE7AE2AD470}" type="sibTrans" cxnId="{C88C5C63-AB24-4805-8272-8504C839C4C0}">
      <dgm:prSet/>
      <dgm:spPr/>
      <dgm:t>
        <a:bodyPr/>
        <a:lstStyle/>
        <a:p>
          <a:endParaRPr lang="pt-BR"/>
        </a:p>
      </dgm:t>
    </dgm:pt>
    <dgm:pt modelId="{F894D38A-EB1D-4F9E-8FF0-B63CA72C13C1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Indefinidos</a:t>
          </a:r>
        </a:p>
      </dgm:t>
    </dgm:pt>
    <dgm:pt modelId="{F6E7A02B-15DC-4399-9D88-D4F4F6F3401F}" type="parTrans" cxnId="{00C24C0E-23AE-4229-98BA-D6B81FE936E4}">
      <dgm:prSet/>
      <dgm:spPr/>
      <dgm:t>
        <a:bodyPr/>
        <a:lstStyle/>
        <a:p>
          <a:endParaRPr lang="pt-BR"/>
        </a:p>
      </dgm:t>
    </dgm:pt>
    <dgm:pt modelId="{868D6935-A7CD-4451-8BA9-56ACB093F9DC}" type="sibTrans" cxnId="{00C24C0E-23AE-4229-98BA-D6B81FE936E4}">
      <dgm:prSet/>
      <dgm:spPr/>
      <dgm:t>
        <a:bodyPr/>
        <a:lstStyle/>
        <a:p>
          <a:endParaRPr lang="pt-BR"/>
        </a:p>
      </dgm:t>
    </dgm:pt>
    <dgm:pt modelId="{4BA9814B-89DE-46B7-9B92-9C3ABC74CB13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Interrogativos</a:t>
          </a:r>
        </a:p>
      </dgm:t>
    </dgm:pt>
    <dgm:pt modelId="{D9805F1D-C9D0-4809-BDEF-4EC746F279FF}" type="parTrans" cxnId="{C0563499-7356-4E5F-B678-4BDFF033CA00}">
      <dgm:prSet/>
      <dgm:spPr/>
      <dgm:t>
        <a:bodyPr/>
        <a:lstStyle/>
        <a:p>
          <a:endParaRPr lang="pt-BR"/>
        </a:p>
      </dgm:t>
    </dgm:pt>
    <dgm:pt modelId="{AB398C4F-F51D-46FF-A50A-66CAED0C01FB}" type="sibTrans" cxnId="{C0563499-7356-4E5F-B678-4BDFF033CA00}">
      <dgm:prSet/>
      <dgm:spPr/>
      <dgm:t>
        <a:bodyPr/>
        <a:lstStyle/>
        <a:p>
          <a:endParaRPr lang="pt-BR"/>
        </a:p>
      </dgm:t>
    </dgm:pt>
    <dgm:pt modelId="{F2570D30-A316-419B-85E5-B7801CEDEDDC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Relativos</a:t>
          </a:r>
        </a:p>
      </dgm:t>
    </dgm:pt>
    <dgm:pt modelId="{6C2161BB-EC09-4C63-8F78-329D9203DFA7}" type="parTrans" cxnId="{D8ACB300-A4B5-4C12-A2EC-2F08367F85A4}">
      <dgm:prSet/>
      <dgm:spPr/>
      <dgm:t>
        <a:bodyPr/>
        <a:lstStyle/>
        <a:p>
          <a:endParaRPr lang="pt-BR"/>
        </a:p>
      </dgm:t>
    </dgm:pt>
    <dgm:pt modelId="{946B44CE-E8DB-47B8-A6DF-5B4B74C1316B}" type="sibTrans" cxnId="{D8ACB300-A4B5-4C12-A2EC-2F08367F85A4}">
      <dgm:prSet/>
      <dgm:spPr/>
      <dgm:t>
        <a:bodyPr/>
        <a:lstStyle/>
        <a:p>
          <a:endParaRPr lang="pt-BR"/>
        </a:p>
      </dgm:t>
    </dgm:pt>
    <dgm:pt modelId="{8C72DC0D-8771-4C4F-8EE7-D7BCB726EBE1}" type="pres">
      <dgm:prSet presAssocID="{C7334CC2-595E-4977-9023-24F256F95D16}" presName="diagram" presStyleCnt="0">
        <dgm:presLayoutVars>
          <dgm:dir/>
          <dgm:resizeHandles val="exact"/>
        </dgm:presLayoutVars>
      </dgm:prSet>
      <dgm:spPr/>
    </dgm:pt>
    <dgm:pt modelId="{4A7247A4-324A-45A2-991F-B3D5B76A426F}" type="pres">
      <dgm:prSet presAssocID="{CC4BF32C-EB97-40B0-8369-6C8C5C3D0A37}" presName="node" presStyleLbl="node1" presStyleIdx="0" presStyleCnt="5">
        <dgm:presLayoutVars>
          <dgm:bulletEnabled val="1"/>
        </dgm:presLayoutVars>
      </dgm:prSet>
      <dgm:spPr/>
    </dgm:pt>
    <dgm:pt modelId="{EFAD31D1-49DB-4A46-B0A7-6A62BA54D2C4}" type="pres">
      <dgm:prSet presAssocID="{8995FBCD-74A9-4A60-AF3C-2F4DD430109C}" presName="sibTrans" presStyleCnt="0"/>
      <dgm:spPr/>
    </dgm:pt>
    <dgm:pt modelId="{655970D3-6D74-4E47-95DE-951EBE2357F2}" type="pres">
      <dgm:prSet presAssocID="{DA5CB138-81AE-499F-ADBD-F5EFD9E14C58}" presName="node" presStyleLbl="node1" presStyleIdx="1" presStyleCnt="5">
        <dgm:presLayoutVars>
          <dgm:bulletEnabled val="1"/>
        </dgm:presLayoutVars>
      </dgm:prSet>
      <dgm:spPr/>
    </dgm:pt>
    <dgm:pt modelId="{2CD2178A-EC78-4AAB-BF3C-F1C657405C9B}" type="pres">
      <dgm:prSet presAssocID="{5AFFC1F9-80EF-461F-A634-ADE7AE2AD470}" presName="sibTrans" presStyleCnt="0"/>
      <dgm:spPr/>
    </dgm:pt>
    <dgm:pt modelId="{052BADBD-49C5-4F5A-A207-850B563049AE}" type="pres">
      <dgm:prSet presAssocID="{F894D38A-EB1D-4F9E-8FF0-B63CA72C13C1}" presName="node" presStyleLbl="node1" presStyleIdx="2" presStyleCnt="5">
        <dgm:presLayoutVars>
          <dgm:bulletEnabled val="1"/>
        </dgm:presLayoutVars>
      </dgm:prSet>
      <dgm:spPr/>
    </dgm:pt>
    <dgm:pt modelId="{8251594D-714D-4452-8E66-4F27DCA2A731}" type="pres">
      <dgm:prSet presAssocID="{868D6935-A7CD-4451-8BA9-56ACB093F9DC}" presName="sibTrans" presStyleCnt="0"/>
      <dgm:spPr/>
    </dgm:pt>
    <dgm:pt modelId="{2386AF84-5ABF-4953-B1E1-D80A67E6188D}" type="pres">
      <dgm:prSet presAssocID="{4BA9814B-89DE-46B7-9B92-9C3ABC74CB13}" presName="node" presStyleLbl="node1" presStyleIdx="3" presStyleCnt="5">
        <dgm:presLayoutVars>
          <dgm:bulletEnabled val="1"/>
        </dgm:presLayoutVars>
      </dgm:prSet>
      <dgm:spPr/>
    </dgm:pt>
    <dgm:pt modelId="{85C507E0-8995-4B4D-AFE1-DC2C94D1DE15}" type="pres">
      <dgm:prSet presAssocID="{AB398C4F-F51D-46FF-A50A-66CAED0C01FB}" presName="sibTrans" presStyleCnt="0"/>
      <dgm:spPr/>
    </dgm:pt>
    <dgm:pt modelId="{0637138D-1C28-450A-8026-E727B95DF0FE}" type="pres">
      <dgm:prSet presAssocID="{F2570D30-A316-419B-85E5-B7801CEDEDDC}" presName="node" presStyleLbl="node1" presStyleIdx="4" presStyleCnt="5">
        <dgm:presLayoutVars>
          <dgm:bulletEnabled val="1"/>
        </dgm:presLayoutVars>
      </dgm:prSet>
      <dgm:spPr/>
    </dgm:pt>
  </dgm:ptLst>
  <dgm:cxnLst>
    <dgm:cxn modelId="{D8ACB300-A4B5-4C12-A2EC-2F08367F85A4}" srcId="{C7334CC2-595E-4977-9023-24F256F95D16}" destId="{F2570D30-A316-419B-85E5-B7801CEDEDDC}" srcOrd="4" destOrd="0" parTransId="{6C2161BB-EC09-4C63-8F78-329D9203DFA7}" sibTransId="{946B44CE-E8DB-47B8-A6DF-5B4B74C1316B}"/>
    <dgm:cxn modelId="{82B07F0B-77B7-4A82-B14C-58FEAE0A3564}" type="presOf" srcId="{C7334CC2-595E-4977-9023-24F256F95D16}" destId="{8C72DC0D-8771-4C4F-8EE7-D7BCB726EBE1}" srcOrd="0" destOrd="0" presId="urn:microsoft.com/office/officeart/2005/8/layout/default"/>
    <dgm:cxn modelId="{00C24C0E-23AE-4229-98BA-D6B81FE936E4}" srcId="{C7334CC2-595E-4977-9023-24F256F95D16}" destId="{F894D38A-EB1D-4F9E-8FF0-B63CA72C13C1}" srcOrd="2" destOrd="0" parTransId="{F6E7A02B-15DC-4399-9D88-D4F4F6F3401F}" sibTransId="{868D6935-A7CD-4451-8BA9-56ACB093F9DC}"/>
    <dgm:cxn modelId="{C88C5C63-AB24-4805-8272-8504C839C4C0}" srcId="{C7334CC2-595E-4977-9023-24F256F95D16}" destId="{DA5CB138-81AE-499F-ADBD-F5EFD9E14C58}" srcOrd="1" destOrd="0" parTransId="{70710618-A564-4819-A091-3056D16D37D4}" sibTransId="{5AFFC1F9-80EF-461F-A634-ADE7AE2AD470}"/>
    <dgm:cxn modelId="{C0563499-7356-4E5F-B678-4BDFF033CA00}" srcId="{C7334CC2-595E-4977-9023-24F256F95D16}" destId="{4BA9814B-89DE-46B7-9B92-9C3ABC74CB13}" srcOrd="3" destOrd="0" parTransId="{D9805F1D-C9D0-4809-BDEF-4EC746F279FF}" sibTransId="{AB398C4F-F51D-46FF-A50A-66CAED0C01FB}"/>
    <dgm:cxn modelId="{F263D899-2942-4497-B73B-3BAC62B7A099}" type="presOf" srcId="{F2570D30-A316-419B-85E5-B7801CEDEDDC}" destId="{0637138D-1C28-450A-8026-E727B95DF0FE}" srcOrd="0" destOrd="0" presId="urn:microsoft.com/office/officeart/2005/8/layout/default"/>
    <dgm:cxn modelId="{5DDD279B-3E4D-4B66-9046-7DAF389E2EEC}" type="presOf" srcId="{4BA9814B-89DE-46B7-9B92-9C3ABC74CB13}" destId="{2386AF84-5ABF-4953-B1E1-D80A67E6188D}" srcOrd="0" destOrd="0" presId="urn:microsoft.com/office/officeart/2005/8/layout/default"/>
    <dgm:cxn modelId="{F3F684AD-771A-463D-8E24-44106F5018D4}" type="presOf" srcId="{CC4BF32C-EB97-40B0-8369-6C8C5C3D0A37}" destId="{4A7247A4-324A-45A2-991F-B3D5B76A426F}" srcOrd="0" destOrd="0" presId="urn:microsoft.com/office/officeart/2005/8/layout/default"/>
    <dgm:cxn modelId="{10D7FDC1-EF77-49FD-A525-511D8EBFF253}" type="presOf" srcId="{F894D38A-EB1D-4F9E-8FF0-B63CA72C13C1}" destId="{052BADBD-49C5-4F5A-A207-850B563049AE}" srcOrd="0" destOrd="0" presId="urn:microsoft.com/office/officeart/2005/8/layout/default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2CE928DF-C1F8-42E1-9E79-4E959F52704C}" type="presOf" srcId="{DA5CB138-81AE-499F-ADBD-F5EFD9E14C58}" destId="{655970D3-6D74-4E47-95DE-951EBE2357F2}" srcOrd="0" destOrd="0" presId="urn:microsoft.com/office/officeart/2005/8/layout/default"/>
    <dgm:cxn modelId="{EAA12F7C-E8EC-4514-AF67-9C61B12910BA}" type="presParOf" srcId="{8C72DC0D-8771-4C4F-8EE7-D7BCB726EBE1}" destId="{4A7247A4-324A-45A2-991F-B3D5B76A426F}" srcOrd="0" destOrd="0" presId="urn:microsoft.com/office/officeart/2005/8/layout/default"/>
    <dgm:cxn modelId="{B1395C6D-8B86-4472-B40A-DD5448E7DF07}" type="presParOf" srcId="{8C72DC0D-8771-4C4F-8EE7-D7BCB726EBE1}" destId="{EFAD31D1-49DB-4A46-B0A7-6A62BA54D2C4}" srcOrd="1" destOrd="0" presId="urn:microsoft.com/office/officeart/2005/8/layout/default"/>
    <dgm:cxn modelId="{E1FB04F2-A046-403C-9D0A-FFCB4065000A}" type="presParOf" srcId="{8C72DC0D-8771-4C4F-8EE7-D7BCB726EBE1}" destId="{655970D3-6D74-4E47-95DE-951EBE2357F2}" srcOrd="2" destOrd="0" presId="urn:microsoft.com/office/officeart/2005/8/layout/default"/>
    <dgm:cxn modelId="{45A4B34E-157D-447E-BF34-DAE4A5AD24EB}" type="presParOf" srcId="{8C72DC0D-8771-4C4F-8EE7-D7BCB726EBE1}" destId="{2CD2178A-EC78-4AAB-BF3C-F1C657405C9B}" srcOrd="3" destOrd="0" presId="urn:microsoft.com/office/officeart/2005/8/layout/default"/>
    <dgm:cxn modelId="{19B1DE8E-FECF-4D7A-8E18-3FD0BCC5BBAC}" type="presParOf" srcId="{8C72DC0D-8771-4C4F-8EE7-D7BCB726EBE1}" destId="{052BADBD-49C5-4F5A-A207-850B563049AE}" srcOrd="4" destOrd="0" presId="urn:microsoft.com/office/officeart/2005/8/layout/default"/>
    <dgm:cxn modelId="{9D223506-9314-446B-9E7C-DB722E95FAA1}" type="presParOf" srcId="{8C72DC0D-8771-4C4F-8EE7-D7BCB726EBE1}" destId="{8251594D-714D-4452-8E66-4F27DCA2A731}" srcOrd="5" destOrd="0" presId="urn:microsoft.com/office/officeart/2005/8/layout/default"/>
    <dgm:cxn modelId="{5920644C-A25E-4FFD-AB79-71F19F40DFA0}" type="presParOf" srcId="{8C72DC0D-8771-4C4F-8EE7-D7BCB726EBE1}" destId="{2386AF84-5ABF-4953-B1E1-D80A67E6188D}" srcOrd="6" destOrd="0" presId="urn:microsoft.com/office/officeart/2005/8/layout/default"/>
    <dgm:cxn modelId="{DF2AAFAE-05A9-44C3-B1EB-78F6F3320B09}" type="presParOf" srcId="{8C72DC0D-8771-4C4F-8EE7-D7BCB726EBE1}" destId="{85C507E0-8995-4B4D-AFE1-DC2C94D1DE15}" srcOrd="7" destOrd="0" presId="urn:microsoft.com/office/officeart/2005/8/layout/default"/>
    <dgm:cxn modelId="{79683A50-6193-43A2-A199-626398378633}" type="presParOf" srcId="{8C72DC0D-8771-4C4F-8EE7-D7BCB726EBE1}" destId="{0637138D-1C28-450A-8026-E727B95DF0F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Verbete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Cada palavra registrada no dicionário com seus respectivos significados recebe o nome de </a:t>
          </a:r>
          <a:r>
            <a:rPr lang="pt-BR" sz="2800" b="1" dirty="0"/>
            <a:t>verbete</a:t>
          </a:r>
          <a:r>
            <a:rPr lang="pt-BR" sz="2800" dirty="0"/>
            <a:t>. 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Acepções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Em um verbete podem aparecer diferentes significados, que são chamados </a:t>
          </a:r>
          <a:r>
            <a:rPr lang="pt-BR" sz="2800" b="1" dirty="0"/>
            <a:t>acepções</a:t>
          </a:r>
          <a:r>
            <a:rPr lang="pt-BR" sz="2800" dirty="0"/>
            <a:t>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  <dgm:pt modelId="{EA9ECB81-5257-401E-8FEE-26F2D9B4E3E5}" type="pres">
      <dgm:prSet presAssocID="{CC4BF32C-EB97-40B0-8369-6C8C5C3D0A37}" presName="compNode" presStyleCnt="0"/>
      <dgm:spPr/>
    </dgm:pt>
    <dgm:pt modelId="{41E1C3A8-BCCF-4167-8F25-32E319A22C2E}" type="pres">
      <dgm:prSet presAssocID="{CC4BF32C-EB97-40B0-8369-6C8C5C3D0A37}" presName="aNode" presStyleLbl="bgShp" presStyleIdx="0" presStyleCnt="2" custLinFactNeighborX="-104" custLinFactNeighborY="438"/>
      <dgm:spPr/>
    </dgm:pt>
    <dgm:pt modelId="{A13C8866-5B62-4BDB-BBF2-DE40092D29A9}" type="pres">
      <dgm:prSet presAssocID="{CC4BF32C-EB97-40B0-8369-6C8C5C3D0A37}" presName="textNode" presStyleLbl="bgShp" presStyleIdx="0" presStyleCnt="2"/>
      <dgm:spPr/>
    </dgm:pt>
    <dgm:pt modelId="{7BD5A8B4-8F3F-4DFE-9338-DA0B789B5F48}" type="pres">
      <dgm:prSet presAssocID="{CC4BF32C-EB97-40B0-8369-6C8C5C3D0A37}" presName="compChildNode" presStyleCnt="0"/>
      <dgm:spPr/>
    </dgm:pt>
    <dgm:pt modelId="{2B79F0AF-606E-4DF6-855C-797B37B907BC}" type="pres">
      <dgm:prSet presAssocID="{CC4BF32C-EB97-40B0-8369-6C8C5C3D0A37}" presName="theInnerList" presStyleCnt="0"/>
      <dgm:spPr/>
    </dgm:pt>
    <dgm:pt modelId="{0F3CE5EC-ECF0-4B1A-BBEC-28BFDD1EBC89}" type="pres">
      <dgm:prSet presAssocID="{A3996699-C4C5-49EB-B704-FE3E17879177}" presName="childNode" presStyleLbl="node1" presStyleIdx="0" presStyleCnt="2" custScaleY="141777">
        <dgm:presLayoutVars>
          <dgm:bulletEnabled val="1"/>
        </dgm:presLayoutVars>
      </dgm:prSet>
      <dgm:spPr/>
    </dgm:pt>
    <dgm:pt modelId="{DFD5204B-580B-476F-A39E-C2AA98FED6F8}" type="pres">
      <dgm:prSet presAssocID="{CC4BF32C-EB97-40B0-8369-6C8C5C3D0A37}" presName="aSpace" presStyleCnt="0"/>
      <dgm:spPr/>
    </dgm:pt>
    <dgm:pt modelId="{9CD37DCC-0CCA-4541-B0AD-AD84F680E09A}" type="pres">
      <dgm:prSet presAssocID="{3F139636-21F7-4D9D-9A52-F6F00F082B46}" presName="compNode" presStyleCnt="0"/>
      <dgm:spPr/>
    </dgm:pt>
    <dgm:pt modelId="{30693CC0-1274-4719-BE8F-6E2A16A5E0B0}" type="pres">
      <dgm:prSet presAssocID="{3F139636-21F7-4D9D-9A52-F6F00F082B46}" presName="aNode" presStyleLbl="bgShp" presStyleIdx="1" presStyleCnt="2"/>
      <dgm:spPr/>
    </dgm:pt>
    <dgm:pt modelId="{21753F13-9DF2-4CBC-982C-6A8A3C47DE27}" type="pres">
      <dgm:prSet presAssocID="{3F139636-21F7-4D9D-9A52-F6F00F082B46}" presName="textNode" presStyleLbl="bgShp" presStyleIdx="1" presStyleCnt="2"/>
      <dgm:spPr/>
    </dgm:pt>
    <dgm:pt modelId="{CF6A7024-97C5-42AB-8B32-0021F53CF103}" type="pres">
      <dgm:prSet presAssocID="{3F139636-21F7-4D9D-9A52-F6F00F082B46}" presName="compChildNode" presStyleCnt="0"/>
      <dgm:spPr/>
    </dgm:pt>
    <dgm:pt modelId="{3ED2605D-E6EB-4CA9-941B-F05F4DDE4AEC}" type="pres">
      <dgm:prSet presAssocID="{3F139636-21F7-4D9D-9A52-F6F00F082B46}" presName="theInnerList" presStyleCnt="0"/>
      <dgm:spPr/>
    </dgm:pt>
    <dgm:pt modelId="{BC1AE78F-FD35-41EB-AEC8-E5F3F3CED2E2}" type="pres">
      <dgm:prSet presAssocID="{572F2A94-AB23-4814-9304-756E06CD0F06}" presName="childNode" presStyleLbl="node1" presStyleIdx="1" presStyleCnt="2" custScaleY="141798">
        <dgm:presLayoutVars>
          <dgm:bulletEnabled val="1"/>
        </dgm:presLayoutVars>
      </dgm:prSet>
      <dgm:spPr/>
    </dgm:pt>
  </dgm:ptLst>
  <dgm:cxnLst>
    <dgm:cxn modelId="{8FA93110-89C4-4137-9FE9-05BEB6E35313}" type="presOf" srcId="{3F139636-21F7-4D9D-9A52-F6F00F082B46}" destId="{21753F13-9DF2-4CBC-982C-6A8A3C47DE27}" srcOrd="1" destOrd="0" presId="urn:microsoft.com/office/officeart/2005/8/layout/lProcess2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BE407F7B-6007-4050-AACE-22BE0A0AC657}" type="presOf" srcId="{3F139636-21F7-4D9D-9A52-F6F00F082B46}" destId="{30693CC0-1274-4719-BE8F-6E2A16A5E0B0}" srcOrd="0" destOrd="0" presId="urn:microsoft.com/office/officeart/2005/8/layout/lProcess2"/>
    <dgm:cxn modelId="{A4B3A189-E5EA-4003-86F8-39438707206A}" type="presOf" srcId="{572F2A94-AB23-4814-9304-756E06CD0F06}" destId="{BC1AE78F-FD35-41EB-AEC8-E5F3F3CED2E2}" srcOrd="0" destOrd="0" presId="urn:microsoft.com/office/officeart/2005/8/layout/lProcess2"/>
    <dgm:cxn modelId="{8995FD9F-831A-497C-8501-FC03E260FA8D}" type="presOf" srcId="{A3996699-C4C5-49EB-B704-FE3E17879177}" destId="{0F3CE5EC-ECF0-4B1A-BBEC-28BFDD1EBC89}" srcOrd="0" destOrd="0" presId="urn:microsoft.com/office/officeart/2005/8/layout/lProcess2"/>
    <dgm:cxn modelId="{B37819AF-89D3-42F1-AE68-B2B41FDF01D5}" type="presOf" srcId="{C7334CC2-595E-4977-9023-24F256F95D16}" destId="{3304AE23-9C3D-40E4-8667-5F7AA4DF117B}" srcOrd="0" destOrd="0" presId="urn:microsoft.com/office/officeart/2005/8/layout/lProcess2"/>
    <dgm:cxn modelId="{5DDBE1BF-0593-4C0E-BF8E-2BE3E73B7D54}" type="presOf" srcId="{CC4BF32C-EB97-40B0-8369-6C8C5C3D0A37}" destId="{41E1C3A8-BCCF-4167-8F25-32E319A22C2E}" srcOrd="0" destOrd="0" presId="urn:microsoft.com/office/officeart/2005/8/layout/lProcess2"/>
    <dgm:cxn modelId="{EE058CCE-19A7-4E27-829E-EBA8211CBDD7}" type="presOf" srcId="{CC4BF32C-EB97-40B0-8369-6C8C5C3D0A37}" destId="{A13C8866-5B62-4BDB-BBF2-DE40092D29A9}" srcOrd="1" destOrd="0" presId="urn:microsoft.com/office/officeart/2005/8/layout/lProcess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2EDEEAC9-1378-476E-A6CA-7EF0601F0E45}" type="presParOf" srcId="{3304AE23-9C3D-40E4-8667-5F7AA4DF117B}" destId="{EA9ECB81-5257-401E-8FEE-26F2D9B4E3E5}" srcOrd="0" destOrd="0" presId="urn:microsoft.com/office/officeart/2005/8/layout/lProcess2"/>
    <dgm:cxn modelId="{2504A0A6-37EB-4594-A595-CC4FD318F4FE}" type="presParOf" srcId="{EA9ECB81-5257-401E-8FEE-26F2D9B4E3E5}" destId="{41E1C3A8-BCCF-4167-8F25-32E319A22C2E}" srcOrd="0" destOrd="0" presId="urn:microsoft.com/office/officeart/2005/8/layout/lProcess2"/>
    <dgm:cxn modelId="{1DA6659A-0062-4E86-9A0B-FF806BF21D8B}" type="presParOf" srcId="{EA9ECB81-5257-401E-8FEE-26F2D9B4E3E5}" destId="{A13C8866-5B62-4BDB-BBF2-DE40092D29A9}" srcOrd="1" destOrd="0" presId="urn:microsoft.com/office/officeart/2005/8/layout/lProcess2"/>
    <dgm:cxn modelId="{CF3802D4-FEB8-4317-A7E1-B9B8327A430E}" type="presParOf" srcId="{EA9ECB81-5257-401E-8FEE-26F2D9B4E3E5}" destId="{7BD5A8B4-8F3F-4DFE-9338-DA0B789B5F48}" srcOrd="2" destOrd="0" presId="urn:microsoft.com/office/officeart/2005/8/layout/lProcess2"/>
    <dgm:cxn modelId="{F26AB870-6713-4E9D-9A29-4668C1283182}" type="presParOf" srcId="{7BD5A8B4-8F3F-4DFE-9338-DA0B789B5F48}" destId="{2B79F0AF-606E-4DF6-855C-797B37B907BC}" srcOrd="0" destOrd="0" presId="urn:microsoft.com/office/officeart/2005/8/layout/lProcess2"/>
    <dgm:cxn modelId="{43451DD3-0F0A-4CC0-8F1E-5F7078B761F2}" type="presParOf" srcId="{2B79F0AF-606E-4DF6-855C-797B37B907BC}" destId="{0F3CE5EC-ECF0-4B1A-BBEC-28BFDD1EBC89}" srcOrd="0" destOrd="0" presId="urn:microsoft.com/office/officeart/2005/8/layout/lProcess2"/>
    <dgm:cxn modelId="{CFA8CA4C-355B-4FFE-880B-9A1C09CB9894}" type="presParOf" srcId="{3304AE23-9C3D-40E4-8667-5F7AA4DF117B}" destId="{DFD5204B-580B-476F-A39E-C2AA98FED6F8}" srcOrd="1" destOrd="0" presId="urn:microsoft.com/office/officeart/2005/8/layout/lProcess2"/>
    <dgm:cxn modelId="{6751000E-1C34-4217-AC97-CF5090D6F8DF}" type="presParOf" srcId="{3304AE23-9C3D-40E4-8667-5F7AA4DF117B}" destId="{9CD37DCC-0CCA-4541-B0AD-AD84F680E09A}" srcOrd="2" destOrd="0" presId="urn:microsoft.com/office/officeart/2005/8/layout/lProcess2"/>
    <dgm:cxn modelId="{E4FD543E-5E9E-4ED3-A236-9709C5188D08}" type="presParOf" srcId="{9CD37DCC-0CCA-4541-B0AD-AD84F680E09A}" destId="{30693CC0-1274-4719-BE8F-6E2A16A5E0B0}" srcOrd="0" destOrd="0" presId="urn:microsoft.com/office/officeart/2005/8/layout/lProcess2"/>
    <dgm:cxn modelId="{17DC324E-705D-470B-9C78-EA678D083164}" type="presParOf" srcId="{9CD37DCC-0CCA-4541-B0AD-AD84F680E09A}" destId="{21753F13-9DF2-4CBC-982C-6A8A3C47DE27}" srcOrd="1" destOrd="0" presId="urn:microsoft.com/office/officeart/2005/8/layout/lProcess2"/>
    <dgm:cxn modelId="{4147BCDF-6E6D-4FEE-A820-9C641CC16347}" type="presParOf" srcId="{9CD37DCC-0CCA-4541-B0AD-AD84F680E09A}" destId="{CF6A7024-97C5-42AB-8B32-0021F53CF103}" srcOrd="2" destOrd="0" presId="urn:microsoft.com/office/officeart/2005/8/layout/lProcess2"/>
    <dgm:cxn modelId="{68F01E50-48E6-4788-BE57-68799D3DBBA0}" type="presParOf" srcId="{CF6A7024-97C5-42AB-8B32-0021F53CF103}" destId="{3ED2605D-E6EB-4CA9-941B-F05F4DDE4AEC}" srcOrd="0" destOrd="0" presId="urn:microsoft.com/office/officeart/2005/8/layout/lProcess2"/>
    <dgm:cxn modelId="{CBBE80B4-308B-4ED5-8E71-5F5AC6A89B5E}" type="presParOf" srcId="{3ED2605D-E6EB-4CA9-941B-F05F4DDE4AEC}" destId="{BC1AE78F-FD35-41EB-AEC8-E5F3F3CED2E2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247A4-324A-45A2-991F-B3D5B76A426F}">
      <dsp:nvSpPr>
        <dsp:cNvPr id="0" name=""/>
        <dsp:cNvSpPr/>
      </dsp:nvSpPr>
      <dsp:spPr>
        <a:xfrm>
          <a:off x="849816" y="825"/>
          <a:ext cx="2370291" cy="1422175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/>
            <a:t>Pessoais</a:t>
          </a:r>
        </a:p>
      </dsp:txBody>
      <dsp:txXfrm>
        <a:off x="849816" y="825"/>
        <a:ext cx="2370291" cy="1422175"/>
      </dsp:txXfrm>
    </dsp:sp>
    <dsp:sp modelId="{655970D3-6D74-4E47-95DE-951EBE2357F2}">
      <dsp:nvSpPr>
        <dsp:cNvPr id="0" name=""/>
        <dsp:cNvSpPr/>
      </dsp:nvSpPr>
      <dsp:spPr>
        <a:xfrm>
          <a:off x="3457137" y="825"/>
          <a:ext cx="2370291" cy="1422175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/>
            <a:t>Demonstrativos</a:t>
          </a:r>
        </a:p>
      </dsp:txBody>
      <dsp:txXfrm>
        <a:off x="3457137" y="825"/>
        <a:ext cx="2370291" cy="1422175"/>
      </dsp:txXfrm>
    </dsp:sp>
    <dsp:sp modelId="{052BADBD-49C5-4F5A-A207-850B563049AE}">
      <dsp:nvSpPr>
        <dsp:cNvPr id="0" name=""/>
        <dsp:cNvSpPr/>
      </dsp:nvSpPr>
      <dsp:spPr>
        <a:xfrm>
          <a:off x="849816" y="1660029"/>
          <a:ext cx="2370291" cy="1422175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/>
            <a:t>Indefinidos</a:t>
          </a:r>
        </a:p>
      </dsp:txBody>
      <dsp:txXfrm>
        <a:off x="849816" y="1660029"/>
        <a:ext cx="2370291" cy="1422175"/>
      </dsp:txXfrm>
    </dsp:sp>
    <dsp:sp modelId="{2386AF84-5ABF-4953-B1E1-D80A67E6188D}">
      <dsp:nvSpPr>
        <dsp:cNvPr id="0" name=""/>
        <dsp:cNvSpPr/>
      </dsp:nvSpPr>
      <dsp:spPr>
        <a:xfrm>
          <a:off x="3457137" y="1660029"/>
          <a:ext cx="2370291" cy="1422175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/>
            <a:t>Interrogativos</a:t>
          </a:r>
        </a:p>
      </dsp:txBody>
      <dsp:txXfrm>
        <a:off x="3457137" y="1660029"/>
        <a:ext cx="2370291" cy="1422175"/>
      </dsp:txXfrm>
    </dsp:sp>
    <dsp:sp modelId="{0637138D-1C28-450A-8026-E727B95DF0FE}">
      <dsp:nvSpPr>
        <dsp:cNvPr id="0" name=""/>
        <dsp:cNvSpPr/>
      </dsp:nvSpPr>
      <dsp:spPr>
        <a:xfrm>
          <a:off x="2153477" y="3319233"/>
          <a:ext cx="2370291" cy="1422175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/>
            <a:t>Relativos</a:t>
          </a:r>
        </a:p>
      </dsp:txBody>
      <dsp:txXfrm>
        <a:off x="2153477" y="3319233"/>
        <a:ext cx="2370291" cy="14221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1C3A8-BCCF-4167-8F25-32E319A22C2E}">
      <dsp:nvSpPr>
        <dsp:cNvPr id="0" name=""/>
        <dsp:cNvSpPr/>
      </dsp:nvSpPr>
      <dsp:spPr>
        <a:xfrm>
          <a:off x="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Verbete</a:t>
          </a:r>
        </a:p>
      </dsp:txBody>
      <dsp:txXfrm>
        <a:off x="0" y="0"/>
        <a:ext cx="5062686" cy="1305401"/>
      </dsp:txXfrm>
    </dsp:sp>
    <dsp:sp modelId="{0F3CE5EC-ECF0-4B1A-BBEC-28BFDD1EBC89}">
      <dsp:nvSpPr>
        <dsp:cNvPr id="0" name=""/>
        <dsp:cNvSpPr/>
      </dsp:nvSpPr>
      <dsp:spPr>
        <a:xfrm>
          <a:off x="511531" y="1305912"/>
          <a:ext cx="4050149" cy="2827347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Cada palavra registrada no dicionário com seus respectivos significados recebe o nome de </a:t>
          </a:r>
          <a:r>
            <a:rPr lang="pt-BR" sz="2800" b="1" kern="1200" dirty="0"/>
            <a:t>verbete</a:t>
          </a:r>
          <a:r>
            <a:rPr lang="pt-BR" sz="2800" kern="1200" dirty="0"/>
            <a:t>. </a:t>
          </a:r>
        </a:p>
      </dsp:txBody>
      <dsp:txXfrm>
        <a:off x="594341" y="1388722"/>
        <a:ext cx="3884529" cy="2661727"/>
      </dsp:txXfrm>
    </dsp:sp>
    <dsp:sp modelId="{30693CC0-1274-4719-BE8F-6E2A16A5E0B0}">
      <dsp:nvSpPr>
        <dsp:cNvPr id="0" name=""/>
        <dsp:cNvSpPr/>
      </dsp:nvSpPr>
      <dsp:spPr>
        <a:xfrm>
          <a:off x="5447650" y="0"/>
          <a:ext cx="5062686" cy="435133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Acepções</a:t>
          </a:r>
        </a:p>
      </dsp:txBody>
      <dsp:txXfrm>
        <a:off x="5447650" y="0"/>
        <a:ext cx="5062686" cy="1305401"/>
      </dsp:txXfrm>
    </dsp:sp>
    <dsp:sp modelId="{BC1AE78F-FD35-41EB-AEC8-E5F3F3CED2E2}">
      <dsp:nvSpPr>
        <dsp:cNvPr id="0" name=""/>
        <dsp:cNvSpPr/>
      </dsp:nvSpPr>
      <dsp:spPr>
        <a:xfrm>
          <a:off x="5953919" y="1305703"/>
          <a:ext cx="4050149" cy="2827766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1120" tIns="53340" rIns="7112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Em um verbete podem aparecer diferentes significados, que são chamados </a:t>
          </a:r>
          <a:r>
            <a:rPr lang="pt-BR" sz="2800" b="1" kern="1200" dirty="0"/>
            <a:t>acepções</a:t>
          </a:r>
          <a:r>
            <a:rPr lang="pt-BR" sz="2800" kern="1200" dirty="0"/>
            <a:t>.</a:t>
          </a:r>
        </a:p>
      </dsp:txBody>
      <dsp:txXfrm>
        <a:off x="6036741" y="1388525"/>
        <a:ext cx="3884505" cy="26621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D2D2B3-0347-4CA8-A6EC-47F122542E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CAE4861-3287-4594-88BC-DCE3C40E39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920C086-4DEB-48C3-A968-D3FB572C5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8AE1-818E-4FD2-9798-B4942CFF6DC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91F350-7E80-4721-8450-E5E9CACD2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079DD8-0AD9-49AF-9822-C6D4846F2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E3B0D-7DFD-44C8-A171-ECAE556BD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208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AB24F4-4025-4DAD-9803-D6CB16C57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D268C4-0719-46BA-8DB9-63244E9E76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AEA7B8-3AB6-4537-9CF4-8910D9EBA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8AE1-818E-4FD2-9798-B4942CFF6DC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3C66CF-DB1D-4529-B8F8-BC8D63183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ACA4EA3-E64E-4E1E-AEB1-7238A8875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E3B0D-7DFD-44C8-A171-ECAE556BD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4787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9A7EB4-DB1A-4EA7-B948-90DD708D9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FA5ECB4-6392-47C9-B2ED-BABC28045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8697D35-6A5A-4ABB-B245-500DF38E8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8AE1-818E-4FD2-9798-B4942CFF6DC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A9565B-12D5-43A6-AC7E-4FD5EA60F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FD3C7DE-10ED-4407-8B70-8C9D86026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E3B0D-7DFD-44C8-A171-ECAE556BD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173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2EC071-AB15-496B-8F35-894F88E18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1EFE13-D40D-4794-83D1-0D0DF88B5C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E45ED24-6F93-49B0-91D8-4364E3E154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90CB18-FD4D-495A-B0D1-81A1386F1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8AE1-818E-4FD2-9798-B4942CFF6DC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AD59638-1EE8-45EF-91C9-97A55B4E2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B4F500A-0885-4DE9-8FD9-686934D5A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E3B0D-7DFD-44C8-A171-ECAE556BD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1339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79FFDE-09A7-488F-984D-7CC632EC4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F0B502D-63D8-40CF-BC30-A25469BB2B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69E0D6B-0CEB-497B-80F4-ACF70B13A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7D79B9C-0C39-44CF-BB79-1AAEB11350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4CD6FDC-3EA1-48C4-8906-C2A65061F4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959943A-FD14-436A-AF4D-0C8E8382A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8AE1-818E-4FD2-9798-B4942CFF6DC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EA87446-C234-4ADA-95D1-14007D99E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81D4FDE-0EA4-4206-961B-6FF10ED4F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E3B0D-7DFD-44C8-A171-ECAE556BD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8768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70476F-54AB-4E75-85EA-B72F532F0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EE73BBF-4FD4-421E-92A8-71E552566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8AE1-818E-4FD2-9798-B4942CFF6DC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08AFD2A-BD7A-4739-A37E-95B1E4C22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353FC1A-E6C1-421D-8246-C8C4FD3D1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E3B0D-7DFD-44C8-A171-ECAE556BD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1366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A86DDE1-DC11-492D-B424-1402F8286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8AE1-818E-4FD2-9798-B4942CFF6DC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3DF177D-1A1D-49CC-B393-9AEFD23F7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553AF54-9AD4-4FF8-892F-647B081CA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E3B0D-7DFD-44C8-A171-ECAE556BD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0622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94EB00-974E-4A85-B088-BC8D52E9F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6F14FF-6C06-4078-959E-25C6326B4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CF3767-80C3-4D36-80C8-B597DDF47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EE95860-BE31-4108-9193-AF10A9910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8AE1-818E-4FD2-9798-B4942CFF6DC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FAED323-EF83-43DD-8085-389ABAED5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C038C7-92E1-4605-AD29-EAE1EF208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E3B0D-7DFD-44C8-A171-ECAE556BD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839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48C283-A7A1-49A1-B0CE-3731CBA70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6A876AD-B8B8-4102-910B-A8577A9471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48D0D7C-B2A1-4A58-AC4B-019ED35E5E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501CBCF-E1C3-4064-B14A-A0E3E4286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8AE1-818E-4FD2-9798-B4942CFF6DC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83AF495-3EBE-48C8-B56B-02E143894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8D97D05-91C9-4837-9A6F-9F22BF7E3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E3B0D-7DFD-44C8-A171-ECAE556BD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8944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A5F906-D274-4E81-9E58-D5CD68269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F2AC9E5-C4C1-4C1D-BA70-1121F25ABB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FC72D2-8A52-4D6C-914A-7F897FBCD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8AE1-818E-4FD2-9798-B4942CFF6DC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E2BE69-F581-4FD4-BFFB-A967AE728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FA7A189-7BDB-4451-B9A4-51F32F9E0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E3B0D-7DFD-44C8-A171-ECAE556BD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1483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AC6B19F-5777-48D6-8774-C53580818A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DCB005D-E803-423D-8EF7-213933E456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F1F620-CDD7-4F24-B40A-7C6FDE779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78AE1-818E-4FD2-9798-B4942CFF6DC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093593-A70B-46C5-A2E2-3CC6DFCA9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B99D22-51FA-4DAC-B0AE-252AD1212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E3B0D-7DFD-44C8-A171-ECAE556BD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9856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04F5588-31CF-43BA-8A1B-E1EC5C1FB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7F57DB6-0F43-4ABA-9F23-928B46B223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9E991F-F244-4947-8B79-BA4D49A118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78AE1-818E-4FD2-9798-B4942CFF6DC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C743DCD-BA55-40EE-9D78-5656DD7CC9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F58B49-2695-4EC6-B992-8102563D2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E3B0D-7DFD-44C8-A171-ECAE556BD9C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520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BR" pitchFamily="2" charset="0"/>
              </a:rPr>
              <a:t>Unidade 3</a:t>
            </a: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8072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Notícia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892749" cy="4351338"/>
          </a:xfrm>
        </p:spPr>
        <p:txBody>
          <a:bodyPr>
            <a:noAutofit/>
          </a:bodyPr>
          <a:lstStyle/>
          <a:p>
            <a:r>
              <a:rPr lang="pt-BR" dirty="0"/>
              <a:t>É um gênero que tem como objetivo veicular informações recentes sobre fatos nacionais ou internacionais.</a:t>
            </a:r>
          </a:p>
          <a:p>
            <a:r>
              <a:rPr lang="pt-BR" dirty="0"/>
              <a:t>Em uma notícia, são apresentados o </a:t>
            </a:r>
            <a:r>
              <a:rPr lang="pt-BR" b="1" dirty="0"/>
              <a:t>lide</a:t>
            </a:r>
            <a:r>
              <a:rPr lang="pt-BR" dirty="0"/>
              <a:t> (que traz informações como: O quê?; Onde?; Quando?; Por quê?; Como?; Quem?) e o </a:t>
            </a:r>
            <a:r>
              <a:rPr lang="pt-BR" b="1" dirty="0"/>
              <a:t>corpo da notícia </a:t>
            </a:r>
            <a:r>
              <a:rPr lang="pt-BR" dirty="0"/>
              <a:t>(que complementa as informações do lide). 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720" y="2026974"/>
            <a:ext cx="4999614" cy="3789054"/>
          </a:xfrm>
          <a:prstGeom prst="rect">
            <a:avLst/>
          </a:prstGeom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489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041" y="3971557"/>
            <a:ext cx="3624999" cy="270580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Pronome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388" y="1846457"/>
            <a:ext cx="4276503" cy="4713832"/>
          </a:xfrm>
        </p:spPr>
        <p:txBody>
          <a:bodyPr>
            <a:normAutofit/>
          </a:bodyPr>
          <a:lstStyle/>
          <a:p>
            <a:r>
              <a:rPr lang="pt-BR" dirty="0"/>
              <a:t>Palavras usadas para retomar ou acompanhar um substantivo são chamadas </a:t>
            </a:r>
            <a:r>
              <a:rPr lang="pt-BR" b="1" dirty="0"/>
              <a:t>pronomes</a:t>
            </a:r>
            <a:r>
              <a:rPr lang="pt-BR" dirty="0"/>
              <a:t>.</a:t>
            </a:r>
          </a:p>
          <a:p>
            <a:r>
              <a:rPr lang="pt-BR" dirty="0"/>
              <a:t>Os pronomes apresentam diferentes classificações. </a:t>
            </a:r>
          </a:p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6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/>
          </p:cNvGraphicFramePr>
          <p:nvPr/>
        </p:nvGraphicFramePr>
        <p:xfrm>
          <a:off x="4795284" y="1850065"/>
          <a:ext cx="6677246" cy="4742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tângulo 7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638804" y="6106135"/>
            <a:ext cx="80502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Saulo Nunes </a:t>
            </a:r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58774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dirty="0"/>
              <a:t>Pronome pessoal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38200" y="1825625"/>
            <a:ext cx="10517372" cy="875045"/>
          </a:xfrm>
        </p:spPr>
        <p:txBody>
          <a:bodyPr/>
          <a:lstStyle/>
          <a:p>
            <a:r>
              <a:rPr lang="pt-BR" dirty="0"/>
              <a:t>Para representar pessoas do discurso, empregam-se </a:t>
            </a:r>
            <a:r>
              <a:rPr lang="pt-BR" b="1" dirty="0"/>
              <a:t>pronomes pessoais</a:t>
            </a:r>
            <a:r>
              <a:rPr lang="pt-BR" dirty="0"/>
              <a:t>: eu, tu (você), ele, ela, nós, vós (vocês), eles, elas.</a:t>
            </a:r>
          </a:p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15" name="Tabela 14"/>
          <p:cNvGraphicFramePr>
            <a:graphicFrameLocks noGrp="1"/>
          </p:cNvGraphicFramePr>
          <p:nvPr/>
        </p:nvGraphicFramePr>
        <p:xfrm>
          <a:off x="851786" y="2771802"/>
          <a:ext cx="10503788" cy="368221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259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5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5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59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567">
                <a:tc gridSpan="4">
                  <a:txBody>
                    <a:bodyPr/>
                    <a:lstStyle/>
                    <a:p>
                      <a:pPr algn="ctr"/>
                      <a:r>
                        <a:rPr lang="pt-BR" dirty="0"/>
                        <a:t>Pronomes pessoais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567">
                <a:tc gridSpan="2"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rgbClr val="8BC16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retos</a:t>
                      </a:r>
                    </a:p>
                  </a:txBody>
                  <a:tcPr>
                    <a:solidFill>
                      <a:srgbClr val="8BC16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oblíquos</a:t>
                      </a:r>
                    </a:p>
                  </a:txBody>
                  <a:tcPr>
                    <a:solidFill>
                      <a:srgbClr val="8BC1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567">
                <a:tc rowSpan="2"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1ª</a:t>
                      </a:r>
                      <a:r>
                        <a:rPr lang="pt-BR" baseline="0" dirty="0">
                          <a:solidFill>
                            <a:schemeClr val="bg1"/>
                          </a:solidFill>
                        </a:rPr>
                        <a:t> pessoa</a:t>
                      </a:r>
                      <a:endParaRPr lang="pt-BR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BC16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singular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eu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me, mim, comigo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56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plural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nós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nos,</a:t>
                      </a:r>
                      <a:r>
                        <a:rPr lang="pt-BR" baseline="0" dirty="0"/>
                        <a:t> conosco</a:t>
                      </a:r>
                      <a:endParaRPr lang="pt-B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567">
                <a:tc rowSpan="2"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2ª pessoa</a:t>
                      </a:r>
                    </a:p>
                  </a:txBody>
                  <a:tcPr anchor="ctr">
                    <a:solidFill>
                      <a:srgbClr val="8BC16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singular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tu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te, ti, contigo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567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plural</a:t>
                      </a:r>
                      <a:r>
                        <a:rPr lang="pt-BR" baseline="0" dirty="0"/>
                        <a:t> </a:t>
                      </a:r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vós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vos, convosco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2404">
                <a:tc rowSpan="2">
                  <a:txBody>
                    <a:bodyPr/>
                    <a:lstStyle/>
                    <a:p>
                      <a:pPr algn="ctr"/>
                      <a:r>
                        <a:rPr lang="pt-BR" dirty="0">
                          <a:solidFill>
                            <a:schemeClr val="bg1"/>
                          </a:solidFill>
                        </a:rPr>
                        <a:t>3ª</a:t>
                      </a:r>
                      <a:r>
                        <a:rPr lang="pt-BR" baseline="0" dirty="0">
                          <a:solidFill>
                            <a:schemeClr val="bg1"/>
                          </a:solidFill>
                        </a:rPr>
                        <a:t> pessoa</a:t>
                      </a:r>
                      <a:endParaRPr lang="pt-BR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8BC16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singular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ele, ela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o, a, lhe, se,</a:t>
                      </a:r>
                      <a:r>
                        <a:rPr lang="pt-BR" baseline="0" dirty="0"/>
                        <a:t> si, consigo</a:t>
                      </a:r>
                      <a:endParaRPr lang="pt-B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2404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plural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eles, elas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os, as, lhes, se, si, consigo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30178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dirty="0"/>
              <a:t>Pronome de tratamento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6071190" y="2389151"/>
            <a:ext cx="5282609" cy="2693212"/>
          </a:xfrm>
        </p:spPr>
        <p:txBody>
          <a:bodyPr>
            <a:normAutofit/>
          </a:bodyPr>
          <a:lstStyle/>
          <a:p>
            <a:r>
              <a:rPr lang="pt-BR" dirty="0"/>
              <a:t>Dependendo da situação e da pessoa com quem falamos, utilizamos diferentes </a:t>
            </a:r>
            <a:r>
              <a:rPr lang="pt-BR" b="1" dirty="0"/>
              <a:t>pronomes de tratamento</a:t>
            </a:r>
            <a:r>
              <a:rPr lang="pt-BR" dirty="0"/>
              <a:t>, que podem ser empregados para fazer referência à 2ª ou à 3ª pessoa do discurso.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988" y="1970565"/>
            <a:ext cx="4801096" cy="4068725"/>
          </a:xfrm>
          <a:prstGeom prst="rect">
            <a:avLst/>
          </a:prstGeom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74087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dirty="0"/>
              <a:t>Pronome possessivo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B6EC56-5BF4-4EC2-83ED-8D9A833D1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67" y="2024358"/>
            <a:ext cx="10538637" cy="1399325"/>
          </a:xfrm>
        </p:spPr>
        <p:txBody>
          <a:bodyPr>
            <a:normAutofit/>
          </a:bodyPr>
          <a:lstStyle/>
          <a:p>
            <a:r>
              <a:rPr lang="pt-BR" dirty="0"/>
              <a:t>Quando nos referimos a algo para dar ideia de posse ou com a intenção de dizer que pertence a alguém, empregamos </a:t>
            </a:r>
            <a:r>
              <a:rPr lang="pt-BR" b="1" dirty="0"/>
              <a:t>pronomes possessivos</a:t>
            </a:r>
            <a:r>
              <a:rPr lang="pt-BR" dirty="0"/>
              <a:t>. </a:t>
            </a:r>
          </a:p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787991" y="3728743"/>
          <a:ext cx="10621422" cy="194100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540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0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404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4602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Pessoa</a:t>
                      </a:r>
                    </a:p>
                  </a:txBody>
                  <a:tcPr marL="119491" marR="119491" marT="59746" marB="597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Singular</a:t>
                      </a:r>
                    </a:p>
                  </a:txBody>
                  <a:tcPr marL="119491" marR="119491" marT="59746" marB="5974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Plural</a:t>
                      </a:r>
                    </a:p>
                  </a:txBody>
                  <a:tcPr marL="119491" marR="119491" marT="59746" marB="5974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602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1ª eu/nós</a:t>
                      </a:r>
                    </a:p>
                  </a:txBody>
                  <a:tcPr marL="119491" marR="119491" marT="59746" marB="59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meu(s), minha(s)</a:t>
                      </a:r>
                    </a:p>
                  </a:txBody>
                  <a:tcPr marL="119491" marR="119491" marT="59746" marB="59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nosso(s),</a:t>
                      </a:r>
                      <a:r>
                        <a:rPr lang="pt-BR" sz="2400" baseline="0" dirty="0"/>
                        <a:t> nossa(s)</a:t>
                      </a:r>
                      <a:endParaRPr lang="pt-BR" sz="2400" dirty="0"/>
                    </a:p>
                  </a:txBody>
                  <a:tcPr marL="119491" marR="119491" marT="59746" marB="5974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602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2ª tu/vós</a:t>
                      </a:r>
                    </a:p>
                  </a:txBody>
                  <a:tcPr marL="119491" marR="119491" marT="59746" marB="59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teu(s), tua(s)</a:t>
                      </a:r>
                    </a:p>
                  </a:txBody>
                  <a:tcPr marL="119491" marR="119491" marT="59746" marB="59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vosso(s), vossa(s)</a:t>
                      </a:r>
                    </a:p>
                  </a:txBody>
                  <a:tcPr marL="119491" marR="119491" marT="59746" marB="5974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602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3ª ele(s)/ela(s)</a:t>
                      </a:r>
                    </a:p>
                  </a:txBody>
                  <a:tcPr marL="119491" marR="119491" marT="59746" marB="59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seu(s), sua(s)</a:t>
                      </a:r>
                    </a:p>
                  </a:txBody>
                  <a:tcPr marL="119491" marR="119491" marT="59746" marB="5974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/>
                        <a:t>seu(s), sua(s)</a:t>
                      </a:r>
                    </a:p>
                  </a:txBody>
                  <a:tcPr marL="119491" marR="119491" marT="59746" marB="5974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00723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1EC0A-E602-4C0B-9103-AFA87191BBE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Foto-notícia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838200" y="2123337"/>
            <a:ext cx="10515600" cy="3703305"/>
          </a:xfrm>
        </p:spPr>
        <p:txBody>
          <a:bodyPr/>
          <a:lstStyle/>
          <a:p>
            <a:r>
              <a:rPr lang="pt-BR" dirty="0"/>
              <a:t>É uma fotografia produzida com o intuito de denunciar uma situação ou evento para a sociedade em geral. </a:t>
            </a:r>
          </a:p>
          <a:p>
            <a:r>
              <a:rPr lang="pt-BR" dirty="0"/>
              <a:t>Pode ser publicada em jornais e revistas (impressos e/ou digitais), </a:t>
            </a:r>
            <a:r>
              <a:rPr lang="pt-BR" i="1" dirty="0"/>
              <a:t>sites </a:t>
            </a:r>
            <a:r>
              <a:rPr lang="pt-BR" dirty="0"/>
              <a:t>ou ainda ser compartilhada entre leitores por meio de mensagens instantâneas e postagens. </a:t>
            </a:r>
          </a:p>
          <a:p>
            <a:r>
              <a:rPr lang="pt-BR" dirty="0"/>
              <a:t>A </a:t>
            </a:r>
            <a:r>
              <a:rPr lang="pt-BR" b="1" dirty="0"/>
              <a:t>foto-denúncia</a:t>
            </a:r>
            <a:r>
              <a:rPr lang="pt-BR" dirty="0"/>
              <a:t> tem como objetivo problematizar um assunto. Para produzi-la, o fotógrafo escolhe o enquadramento que melhor permite registrar a cena a ser denunciada.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34345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/>
          <a:lstStyle/>
          <a:p>
            <a:pPr algn="ctr"/>
            <a:r>
              <a:rPr lang="pt-BR" dirty="0"/>
              <a:t>Uso do dicionário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3116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859" y="1836459"/>
            <a:ext cx="5279931" cy="429853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2BCE0A0-59BB-4EDB-8653-F5E1359977FC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Pronome indefinido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7569" y="2474211"/>
            <a:ext cx="5020340" cy="2523091"/>
          </a:xfrm>
        </p:spPr>
        <p:txBody>
          <a:bodyPr/>
          <a:lstStyle/>
          <a:p>
            <a:r>
              <a:rPr lang="pt-BR" dirty="0"/>
              <a:t>Pronomes que fazem referência, de forma vaga e imprecisa, ao elemento de que se fala, ou seja, à 3ª pessoa do discurso são chamados </a:t>
            </a:r>
            <a:r>
              <a:rPr lang="pt-BR" b="1" dirty="0"/>
              <a:t>pronomes indefinidos</a:t>
            </a:r>
            <a:r>
              <a:rPr lang="pt-BR" dirty="0"/>
              <a:t>.</a:t>
            </a:r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74980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94D8B3-39AF-4B50-94AE-11CB8FF7EEEB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Pronome demonstrativo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2123337"/>
            <a:ext cx="5541335" cy="3745835"/>
          </a:xfrm>
        </p:spPr>
        <p:txBody>
          <a:bodyPr/>
          <a:lstStyle/>
          <a:p>
            <a:r>
              <a:rPr lang="pt-BR" dirty="0"/>
              <a:t>Palavras que</a:t>
            </a:r>
            <a:r>
              <a:rPr lang="pt-BR" b="1" dirty="0"/>
              <a:t> </a:t>
            </a:r>
            <a:r>
              <a:rPr lang="pt-BR" dirty="0"/>
              <a:t>situam, no espaço, pessoas ou objetos em relação às três pessoas do discurso: quem fala, com quem se fala e de quem se fala, recebem o nome de </a:t>
            </a:r>
            <a:r>
              <a:rPr lang="pt-BR" b="1" dirty="0"/>
              <a:t>pronomes demonstrativos</a:t>
            </a:r>
            <a:r>
              <a:rPr lang="pt-BR" dirty="0"/>
              <a:t>.</a:t>
            </a:r>
          </a:p>
          <a:p>
            <a:r>
              <a:rPr lang="pt-BR" dirty="0"/>
              <a:t>Ex.: essa, este, aquela, nessa, neste, naquele, isso, isto, aquilo.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565" y="2256678"/>
            <a:ext cx="4805119" cy="2836319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797961" y="4536274"/>
            <a:ext cx="89800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Isabela Santos </a:t>
            </a:r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354105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526</Words>
  <Application>Microsoft Office PowerPoint</Application>
  <PresentationFormat>Widescreen</PresentationFormat>
  <Paragraphs>82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RobotoBR</vt:lpstr>
      <vt:lpstr>TrasandinaBook</vt:lpstr>
      <vt:lpstr>Tema do Office</vt:lpstr>
      <vt:lpstr>Unidade 3</vt:lpstr>
      <vt:lpstr>Notícia</vt:lpstr>
      <vt:lpstr>Pronome </vt:lpstr>
      <vt:lpstr>Pronome pessoal</vt:lpstr>
      <vt:lpstr>Pronome de tratamento</vt:lpstr>
      <vt:lpstr>Pronome possessivo</vt:lpstr>
      <vt:lpstr>Foto-notícia</vt:lpstr>
      <vt:lpstr>Uso do dicionário</vt:lpstr>
      <vt:lpstr>Pronome indefinido</vt:lpstr>
      <vt:lpstr>Pronome demonstrativo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3</dc:title>
  <dc:creator>João Paulo Bortoluci</dc:creator>
  <cp:lastModifiedBy>João Paulo Bortoluci</cp:lastModifiedBy>
  <cp:revision>1</cp:revision>
  <dcterms:created xsi:type="dcterms:W3CDTF">2020-04-02T21:58:01Z</dcterms:created>
  <dcterms:modified xsi:type="dcterms:W3CDTF">2020-04-02T21:59:57Z</dcterms:modified>
</cp:coreProperties>
</file>