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6"/>
  </p:notesMasterIdLst>
  <p:handoutMasterIdLst>
    <p:handoutMasterId r:id="rId17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árita Ferrari Negromonte" initials="CFN" lastIdx="90" clrIdx="0"/>
  <p:cmAuthor id="1" name="Lilian Semenichin Nogueira" initials="LSN" lastIdx="46" clrIdx="1"/>
  <p:cmAuthor id="2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1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horzBarState="maximized">
    <p:restoredLeft sz="15620"/>
    <p:restoredTop sz="99540" autoAdjust="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B7259-BEFA-F245-8F36-F07E5037393B}" type="datetime1">
              <a:rPr lang="pt-BR" smtClean="0"/>
              <a:t>02/04/2020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72EF0-722B-9047-B34C-A1A7B8FFE65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04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9A114-5E5D-6246-A250-FAD2C29198CA}" type="datetime1">
              <a:rPr lang="pt-BR" smtClean="0"/>
              <a:t>02/04/2020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C3CBC-6AE9-3F4C-AF5D-27F73356FDB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712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accent2"/>
            </a:gs>
            <a:gs pos="30000">
              <a:schemeClr val="accent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1</a:t>
            </a:r>
            <a:endParaRPr lang="pt-BR" sz="4800" b="0" strike="noStrike" spc="-1" dirty="0">
              <a:latin typeface="Arial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 w="12600">
            <a:solidFill>
              <a:srgbClr val="AF5C2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>
                <a:solidFill>
                  <a:srgbClr val="FFFFFF"/>
                </a:solidFill>
                <a:latin typeface="Calibri"/>
              </a:rPr>
              <a:t>Narrativas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56" name="Espaço Reservado para Conteúdo 4"/>
          <p:cNvPicPr/>
          <p:nvPr/>
        </p:nvPicPr>
        <p:blipFill>
          <a:blip r:embed="rId2"/>
          <a:stretch/>
        </p:blipFill>
        <p:spPr>
          <a:xfrm>
            <a:off x="838080" y="1890720"/>
            <a:ext cx="10514880" cy="4220640"/>
          </a:xfrm>
          <a:prstGeom prst="rect">
            <a:avLst/>
          </a:prstGeom>
          <a:ln>
            <a:noFill/>
          </a:ln>
        </p:spPr>
      </p:pic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 w="12600">
            <a:solidFill>
              <a:srgbClr val="AF5C2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FFFFFF"/>
                </a:solidFill>
                <a:latin typeface="Calibri"/>
              </a:rPr>
              <a:t>Língua e linguagem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4098960" y="2179440"/>
            <a:ext cx="7254000" cy="1831320"/>
          </a:xfrm>
          <a:prstGeom prst="flowChartTerminator">
            <a:avLst/>
          </a:prstGeom>
          <a:ln>
            <a:rou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/>
          <a:lstStyle/>
          <a:p>
            <a:pPr marL="285840" indent="-28512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Marca a identidade de um povo.</a:t>
            </a:r>
            <a:endParaRPr lang="pt-BR" sz="1800" b="0" strike="noStrike" spc="-1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Seu uso proporciona a interação entre as pessoas que a conhecem e a empregam na comunicação.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59" name="CustomShape 3"/>
          <p:cNvSpPr/>
          <p:nvPr/>
        </p:nvSpPr>
        <p:spPr>
          <a:xfrm>
            <a:off x="838080" y="2179440"/>
            <a:ext cx="3372120" cy="1831320"/>
          </a:xfrm>
          <a:prstGeom prst="flowChartOnlineStorage">
            <a:avLst/>
          </a:prstGeom>
          <a:ln>
            <a:rou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Língua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60" name="CustomShape 4"/>
          <p:cNvSpPr/>
          <p:nvPr/>
        </p:nvSpPr>
        <p:spPr>
          <a:xfrm>
            <a:off x="838080" y="4281480"/>
            <a:ext cx="3372120" cy="1831320"/>
          </a:xfrm>
          <a:prstGeom prst="flowChartOnlineStorage">
            <a:avLst/>
          </a:prstGeom>
          <a:ln>
            <a:rou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Linguagem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161" name="CustomShape 5"/>
          <p:cNvSpPr/>
          <p:nvPr/>
        </p:nvSpPr>
        <p:spPr>
          <a:xfrm>
            <a:off x="4098960" y="4281480"/>
            <a:ext cx="7254000" cy="1831320"/>
          </a:xfrm>
          <a:prstGeom prst="flowChartTerminator">
            <a:avLst/>
          </a:prstGeom>
          <a:ln>
            <a:rou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/>
          <a:lstStyle/>
          <a:p>
            <a:pPr marL="285840" indent="-28512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FFFFFF"/>
                </a:solidFill>
                <a:latin typeface="Calibri"/>
                <a:ea typeface="DejaVu Sans"/>
              </a:rPr>
              <a:t>Qualquer forma de comunicação e interação entre as pessoas. 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m 7"/>
          <p:cNvPicPr/>
          <p:nvPr/>
        </p:nvPicPr>
        <p:blipFill>
          <a:blip r:embed="rId2"/>
          <a:stretch/>
        </p:blipFill>
        <p:spPr>
          <a:xfrm>
            <a:off x="982133" y="458579"/>
            <a:ext cx="10464799" cy="6501022"/>
          </a:xfrm>
          <a:prstGeom prst="rect">
            <a:avLst/>
          </a:prstGeom>
          <a:ln>
            <a:noFill/>
          </a:ln>
        </p:spPr>
      </p:pic>
      <p:pic>
        <p:nvPicPr>
          <p:cNvPr id="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>
                <a:solidFill>
                  <a:srgbClr val="ED7D31"/>
                </a:solidFill>
                <a:latin typeface="Calibri"/>
              </a:rPr>
              <a:t>Linguagem</a:t>
            </a:r>
            <a:endParaRPr lang="pt-BR" sz="4400" b="0" strike="noStrike" spc="-1">
              <a:latin typeface="Arial"/>
            </a:endParaRPr>
          </a:p>
        </p:txBody>
      </p:sp>
      <p:grpSp>
        <p:nvGrpSpPr>
          <p:cNvPr id="164" name="Group 2"/>
          <p:cNvGrpSpPr/>
          <p:nvPr/>
        </p:nvGrpSpPr>
        <p:grpSpPr>
          <a:xfrm>
            <a:off x="838080" y="2260080"/>
            <a:ext cx="10514880" cy="3424320"/>
            <a:chOff x="838080" y="2260080"/>
            <a:chExt cx="10514880" cy="3424320"/>
          </a:xfrm>
        </p:grpSpPr>
        <p:sp>
          <p:nvSpPr>
            <p:cNvPr id="165" name="CustomShape 3"/>
            <p:cNvSpPr/>
            <p:nvPr/>
          </p:nvSpPr>
          <p:spPr>
            <a:xfrm>
              <a:off x="838080" y="2260080"/>
              <a:ext cx="4912920" cy="1324080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solidFill>
                <a:schemeClr val="accent2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255960" tIns="146160" rIns="255960" bIns="146160" anchor="ctr"/>
            <a:lstStyle/>
            <a:p>
              <a:pPr algn="ctr">
                <a:lnSpc>
                  <a:spcPct val="90000"/>
                </a:lnSpc>
                <a:spcAft>
                  <a:spcPts val="1261"/>
                </a:spcAft>
              </a:pPr>
              <a:r>
                <a:rPr lang="pt-BR" sz="36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Informal</a:t>
              </a:r>
              <a:endParaRPr lang="pt-BR" sz="3600" b="0" strike="noStrike" spc="-1">
                <a:latin typeface="Arial"/>
              </a:endParaRPr>
            </a:p>
          </p:txBody>
        </p:sp>
        <p:sp>
          <p:nvSpPr>
            <p:cNvPr id="166" name="CustomShape 4"/>
            <p:cNvSpPr/>
            <p:nvPr/>
          </p:nvSpPr>
          <p:spPr>
            <a:xfrm>
              <a:off x="838080" y="3601800"/>
              <a:ext cx="4912920" cy="2082600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191880" tIns="191880" rIns="255960" bIns="288000"/>
            <a:lstStyle/>
            <a:p>
              <a:pPr marL="285840" lvl="1" indent="-285120">
                <a:lnSpc>
                  <a:spcPct val="90000"/>
                </a:lnSpc>
                <a:spcAft>
                  <a:spcPts val="541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36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De maneira solta</a:t>
              </a:r>
              <a:endParaRPr lang="pt-BR" sz="3600" b="0" strike="noStrike" spc="-1">
                <a:latin typeface="Arial"/>
              </a:endParaRPr>
            </a:p>
            <a:p>
              <a:pPr marL="285840" lvl="1" indent="-285120">
                <a:lnSpc>
                  <a:spcPct val="90000"/>
                </a:lnSpc>
                <a:spcAft>
                  <a:spcPts val="541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36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Espontânea</a:t>
              </a:r>
              <a:endParaRPr lang="pt-BR" sz="3600" b="0" strike="noStrike" spc="-1">
                <a:latin typeface="Arial"/>
              </a:endParaRPr>
            </a:p>
          </p:txBody>
        </p:sp>
        <p:sp>
          <p:nvSpPr>
            <p:cNvPr id="167" name="CustomShape 5"/>
            <p:cNvSpPr/>
            <p:nvPr/>
          </p:nvSpPr>
          <p:spPr>
            <a:xfrm>
              <a:off x="6440040" y="2277000"/>
              <a:ext cx="4912920" cy="1324080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solidFill>
                <a:schemeClr val="accent2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255960" tIns="146160" rIns="255960" bIns="146160" anchor="ctr"/>
            <a:lstStyle/>
            <a:p>
              <a:pPr algn="ctr">
                <a:lnSpc>
                  <a:spcPct val="90000"/>
                </a:lnSpc>
                <a:spcAft>
                  <a:spcPts val="1261"/>
                </a:spcAft>
              </a:pPr>
              <a:r>
                <a:rPr lang="pt-BR" sz="36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Formal</a:t>
              </a:r>
              <a:endParaRPr lang="pt-BR" sz="3600" b="0" strike="noStrike" spc="-1">
                <a:latin typeface="Arial"/>
              </a:endParaRPr>
            </a:p>
          </p:txBody>
        </p:sp>
        <p:sp>
          <p:nvSpPr>
            <p:cNvPr id="168" name="CustomShape 6"/>
            <p:cNvSpPr/>
            <p:nvPr/>
          </p:nvSpPr>
          <p:spPr>
            <a:xfrm>
              <a:off x="6440040" y="3601800"/>
              <a:ext cx="4912920" cy="2082600"/>
            </a:xfrm>
            <a:prstGeom prst="rect">
              <a:avLst/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191880" tIns="191880" rIns="255960" bIns="288000"/>
            <a:lstStyle/>
            <a:p>
              <a:pPr marL="285840" lvl="1" indent="-285120">
                <a:lnSpc>
                  <a:spcPct val="90000"/>
                </a:lnSpc>
                <a:spcAft>
                  <a:spcPts val="541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36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De maneira monitorada</a:t>
              </a:r>
              <a:endParaRPr lang="pt-BR" sz="3600" b="0" strike="noStrike" spc="-1">
                <a:latin typeface="Arial"/>
              </a:endParaRPr>
            </a:p>
            <a:p>
              <a:pPr marL="285840" lvl="1" indent="-285120">
                <a:lnSpc>
                  <a:spcPct val="90000"/>
                </a:lnSpc>
                <a:spcAft>
                  <a:spcPts val="541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36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Sério</a:t>
              </a:r>
              <a:endParaRPr lang="pt-BR" sz="3600" b="0" strike="noStrike" spc="-1">
                <a:latin typeface="Arial"/>
              </a:endParaRPr>
            </a:p>
          </p:txBody>
        </p:sp>
      </p:grpSp>
      <p:grpSp>
        <p:nvGrpSpPr>
          <p:cNvPr id="169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 w="12600">
            <a:solidFill>
              <a:srgbClr val="AF5C2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>
                <a:solidFill>
                  <a:srgbClr val="FFFFFF"/>
                </a:solidFill>
                <a:latin typeface="Calibri"/>
              </a:rPr>
              <a:t>Substantivo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838080" y="1825560"/>
            <a:ext cx="5257080" cy="447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Os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substantivos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nomeiam os seres, sejam reais ou imaginários, visíveis ou invisíveis, animados ou inanimados. </a:t>
            </a:r>
            <a:endParaRPr lang="pt-B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Por exemplo: para nomear pessoas, animais, lugares, qualidades, estados, propriedades, processos, atos dos seres, fatos, emoções e sentimentos.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172" name="Imagem 6"/>
          <p:cNvPicPr/>
          <p:nvPr/>
        </p:nvPicPr>
        <p:blipFill>
          <a:blip r:embed="rId2"/>
          <a:srcRect l="20123" t="17544" r="19754" b="16781"/>
          <a:stretch/>
        </p:blipFill>
        <p:spPr>
          <a:xfrm>
            <a:off x="6084360" y="1756440"/>
            <a:ext cx="6106680" cy="500256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Substantivo comum: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 reúne características comuns que se aplicam a todos os seres de determinada classe ou espécie.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	Ex.: cozinheiro, gato.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Substantivo próprio: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 nomeia pessoas específicas, atribuindo uma identidade exclusiva a cada um dos seres de determinada espécie ou classe.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	Ex.: Amanda, Silvia, José.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</a:rPr>
              <a:t>Substantivo comum e substantivo próprio</a:t>
            </a:r>
            <a:endParaRPr lang="pt-BR" sz="4400" b="0" strike="noStrike" spc="-1" dirty="0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Substantivo primitivo: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o nome do qual se parte para formar outro substantivo.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	Ex.: cozinha, jardim.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Substantivo derivado: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formado a partir de acréscimo de um sufixo.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	Ex.: cozinheiro, jardineiro.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</a:rPr>
              <a:t>Substantivo primitivo e substantivo derivado</a:t>
            </a:r>
            <a:endParaRPr lang="pt-BR" sz="4400" b="0" strike="noStrike" spc="-1" dirty="0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</a:rPr>
              <a:t>Substantivo simples e substantivo composto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Substantivos simples: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formados só por uma palavra.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	Ex.: arroz, escumadeira, venda, livro, caderno.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Substantivos compostos: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formados por mais de uma palavra.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	Ex.: pano de prato, carne-seca, guarda-roupa, beija-flor.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>
                <a:solidFill>
                  <a:srgbClr val="ED7D31"/>
                </a:solidFill>
                <a:latin typeface="Calibri"/>
              </a:rPr>
              <a:t>Substantivo concreto e substantivo abstrato</a:t>
            </a:r>
            <a:endParaRPr lang="pt-BR" sz="4400" b="0" strike="noStrike" spc="-1"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Substantivos concretos: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nomeiam os seres que existem por si mesmos, que têm existência independente.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	Ex.: homem, animal, casa, árvore, anel.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Substantivos abstratos: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nomeiam ações, noções, qualidades, estados, propriedades que têm existência dependente dos seres concretos.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	Ex.: acidez, compra, beleza, saúde, bondade.</a:t>
            </a:r>
            <a:endParaRPr lang="pt-BR" sz="2800" b="0" strike="noStrike" spc="-1" dirty="0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</a:rPr>
              <a:t>Substantivo coletivo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838080" y="1825560"/>
            <a:ext cx="5173560" cy="4816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600" b="1" strike="noStrike" spc="-1">
                <a:solidFill>
                  <a:srgbClr val="000000"/>
                </a:solidFill>
                <a:latin typeface="Calibri"/>
              </a:rPr>
              <a:t>Substantivos coletivos </a:t>
            </a:r>
            <a:r>
              <a:rPr lang="pt-BR" sz="3600" b="0" strike="noStrike" spc="-1">
                <a:solidFill>
                  <a:srgbClr val="000000"/>
                </a:solidFill>
                <a:latin typeface="Calibri"/>
              </a:rPr>
              <a:t>são aqueles que, no singular, nomeiam um conjunto de coisas ou seres de mesma espécie.</a:t>
            </a:r>
            <a:endParaRPr lang="pt-BR" sz="3600" b="0" strike="noStrike" spc="-1">
              <a:latin typeface="Arial"/>
            </a:endParaRPr>
          </a:p>
        </p:txBody>
      </p:sp>
      <p:pic>
        <p:nvPicPr>
          <p:cNvPr id="183" name="Imagem 4"/>
          <p:cNvPicPr/>
          <p:nvPr/>
        </p:nvPicPr>
        <p:blipFill>
          <a:blip r:embed="rId2"/>
          <a:srcRect l="28524" t="28804" r="26479"/>
          <a:stretch/>
        </p:blipFill>
        <p:spPr>
          <a:xfrm>
            <a:off x="6806160" y="1773720"/>
            <a:ext cx="4114080" cy="488196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roup 1"/>
          <p:cNvGrpSpPr/>
          <p:nvPr/>
        </p:nvGrpSpPr>
        <p:grpSpPr>
          <a:xfrm>
            <a:off x="839520" y="1825560"/>
            <a:ext cx="10512360" cy="4350600"/>
            <a:chOff x="839520" y="1825560"/>
            <a:chExt cx="10512360" cy="4350600"/>
          </a:xfrm>
        </p:grpSpPr>
        <p:sp>
          <p:nvSpPr>
            <p:cNvPr id="185" name="CustomShape 2"/>
            <p:cNvSpPr/>
            <p:nvPr/>
          </p:nvSpPr>
          <p:spPr>
            <a:xfrm>
              <a:off x="839520" y="1825560"/>
              <a:ext cx="3336840" cy="435060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solidFill>
                <a:schemeClr val="accent2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152280" tIns="152280" rIns="152280" bIns="3198240" anchor="ctr"/>
            <a:lstStyle/>
            <a:p>
              <a:pPr algn="ctr">
                <a:lnSpc>
                  <a:spcPct val="90000"/>
                </a:lnSpc>
                <a:spcAft>
                  <a:spcPts val="1400"/>
                </a:spcAft>
              </a:pPr>
              <a:r>
                <a:rPr lang="pt-BR" sz="4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Número</a:t>
              </a:r>
              <a:endParaRPr lang="pt-BR" sz="4000" b="0" strike="noStrike" spc="-1">
                <a:latin typeface="Arial"/>
              </a:endParaRPr>
            </a:p>
          </p:txBody>
        </p:sp>
        <p:sp>
          <p:nvSpPr>
            <p:cNvPr id="186" name="CustomShape 3"/>
            <p:cNvSpPr/>
            <p:nvPr/>
          </p:nvSpPr>
          <p:spPr>
            <a:xfrm>
              <a:off x="1173240" y="3132360"/>
              <a:ext cx="2669400" cy="131112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89280" tIns="76680" rIns="50760" bIns="7632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Podem estar no 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singular 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ou no 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plural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187" name="CustomShape 4"/>
            <p:cNvSpPr/>
            <p:nvPr/>
          </p:nvSpPr>
          <p:spPr>
            <a:xfrm>
              <a:off x="1173240" y="4646160"/>
              <a:ext cx="2669400" cy="131112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89280" tIns="76680" rIns="50760" bIns="7632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Ex.: cas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a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 – cas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as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; chap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éu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 – chap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éus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; </a:t>
              </a:r>
              <a:r>
                <a:rPr lang="pt-BR" sz="2000" b="0" strike="noStrike" spc="-1">
                  <a:solidFill>
                    <a:srgbClr val="FF0000"/>
                  </a:solidFill>
                  <a:latin typeface="Calibri"/>
                  <a:ea typeface="DejaVu Sans"/>
                </a:rPr>
                <a:t>   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vo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z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 – voz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es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188" name="CustomShape 5"/>
            <p:cNvSpPr/>
            <p:nvPr/>
          </p:nvSpPr>
          <p:spPr>
            <a:xfrm>
              <a:off x="4427280" y="1825560"/>
              <a:ext cx="3336840" cy="435060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solidFill>
                <a:schemeClr val="accent2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152280" tIns="152280" rIns="152280" bIns="3198240" anchor="ctr"/>
            <a:lstStyle/>
            <a:p>
              <a:pPr algn="ctr">
                <a:lnSpc>
                  <a:spcPct val="90000"/>
                </a:lnSpc>
                <a:spcAft>
                  <a:spcPts val="1400"/>
                </a:spcAft>
              </a:pPr>
              <a:r>
                <a:rPr lang="pt-BR" sz="4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Gênero</a:t>
              </a:r>
              <a:endParaRPr lang="pt-BR" sz="4000" b="0" strike="noStrike" spc="-1">
                <a:latin typeface="Arial"/>
              </a:endParaRPr>
            </a:p>
          </p:txBody>
        </p:sp>
        <p:sp>
          <p:nvSpPr>
            <p:cNvPr id="189" name="CustomShape 6"/>
            <p:cNvSpPr/>
            <p:nvPr/>
          </p:nvSpPr>
          <p:spPr>
            <a:xfrm>
              <a:off x="4761000" y="3132360"/>
              <a:ext cx="2669400" cy="131112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89280" tIns="76680" rIns="50760" bIns="7632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Podem estar no 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masculino 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ou no 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feminino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190" name="CustomShape 7"/>
            <p:cNvSpPr/>
            <p:nvPr/>
          </p:nvSpPr>
          <p:spPr>
            <a:xfrm>
              <a:off x="4761000" y="4646160"/>
              <a:ext cx="2669400" cy="131112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89280" tIns="76680" rIns="50760" bIns="7632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Ex.: amig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o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 – amig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a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;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 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pai – mãe; jacaré 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macho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 –          jacaré 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fêmea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191" name="CustomShape 8"/>
            <p:cNvSpPr/>
            <p:nvPr/>
          </p:nvSpPr>
          <p:spPr>
            <a:xfrm>
              <a:off x="8015040" y="1825560"/>
              <a:ext cx="3336840" cy="435060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solidFill>
                <a:schemeClr val="accent2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/>
          </p:style>
          <p:txBody>
            <a:bodyPr lIns="152280" tIns="152280" rIns="152280" bIns="3198240" anchor="ctr"/>
            <a:lstStyle/>
            <a:p>
              <a:pPr algn="ctr">
                <a:lnSpc>
                  <a:spcPct val="90000"/>
                </a:lnSpc>
                <a:spcAft>
                  <a:spcPts val="1400"/>
                </a:spcAft>
              </a:pPr>
              <a:r>
                <a:rPr lang="pt-BR" sz="4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Grau</a:t>
              </a:r>
              <a:endParaRPr lang="pt-BR" sz="4000" b="0" strike="noStrike" spc="-1">
                <a:latin typeface="Arial"/>
              </a:endParaRPr>
            </a:p>
          </p:txBody>
        </p:sp>
        <p:sp>
          <p:nvSpPr>
            <p:cNvPr id="192" name="CustomShape 9"/>
            <p:cNvSpPr/>
            <p:nvPr/>
          </p:nvSpPr>
          <p:spPr>
            <a:xfrm>
              <a:off x="8348760" y="3132360"/>
              <a:ext cx="2669400" cy="131112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89280" tIns="76680" rIns="50760" bIns="7632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Podem variar aumentando </a:t>
              </a:r>
              <a:br/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ou diminuindo sua significação.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193" name="CustomShape 10"/>
            <p:cNvSpPr/>
            <p:nvPr/>
          </p:nvSpPr>
          <p:spPr>
            <a:xfrm>
              <a:off x="8348760" y="4646160"/>
              <a:ext cx="2669400" cy="131112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>
              <a:solidFill>
                <a:schemeClr val="accent2"/>
              </a:solidFill>
              <a:rou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89280" tIns="76680" rIns="50760" bIns="7632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Ex.: cachorr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ão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, chapel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ão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; prat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inho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, pez</a:t>
              </a:r>
              <a:r>
                <a:rPr lang="pt-BR" sz="2000" b="1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inho</a:t>
              </a:r>
              <a:r>
                <a:rPr lang="pt-BR" sz="20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</p:grpSp>
      <p:grpSp>
        <p:nvGrpSpPr>
          <p:cNvPr id="194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95" name="CustomShape 1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 w="12600">
            <a:solidFill>
              <a:srgbClr val="AF5C2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FFFFFF"/>
                </a:solidFill>
                <a:latin typeface="Calibri"/>
              </a:rPr>
              <a:t>Flexão do substantivo</a:t>
            </a:r>
            <a:endParaRPr lang="pt-BR" sz="4400" b="0" strike="noStrike" spc="-1" dirty="0">
              <a:latin typeface="Arial"/>
            </a:endParaRPr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 w="12600">
            <a:solidFill>
              <a:srgbClr val="AF5C2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strike="noStrike" spc="-1">
                <a:solidFill>
                  <a:srgbClr val="FFFFFF"/>
                </a:solidFill>
                <a:latin typeface="Calibri"/>
              </a:rPr>
              <a:t>Relato de memória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197" name="Imagem 1"/>
          <p:cNvPicPr/>
          <p:nvPr/>
        </p:nvPicPr>
        <p:blipFill>
          <a:blip r:embed="rId2"/>
          <a:stretch/>
        </p:blipFill>
        <p:spPr>
          <a:xfrm>
            <a:off x="948733" y="1608666"/>
            <a:ext cx="10436077" cy="5249333"/>
          </a:xfrm>
          <a:prstGeom prst="rect">
            <a:avLst/>
          </a:prstGeom>
          <a:ln>
            <a:noFill/>
          </a:ln>
        </p:spPr>
      </p:pic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</TotalTime>
  <Words>424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Calibri</vt:lpstr>
      <vt:lpstr>RobotoBR</vt:lpstr>
      <vt:lpstr>Symbol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Inspire Língua Portuguesa</dc:title>
  <dc:subject/>
  <dc:creator>Sarita Borelli</dc:creator>
  <dc:description/>
  <cp:lastModifiedBy>João Paulo Bortoluci</cp:lastModifiedBy>
  <cp:revision>107</cp:revision>
  <dcterms:created xsi:type="dcterms:W3CDTF">2019-02-20T18:28:57Z</dcterms:created>
  <dcterms:modified xsi:type="dcterms:W3CDTF">2020-04-02T21:55:14Z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124</vt:i4>
  </property>
</Properties>
</file>