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80" r:id="rId4"/>
    <p:sldId id="342" r:id="rId5"/>
    <p:sldId id="340" r:id="rId6"/>
    <p:sldId id="343" r:id="rId7"/>
    <p:sldId id="344" r:id="rId8"/>
    <p:sldId id="345" r:id="rId9"/>
    <p:sldId id="265" r:id="rId10"/>
    <p:sldId id="341" r:id="rId11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riana Bairrada" initials="AB" lastIdx="25" clrIdx="0"/>
  <p:cmAuthor id="2" name="Lilian Semenichin Nogueira" initials="LSN" lastIdx="11" clrIdx="1"/>
  <p:cmAuthor id="3" name="Marcia Takeuchi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D05"/>
    <a:srgbClr val="20252E"/>
    <a:srgbClr val="666329"/>
    <a:srgbClr val="496665"/>
    <a:srgbClr val="755274"/>
    <a:srgbClr val="3D94D2"/>
    <a:srgbClr val="1323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44" autoAdjust="0"/>
    <p:restoredTop sz="99435" autoAdjust="0"/>
  </p:normalViewPr>
  <p:slideViewPr>
    <p:cSldViewPr snapToGrid="0" snapToObjects="1">
      <p:cViewPr varScale="1">
        <p:scale>
          <a:sx n="114" d="100"/>
          <a:sy n="114" d="100"/>
        </p:scale>
        <p:origin x="420" y="114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25BA9-E82B-5247-83A1-86D8AC24CD40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F347D-F397-1A46-A32B-3AF21EE7459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182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7D840-96A1-C14C-9E5E-9BF4C4405C06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F2D78E-4607-3B42-A7BF-0A4833E1ADA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479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303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9053509" y="230752"/>
            <a:ext cx="2895686" cy="348813"/>
            <a:chOff x="7015496" y="158572"/>
            <a:chExt cx="4979630" cy="599844"/>
          </a:xfrm>
        </p:grpSpPr>
        <p:pic>
          <p:nvPicPr>
            <p:cNvPr id="12" name="Picture 11" descr="Screen Shot 2019-06-18 at 10.35.34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8" b="14235"/>
            <a:stretch/>
          </p:blipFill>
          <p:spPr>
            <a:xfrm>
              <a:off x="11103879" y="175764"/>
              <a:ext cx="891247" cy="44420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015496" y="158572"/>
              <a:ext cx="3934276" cy="59984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pt-BR" sz="2000" spc="-150" dirty="0">
                  <a:solidFill>
                    <a:srgbClr val="132339"/>
                  </a:solidFill>
                  <a:latin typeface="Aptifer Slab LT W01 Bold"/>
                  <a:cs typeface="Aptifer Slab LT W01 Bold"/>
                </a:rPr>
                <a:t>Território brasileiro</a:t>
              </a:r>
              <a:endParaRPr lang="en-US" sz="2000" spc="-150" dirty="0">
                <a:solidFill>
                  <a:srgbClr val="132339"/>
                </a:solidFill>
                <a:latin typeface="Aptifer Slab LT W01 Bold"/>
                <a:cs typeface="Aptifer Slab LT W01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688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82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2758319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80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406102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78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336685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97810" y="184572"/>
            <a:ext cx="184731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endParaRPr lang="en-US" sz="2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125675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052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56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101273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0219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467495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65005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80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F658E-18A4-BC4B-955A-9DFF7539C5FE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2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58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87205" y="2695562"/>
            <a:ext cx="7250703" cy="190205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Mundo: nações</a:t>
            </a:r>
            <a:b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</a:b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  regionalização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2206" y="2301886"/>
            <a:ext cx="716680" cy="732538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298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52222" y="490051"/>
            <a:ext cx="40748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Mundo dividido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em continentes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552222" y="1901991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424860" y="565851"/>
            <a:ext cx="404521" cy="413472"/>
          </a:xfrm>
          <a:prstGeom prst="rect">
            <a:avLst/>
          </a:prstGeom>
        </p:spPr>
      </p:pic>
      <p:pic>
        <p:nvPicPr>
          <p:cNvPr id="4" name="Picture 3" descr="Screen Shot 2019-06-30 at 17.33.3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121" y="1454726"/>
            <a:ext cx="7375762" cy="5403273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80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ame Side Corner Rectangle 8"/>
          <p:cNvSpPr/>
          <p:nvPr/>
        </p:nvSpPr>
        <p:spPr>
          <a:xfrm rot="10800000">
            <a:off x="668476" y="1362356"/>
            <a:ext cx="3199160" cy="3544462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9753" y="485712"/>
            <a:ext cx="7784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Antártida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987815" y="388996"/>
            <a:ext cx="404521" cy="413472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8402944" y="1540015"/>
            <a:ext cx="25716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t-BR" sz="20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4D1CEB8-1EFB-46FF-8A80-F4F8023390D1}"/>
              </a:ext>
            </a:extLst>
          </p:cNvPr>
          <p:cNvSpPr txBox="1"/>
          <p:nvPr/>
        </p:nvSpPr>
        <p:spPr>
          <a:xfrm flipH="1">
            <a:off x="723716" y="1536721"/>
            <a:ext cx="30515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No ano de 1959, foi assinado </a:t>
            </a:r>
          </a:p>
          <a:p>
            <a:r>
              <a:rPr lang="pt-BR" dirty="0"/>
              <a:t>o </a:t>
            </a:r>
            <a:r>
              <a:rPr lang="pt-BR" b="1" dirty="0"/>
              <a:t>Tratado da Antártida</a:t>
            </a:r>
            <a:r>
              <a:rPr lang="pt-BR" dirty="0"/>
              <a:t>. </a:t>
            </a:r>
            <a:br>
              <a:rPr lang="pt-BR" dirty="0"/>
            </a:br>
            <a:r>
              <a:rPr lang="pt-BR" dirty="0"/>
              <a:t>O documento estabelece que o continente deve servir como base para pesquisas científicas, sendo proibidas ações militares e quaisquer tipos de exploração econômica ou apropriação territorial até o fim </a:t>
            </a:r>
            <a:br>
              <a:rPr lang="pt-BR" dirty="0"/>
            </a:br>
            <a:r>
              <a:rPr lang="pt-BR" dirty="0"/>
              <a:t>do tratado, em 2048.</a:t>
            </a:r>
          </a:p>
        </p:txBody>
      </p: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595026" y="4671567"/>
            <a:ext cx="404521" cy="413472"/>
          </a:xfrm>
          <a:prstGeom prst="rect">
            <a:avLst/>
          </a:prstGeom>
        </p:spPr>
      </p:pic>
      <p:pic>
        <p:nvPicPr>
          <p:cNvPr id="7" name="Picture 6" descr="Screen Shot 2019-06-30 at 17.38.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810" y="888992"/>
            <a:ext cx="7758361" cy="5821077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746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754" y="485712"/>
            <a:ext cx="791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Estado, nação e Estado-nação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7449793" y="581952"/>
            <a:ext cx="404521" cy="413472"/>
          </a:xfrm>
          <a:prstGeom prst="rect">
            <a:avLst/>
          </a:prstGeom>
        </p:spPr>
      </p:pic>
      <p:sp>
        <p:nvSpPr>
          <p:cNvPr id="12" name="Round Same Side Corner Rectangle 11"/>
          <p:cNvSpPr/>
          <p:nvPr/>
        </p:nvSpPr>
        <p:spPr>
          <a:xfrm rot="10800000">
            <a:off x="668476" y="1362356"/>
            <a:ext cx="3199160" cy="3544462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pic>
        <p:nvPicPr>
          <p:cNvPr id="14" name="Picture 1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595026" y="4671567"/>
            <a:ext cx="404521" cy="413472"/>
          </a:xfrm>
          <a:prstGeom prst="rect">
            <a:avLst/>
          </a:prstGeom>
        </p:spPr>
      </p:pic>
      <p:sp>
        <p:nvSpPr>
          <p:cNvPr id="16" name="Round Same Side Corner Rectangle 15"/>
          <p:cNvSpPr/>
          <p:nvPr/>
        </p:nvSpPr>
        <p:spPr>
          <a:xfrm rot="10800000">
            <a:off x="4488049" y="1372114"/>
            <a:ext cx="3295915" cy="3544462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pic>
        <p:nvPicPr>
          <p:cNvPr id="17" name="Picture 1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7581704" y="4673311"/>
            <a:ext cx="404521" cy="413472"/>
          </a:xfrm>
          <a:prstGeom prst="rect">
            <a:avLst/>
          </a:prstGeom>
        </p:spPr>
      </p:pic>
      <p:sp>
        <p:nvSpPr>
          <p:cNvPr id="18" name="Round Same Side Corner Rectangle 17"/>
          <p:cNvSpPr/>
          <p:nvPr/>
        </p:nvSpPr>
        <p:spPr>
          <a:xfrm rot="10800000">
            <a:off x="8560420" y="1364099"/>
            <a:ext cx="3199160" cy="4127613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pic>
        <p:nvPicPr>
          <p:cNvPr id="19" name="Picture 1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1486970" y="5284976"/>
            <a:ext cx="404521" cy="41347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FE26488-003B-4073-A9D4-7767B4C1B0DA}"/>
              </a:ext>
            </a:extLst>
          </p:cNvPr>
          <p:cNvSpPr txBox="1"/>
          <p:nvPr/>
        </p:nvSpPr>
        <p:spPr>
          <a:xfrm>
            <a:off x="4891989" y="1543333"/>
            <a:ext cx="28122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</a:t>
            </a:r>
            <a:r>
              <a:rPr lang="pt-BR" b="1" dirty="0"/>
              <a:t>nação </a:t>
            </a:r>
            <a:r>
              <a:rPr lang="pt-BR" dirty="0"/>
              <a:t>ou </a:t>
            </a:r>
            <a:r>
              <a:rPr lang="pt-BR" b="1" dirty="0"/>
              <a:t>povo </a:t>
            </a:r>
            <a:r>
              <a:rPr lang="pt-BR" dirty="0"/>
              <a:t>é um grupo humano cujos membros têm a mesma origem e se identificam por meio de uma identidade cultural própria, como língua, religião, costumes, valores e tradições.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D9B19FA-FA63-480A-B8CE-A7B5B781B96F}"/>
              </a:ext>
            </a:extLst>
          </p:cNvPr>
          <p:cNvSpPr txBox="1"/>
          <p:nvPr/>
        </p:nvSpPr>
        <p:spPr>
          <a:xfrm flipH="1">
            <a:off x="803564" y="1536678"/>
            <a:ext cx="30294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maioria dos países são </a:t>
            </a:r>
            <a:r>
              <a:rPr lang="pt-BR" b="1" dirty="0"/>
              <a:t>Estados soberanos </a:t>
            </a:r>
            <a:r>
              <a:rPr lang="pt-BR" dirty="0"/>
              <a:t>que exercem o controle sobre </a:t>
            </a:r>
          </a:p>
          <a:p>
            <a:r>
              <a:rPr lang="pt-BR" dirty="0"/>
              <a:t>um território delimitado, politicamente independente, com governo e leis próprias. </a:t>
            </a:r>
          </a:p>
          <a:p>
            <a:r>
              <a:rPr lang="pt-BR" dirty="0"/>
              <a:t>Estado também exerce </a:t>
            </a:r>
          </a:p>
          <a:p>
            <a:r>
              <a:rPr lang="pt-BR" dirty="0"/>
              <a:t>o controle das forças armadas, responsáveis pela defesa do território e pela ordem interna.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07053" y="1521395"/>
            <a:ext cx="29717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Uma nação pode existir sem o Estado. Contudo, o Estado não existe sem uma nação. </a:t>
            </a:r>
          </a:p>
          <a:p>
            <a:r>
              <a:rPr lang="pt-BR" dirty="0"/>
              <a:t>O </a:t>
            </a:r>
            <a:r>
              <a:rPr lang="pt-BR" b="1" dirty="0"/>
              <a:t>Estado-nação </a:t>
            </a:r>
            <a:r>
              <a:rPr lang="pt-BR" dirty="0"/>
              <a:t>é, portanto, uma instituição que organiza e regula variados aspectos da vida em sociedade. Essa instituição constitui a base política, militar, legislativa, jurídica, econômica</a:t>
            </a:r>
          </a:p>
          <a:p>
            <a:r>
              <a:rPr lang="pt-BR" dirty="0"/>
              <a:t>e constitucional de diferentes povos espalhados pelo mundo.</a:t>
            </a:r>
          </a:p>
          <a:p>
            <a:endParaRPr lang="en-US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5874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754" y="485712"/>
            <a:ext cx="468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Regionalizações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do espaço mundial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52222" y="1985817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694306" y="688289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6792" y="1835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9554" y="2205165"/>
            <a:ext cx="88035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/>
              <a:t>Há diferentes formas de regionalizar o espaço mundial. É possível dividi-lo em </a:t>
            </a:r>
            <a:r>
              <a:rPr lang="pt-BR" sz="3000" b="1" dirty="0"/>
              <a:t>regiões</a:t>
            </a:r>
            <a:r>
              <a:rPr lang="pt-BR" sz="3000" dirty="0"/>
              <a:t>, que são definidas como um conjunto de áreas que apresentam características semelhantes que as distinguem e identificam quando comparadas a outras áreas.</a:t>
            </a:r>
            <a:endParaRPr lang="en-US" sz="3000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7625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96792" y="1835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3372" y="2008807"/>
            <a:ext cx="4658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/>
              <a:t>Imperialismo </a:t>
            </a:r>
          </a:p>
          <a:p>
            <a:pPr lvl="0"/>
            <a:r>
              <a:rPr lang="en-US" sz="3600" dirty="0"/>
              <a:t>e regionalização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754" y="485712"/>
            <a:ext cx="468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Regionalizações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do espaço mundial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52222" y="1985817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455041" y="688289"/>
            <a:ext cx="404521" cy="413472"/>
          </a:xfrm>
          <a:prstGeom prst="rect">
            <a:avLst/>
          </a:prstGeom>
        </p:spPr>
      </p:pic>
      <p:pic>
        <p:nvPicPr>
          <p:cNvPr id="2" name="Picture 1" descr="Screen Shot 2019-06-30 at 18.01.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246" y="1570183"/>
            <a:ext cx="7016583" cy="4945021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1442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>
            <a:extLst>
              <a:ext uri="{FF2B5EF4-FFF2-40B4-BE49-F238E27FC236}">
                <a16:creationId xmlns:a16="http://schemas.microsoft.com/office/drawing/2014/main" id="{B96613B7-E5EC-4797-8427-B6E56376CACC}"/>
              </a:ext>
            </a:extLst>
          </p:cNvPr>
          <p:cNvSpPr txBox="1"/>
          <p:nvPr/>
        </p:nvSpPr>
        <p:spPr>
          <a:xfrm>
            <a:off x="552222" y="1985817"/>
            <a:ext cx="4620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/>
              <a:t>Regionalização mundial</a:t>
            </a:r>
          </a:p>
          <a:p>
            <a:pPr lvl="0"/>
            <a:r>
              <a:rPr lang="en-US" sz="3600" dirty="0"/>
              <a:t>da Guerra Fria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754" y="485712"/>
            <a:ext cx="468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Regionalizações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do espaço mundial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52222" y="1985817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455041" y="706694"/>
            <a:ext cx="404521" cy="413472"/>
          </a:xfrm>
          <a:prstGeom prst="rect">
            <a:avLst/>
          </a:prstGeom>
        </p:spPr>
      </p:pic>
      <p:pic>
        <p:nvPicPr>
          <p:cNvPr id="2" name="Picture 1" descr="Screen Shot 2019-06-30 at 18.03.3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174" y="1568582"/>
            <a:ext cx="6899063" cy="4596692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567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96792" y="1835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3372" y="2008800"/>
            <a:ext cx="4832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/>
              <a:t>Regionalização </a:t>
            </a:r>
          </a:p>
          <a:p>
            <a:pPr lvl="0"/>
            <a:r>
              <a:rPr lang="en-US" sz="3600" dirty="0"/>
              <a:t>da Nova Ordem Mundial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754" y="485712"/>
            <a:ext cx="468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Regionalizações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do espaço mundial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52222" y="1985817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455041" y="725099"/>
            <a:ext cx="404521" cy="413472"/>
          </a:xfrm>
          <a:prstGeom prst="rect">
            <a:avLst/>
          </a:prstGeom>
        </p:spPr>
      </p:pic>
      <p:pic>
        <p:nvPicPr>
          <p:cNvPr id="7" name="Picture 6" descr="Screen Shot 2019-06-30 at 18.08.3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417" y="1570182"/>
            <a:ext cx="6753054" cy="5126182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7878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552222" y="1985817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 Shot 2019-06-30 at 18.14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918" y="1589792"/>
            <a:ext cx="6754532" cy="502280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65897" y="1599812"/>
            <a:ext cx="4140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08D72F20-8FB7-492A-A1D9-A005A0719FAE}"/>
              </a:ext>
            </a:extLst>
          </p:cNvPr>
          <p:cNvSpPr txBox="1"/>
          <p:nvPr/>
        </p:nvSpPr>
        <p:spPr>
          <a:xfrm>
            <a:off x="552222" y="1985817"/>
            <a:ext cx="3902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/>
              <a:t>Regionalização por</a:t>
            </a:r>
          </a:p>
          <a:p>
            <a:pPr lvl="0"/>
            <a:r>
              <a:rPr lang="en-US" sz="3600" dirty="0"/>
              <a:t>blocos econômicos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754" y="485712"/>
            <a:ext cx="468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Regionalizações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do espaço mundial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455041" y="651479"/>
            <a:ext cx="404521" cy="413472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292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552222" y="1985817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5">
            <a:extLst>
              <a:ext uri="{FF2B5EF4-FFF2-40B4-BE49-F238E27FC236}">
                <a16:creationId xmlns:a16="http://schemas.microsoft.com/office/drawing/2014/main" id="{08D72F20-8FB7-492A-A1D9-A005A0719FAE}"/>
              </a:ext>
            </a:extLst>
          </p:cNvPr>
          <p:cNvSpPr txBox="1"/>
          <p:nvPr/>
        </p:nvSpPr>
        <p:spPr>
          <a:xfrm>
            <a:off x="552222" y="1985817"/>
            <a:ext cx="3500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/>
              <a:t>Regionalização Norte e </a:t>
            </a:r>
            <a:r>
              <a:rPr lang="en-US" sz="3600" dirty="0" err="1"/>
              <a:t>Sul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489754" y="485712"/>
            <a:ext cx="468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Regionalizações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do espaço mundial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455041" y="669884"/>
            <a:ext cx="404521" cy="413472"/>
          </a:xfrm>
          <a:prstGeom prst="rect">
            <a:avLst/>
          </a:prstGeom>
        </p:spPr>
      </p:pic>
      <p:pic>
        <p:nvPicPr>
          <p:cNvPr id="2" name="Picture 1" descr="Screen Shot 2019-06-30 at 18.17.2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191" y="1593278"/>
            <a:ext cx="6864695" cy="4745181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007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10360</TotalTime>
  <Words>294</Words>
  <Application>Microsoft Office PowerPoint</Application>
  <PresentationFormat>Personalizar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Aptifer Slab LT W01 Bold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</dc:creator>
  <cp:lastModifiedBy>João Paulo Bortoluci</cp:lastModifiedBy>
  <cp:revision>499</cp:revision>
  <dcterms:created xsi:type="dcterms:W3CDTF">2019-06-18T13:03:29Z</dcterms:created>
  <dcterms:modified xsi:type="dcterms:W3CDTF">2020-04-03T13:09:31Z</dcterms:modified>
</cp:coreProperties>
</file>