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2" r:id="rId2"/>
    <p:sldId id="291" r:id="rId3"/>
    <p:sldId id="298" r:id="rId4"/>
    <p:sldId id="285" r:id="rId5"/>
    <p:sldId id="293" r:id="rId6"/>
    <p:sldId id="295" r:id="rId7"/>
    <p:sldId id="299" r:id="rId8"/>
    <p:sldId id="294" r:id="rId9"/>
    <p:sldId id="301" r:id="rId10"/>
    <p:sldId id="300" r:id="rId11"/>
    <p:sldId id="303" r:id="rId12"/>
    <p:sldId id="310" r:id="rId13"/>
    <p:sldId id="311" r:id="rId14"/>
    <p:sldId id="290" r:id="rId15"/>
    <p:sldId id="292" r:id="rId16"/>
    <p:sldId id="312" r:id="rId17"/>
    <p:sldId id="313" r:id="rId18"/>
    <p:sldId id="314" r:id="rId19"/>
    <p:sldId id="297" r:id="rId20"/>
    <p:sldId id="296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6D415F2F-E44C-4E87-8208-9D1033952003}">
          <p14:sldIdLst>
            <p14:sldId id="302"/>
            <p14:sldId id="291"/>
            <p14:sldId id="298"/>
            <p14:sldId id="285"/>
            <p14:sldId id="293"/>
            <p14:sldId id="295"/>
            <p14:sldId id="299"/>
            <p14:sldId id="294"/>
            <p14:sldId id="301"/>
            <p14:sldId id="300"/>
            <p14:sldId id="303"/>
            <p14:sldId id="310"/>
            <p14:sldId id="311"/>
            <p14:sldId id="290"/>
            <p14:sldId id="292"/>
            <p14:sldId id="312"/>
            <p14:sldId id="313"/>
            <p14:sldId id="314"/>
            <p14:sldId id="297"/>
            <p14:sldId id="296"/>
          </p14:sldIdLst>
        </p14:section>
        <p14:section name="Seção sem Título" id="{CECA164F-4A86-488F-B29A-BA810AD3E18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são" initials="R" lastIdx="39" clrIdx="0"/>
  <p:cmAuthor id="2" name="Lilian Semenichin Nogueira" initials="LSN" lastIdx="18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1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7276BB-D5F1-40A2-B753-0E11878CD400}" v="52" dt="2019-06-25T16:21:08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Peso</a:t>
          </a:r>
          <a:endParaRPr lang="pt-BR" sz="2800" b="1" dirty="0">
            <a:latin typeface="RobotoBR" pitchFamily="2" charset="0"/>
          </a:endParaRP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Leve/Pesado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Tempo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Rápido/Lento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AA8F1F05-3627-4491-A2F7-849B68EDD8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Fluência</a:t>
          </a:r>
        </a:p>
      </dgm:t>
    </dgm:pt>
    <dgm:pt modelId="{C5B2CCA5-7193-4999-B11B-2105DB8921F1}" type="parTrans" cxnId="{B37E64F7-75F7-4E23-8EF7-B102022A39CD}">
      <dgm:prSet/>
      <dgm:spPr/>
      <dgm:t>
        <a:bodyPr/>
        <a:lstStyle/>
        <a:p>
          <a:endParaRPr lang="pt-BR"/>
        </a:p>
      </dgm:t>
    </dgm:pt>
    <dgm:pt modelId="{F872F4CD-55C3-457C-8884-133DC0F0DFBA}" type="sibTrans" cxnId="{B37E64F7-75F7-4E23-8EF7-B102022A39CD}">
      <dgm:prSet/>
      <dgm:spPr/>
      <dgm:t>
        <a:bodyPr/>
        <a:lstStyle/>
        <a:p>
          <a:endParaRPr lang="pt-BR"/>
        </a:p>
      </dgm:t>
    </dgm:pt>
    <dgm:pt modelId="{B684C30E-67ED-4B62-A060-DB672C257927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Contínua/Contida</a:t>
          </a:r>
        </a:p>
      </dgm:t>
    </dgm:pt>
    <dgm:pt modelId="{7516BFB5-D281-4449-9B39-707875B3ADB3}" type="parTrans" cxnId="{8A584034-E411-41AF-B9CE-ED7201CCEC8C}">
      <dgm:prSet/>
      <dgm:spPr/>
      <dgm:t>
        <a:bodyPr/>
        <a:lstStyle/>
        <a:p>
          <a:endParaRPr lang="pt-BR"/>
        </a:p>
      </dgm:t>
    </dgm:pt>
    <dgm:pt modelId="{F29CB87E-CF57-4B81-8EF6-62A9CC87BF42}" type="sibTrans" cxnId="{8A584034-E411-41AF-B9CE-ED7201CCEC8C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Direção</a:t>
          </a:r>
          <a:endParaRPr lang="pt-BR" sz="2800" b="1" dirty="0">
            <a:latin typeface="RobotoBR" pitchFamily="2" charset="0"/>
          </a:endParaRP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Direta/Sinuosa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4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4" custScaleX="229928" custScaleY="115766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4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4" custScaleX="232435" custScaleY="115835">
        <dgm:presLayoutVars>
          <dgm:bulletEnabled val="1"/>
        </dgm:presLayoutVars>
      </dgm:prSet>
      <dgm:spPr/>
    </dgm:pt>
    <dgm:pt modelId="{CC34AD14-D8C1-4E8C-99A8-163B002F34C5}" type="pres">
      <dgm:prSet presAssocID="{D0594C50-2B19-4BEC-8276-817C40DA77A2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2" presStyleCnt="4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2" presStyleCnt="4" custScaleX="232435" custScaleY="115835">
        <dgm:presLayoutVars>
          <dgm:bulletEnabled val="1"/>
        </dgm:presLayoutVars>
      </dgm:prSet>
      <dgm:spPr/>
    </dgm:pt>
    <dgm:pt modelId="{C9C3F6AF-6D52-4D73-8543-28D2FC19AA27}" type="pres">
      <dgm:prSet presAssocID="{DE552E40-AB50-43C7-8047-DA0F76DA6C5D}" presName="vSp" presStyleCnt="0"/>
      <dgm:spPr/>
    </dgm:pt>
    <dgm:pt modelId="{AFC2D441-BEDB-4EEF-8B5B-D8380F2DE2AE}" type="pres">
      <dgm:prSet presAssocID="{AA8F1F05-3627-4491-A2F7-849B68EDD85D}" presName="horFlow" presStyleCnt="0"/>
      <dgm:spPr/>
    </dgm:pt>
    <dgm:pt modelId="{72008B27-640E-4742-B6AB-C334CCED4A81}" type="pres">
      <dgm:prSet presAssocID="{AA8F1F05-3627-4491-A2F7-849B68EDD85D}" presName="bigChev" presStyleLbl="node1" presStyleIdx="3" presStyleCnt="4"/>
      <dgm:spPr/>
    </dgm:pt>
    <dgm:pt modelId="{F0FF2C10-C85A-4E09-8464-D212E37FADDE}" type="pres">
      <dgm:prSet presAssocID="{7516BFB5-D281-4449-9B39-707875B3ADB3}" presName="parTrans" presStyleCnt="0"/>
      <dgm:spPr/>
    </dgm:pt>
    <dgm:pt modelId="{37709C72-62EF-4B4C-B5DA-3DD420C35514}" type="pres">
      <dgm:prSet presAssocID="{B684C30E-67ED-4B62-A060-DB672C257927}" presName="node" presStyleLbl="alignAccFollowNode1" presStyleIdx="3" presStyleCnt="4" custScaleX="232435" custScaleY="115835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75347A1F-9590-40AC-8368-D77661A09738}" type="presOf" srcId="{B684C30E-67ED-4B62-A060-DB672C257927}" destId="{37709C72-62EF-4B4C-B5DA-3DD420C35514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8A584034-E411-41AF-B9CE-ED7201CCEC8C}" srcId="{AA8F1F05-3627-4491-A2F7-849B68EDD85D}" destId="{B684C30E-67ED-4B62-A060-DB672C257927}" srcOrd="0" destOrd="0" parTransId="{7516BFB5-D281-4449-9B39-707875B3ADB3}" sibTransId="{F29CB87E-CF57-4B81-8EF6-62A9CC87BF42}"/>
    <dgm:cxn modelId="{CF1DE568-7FB1-4A55-8FAC-437DCB60D6C7}" type="presOf" srcId="{D0594C50-2B19-4BEC-8276-817C40DA77A2}" destId="{7F084441-2B72-474F-BE22-109A0BFD1531}" srcOrd="0" destOrd="0" presId="urn:microsoft.com/office/officeart/2005/8/layout/lProcess3"/>
    <dgm:cxn modelId="{2B2DAB7A-30DB-4336-BE21-D8B226207983}" type="presOf" srcId="{E28B4360-0A65-4628-977C-BDFEF123BB10}" destId="{2E70C7E8-8CAB-4625-9022-821C5B1B4507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324E0496-EFDF-4251-A565-F401013EBDDB}" type="presOf" srcId="{AA8F1F05-3627-4491-A2F7-849B68EDD85D}" destId="{72008B27-640E-4742-B6AB-C334CCED4A81}" srcOrd="0" destOrd="0" presId="urn:microsoft.com/office/officeart/2005/8/layout/lProcess3"/>
    <dgm:cxn modelId="{295855A6-5B59-4E1C-BDBC-2C335D9578AC}" type="presOf" srcId="{14ED6820-0885-4371-917A-A30B5A77E456}" destId="{B18C622C-0E7B-433D-B99D-4F5ECE00218E}" srcOrd="0" destOrd="0" presId="urn:microsoft.com/office/officeart/2005/8/layout/lProcess3"/>
    <dgm:cxn modelId="{6873AFBA-76CF-43FD-9693-96BF3653002A}" type="presOf" srcId="{02A4B0C9-F750-4056-B90A-D80E81B543A3}" destId="{2327B329-7F64-4990-A321-AA018DC722A5}" srcOrd="0" destOrd="0" presId="urn:microsoft.com/office/officeart/2005/8/layout/lProcess3"/>
    <dgm:cxn modelId="{089CABC1-760B-4DC8-BBE9-3483B8555E52}" type="presOf" srcId="{D28AB46C-0E93-44AA-9C7B-65F7C1AAD72D}" destId="{CB183F8D-08AC-45C9-A510-DCE4544D2ED1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6844CCED-0A6A-4F47-A618-9821E4BF7BB2}" type="presOf" srcId="{DE552E40-AB50-43C7-8047-DA0F76DA6C5D}" destId="{F53CF57D-64B8-40BC-9C6D-1515B5D47582}" srcOrd="0" destOrd="0" presId="urn:microsoft.com/office/officeart/2005/8/layout/lProcess3"/>
    <dgm:cxn modelId="{0B8768F1-88C6-48AB-87AE-C6EF649B1034}" type="presOf" srcId="{65208B8E-DB26-4273-A987-ED62E51CAEC0}" destId="{14FDED88-6AE2-4147-A4A9-D5674DC643C9}" srcOrd="0" destOrd="0" presId="urn:microsoft.com/office/officeart/2005/8/layout/lProcess3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B37E64F7-75F7-4E23-8EF7-B102022A39CD}" srcId="{E28B4360-0A65-4628-977C-BDFEF123BB10}" destId="{AA8F1F05-3627-4491-A2F7-849B68EDD85D}" srcOrd="3" destOrd="0" parTransId="{C5B2CCA5-7193-4999-B11B-2105DB8921F1}" sibTransId="{F872F4CD-55C3-457C-8884-133DC0F0DFBA}"/>
    <dgm:cxn modelId="{88084DFA-0E83-4639-9B7E-5CFFD5E48AD8}" srcId="{E28B4360-0A65-4628-977C-BDFEF123BB10}" destId="{DE552E40-AB50-43C7-8047-DA0F76DA6C5D}" srcOrd="2" destOrd="0" parTransId="{99C26AF8-1511-4911-BDAB-E4B5B5F6196C}" sibTransId="{2A1D08D4-8FE5-4A76-BB19-FCB0B595CCA8}"/>
    <dgm:cxn modelId="{F5869267-9D1F-4BC6-8883-FDD026D72844}" type="presParOf" srcId="{2E70C7E8-8CAB-4625-9022-821C5B1B4507}" destId="{8E0D6028-3E9F-4754-B4FD-BE9AE33817DD}" srcOrd="0" destOrd="0" presId="urn:microsoft.com/office/officeart/2005/8/layout/lProcess3"/>
    <dgm:cxn modelId="{B093F4D1-DD36-4260-9628-38D73BB8B786}" type="presParOf" srcId="{8E0D6028-3E9F-4754-B4FD-BE9AE33817DD}" destId="{14FDED88-6AE2-4147-A4A9-D5674DC643C9}" srcOrd="0" destOrd="0" presId="urn:microsoft.com/office/officeart/2005/8/layout/lProcess3"/>
    <dgm:cxn modelId="{63A3C334-84DC-47C3-BF42-404C27C94603}" type="presParOf" srcId="{8E0D6028-3E9F-4754-B4FD-BE9AE33817DD}" destId="{BAD3BD89-4A35-43EF-8A34-C3371A365DB2}" srcOrd="1" destOrd="0" presId="urn:microsoft.com/office/officeart/2005/8/layout/lProcess3"/>
    <dgm:cxn modelId="{D768C911-C5F8-4C7D-A26C-D4F298DAD226}" type="presParOf" srcId="{8E0D6028-3E9F-4754-B4FD-BE9AE33817DD}" destId="{2327B329-7F64-4990-A321-AA018DC722A5}" srcOrd="2" destOrd="0" presId="urn:microsoft.com/office/officeart/2005/8/layout/lProcess3"/>
    <dgm:cxn modelId="{1C029609-F418-4FC8-AACE-594314C2D8F4}" type="presParOf" srcId="{2E70C7E8-8CAB-4625-9022-821C5B1B4507}" destId="{F15DA847-2826-4D88-A6A6-9C1C343472C5}" srcOrd="1" destOrd="0" presId="urn:microsoft.com/office/officeart/2005/8/layout/lProcess3"/>
    <dgm:cxn modelId="{D3842342-759F-4738-9529-C9EEA356D1B2}" type="presParOf" srcId="{2E70C7E8-8CAB-4625-9022-821C5B1B4507}" destId="{97C460AC-FDA7-41C6-9A74-FD1C85359A2D}" srcOrd="2" destOrd="0" presId="urn:microsoft.com/office/officeart/2005/8/layout/lProcess3"/>
    <dgm:cxn modelId="{163C4134-EE14-416F-B0A4-870BA604DC29}" type="presParOf" srcId="{97C460AC-FDA7-41C6-9A74-FD1C85359A2D}" destId="{7F084441-2B72-474F-BE22-109A0BFD1531}" srcOrd="0" destOrd="0" presId="urn:microsoft.com/office/officeart/2005/8/layout/lProcess3"/>
    <dgm:cxn modelId="{52EB29D3-8850-4985-80D5-5E09857AE855}" type="presParOf" srcId="{97C460AC-FDA7-41C6-9A74-FD1C85359A2D}" destId="{74CEA28B-8D5A-412E-BEDC-6A1EEEC4C273}" srcOrd="1" destOrd="0" presId="urn:microsoft.com/office/officeart/2005/8/layout/lProcess3"/>
    <dgm:cxn modelId="{62644E82-0BAB-49B4-9155-0C6D772BC415}" type="presParOf" srcId="{97C460AC-FDA7-41C6-9A74-FD1C85359A2D}" destId="{B18C622C-0E7B-433D-B99D-4F5ECE00218E}" srcOrd="2" destOrd="0" presId="urn:microsoft.com/office/officeart/2005/8/layout/lProcess3"/>
    <dgm:cxn modelId="{E76747BD-B711-4D12-B490-4CFFAA9EA194}" type="presParOf" srcId="{2E70C7E8-8CAB-4625-9022-821C5B1B4507}" destId="{CC34AD14-D8C1-4E8C-99A8-163B002F34C5}" srcOrd="3" destOrd="0" presId="urn:microsoft.com/office/officeart/2005/8/layout/lProcess3"/>
    <dgm:cxn modelId="{7D1A375A-8F3A-4885-8E71-E3E0AF1E0512}" type="presParOf" srcId="{2E70C7E8-8CAB-4625-9022-821C5B1B4507}" destId="{681B40DD-66C3-4882-A0E0-9AA1329B01CD}" srcOrd="4" destOrd="0" presId="urn:microsoft.com/office/officeart/2005/8/layout/lProcess3"/>
    <dgm:cxn modelId="{8FC963FD-A27E-4067-A18E-DC1775CE6F31}" type="presParOf" srcId="{681B40DD-66C3-4882-A0E0-9AA1329B01CD}" destId="{F53CF57D-64B8-40BC-9C6D-1515B5D47582}" srcOrd="0" destOrd="0" presId="urn:microsoft.com/office/officeart/2005/8/layout/lProcess3"/>
    <dgm:cxn modelId="{3F99835E-18C5-4918-9AE5-3D263856F478}" type="presParOf" srcId="{681B40DD-66C3-4882-A0E0-9AA1329B01CD}" destId="{DE8E665D-6AD4-404B-AE99-FB3B8B51531C}" srcOrd="1" destOrd="0" presId="urn:microsoft.com/office/officeart/2005/8/layout/lProcess3"/>
    <dgm:cxn modelId="{4DB20621-5111-4A36-9D60-72E503B08E06}" type="presParOf" srcId="{681B40DD-66C3-4882-A0E0-9AA1329B01CD}" destId="{CB183F8D-08AC-45C9-A510-DCE4544D2ED1}" srcOrd="2" destOrd="0" presId="urn:microsoft.com/office/officeart/2005/8/layout/lProcess3"/>
    <dgm:cxn modelId="{5073C2FB-CF8D-48C7-B792-A3F9E754A855}" type="presParOf" srcId="{2E70C7E8-8CAB-4625-9022-821C5B1B4507}" destId="{C9C3F6AF-6D52-4D73-8543-28D2FC19AA27}" srcOrd="5" destOrd="0" presId="urn:microsoft.com/office/officeart/2005/8/layout/lProcess3"/>
    <dgm:cxn modelId="{EF544083-608A-4AAA-BA82-E10D321EAB4C}" type="presParOf" srcId="{2E70C7E8-8CAB-4625-9022-821C5B1B4507}" destId="{AFC2D441-BEDB-4EEF-8B5B-D8380F2DE2AE}" srcOrd="6" destOrd="0" presId="urn:microsoft.com/office/officeart/2005/8/layout/lProcess3"/>
    <dgm:cxn modelId="{500DF7DD-5148-412A-9DFB-5FC9C7B3084D}" type="presParOf" srcId="{AFC2D441-BEDB-4EEF-8B5B-D8380F2DE2AE}" destId="{72008B27-640E-4742-B6AB-C334CCED4A81}" srcOrd="0" destOrd="0" presId="urn:microsoft.com/office/officeart/2005/8/layout/lProcess3"/>
    <dgm:cxn modelId="{DAD2FEC3-EC2D-48D3-AE97-0A61741A222B}" type="presParOf" srcId="{AFC2D441-BEDB-4EEF-8B5B-D8380F2DE2AE}" destId="{F0FF2C10-C85A-4E09-8464-D212E37FADDE}" srcOrd="1" destOrd="0" presId="urn:microsoft.com/office/officeart/2005/8/layout/lProcess3"/>
    <dgm:cxn modelId="{C8DD3C42-AA02-460A-A2CC-03D37861486D}" type="presParOf" srcId="{AFC2D441-BEDB-4EEF-8B5B-D8380F2DE2AE}" destId="{37709C72-62EF-4B4C-B5DA-3DD420C3551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b="1" dirty="0">
              <a:latin typeface="RobotoBR" pitchFamily="2" charset="0"/>
            </a:rPr>
            <a:t>Baixo</a:t>
          </a: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Movimentos feitos na altura do solo (como rolamentos, cambalhotas, formas de se rastejar).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2800" b="1" dirty="0">
              <a:latin typeface="RobotoBR" pitchFamily="2" charset="0"/>
            </a:rPr>
            <a:t>Alto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Quando o dançarino está em pé, com a coluna totalmente ereta, caminhando, correndo ou saltando.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2800" b="1" dirty="0">
              <a:latin typeface="RobotoBR" pitchFamily="2" charset="0"/>
            </a:rPr>
            <a:t>Médio</a:t>
          </a: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Movimentos feitos quando o artista está agachado.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3" custLinFactNeighborY="1213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3" custScaleX="229928" custScaleY="115766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3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3" custScaleX="232435" custScaleY="115835">
        <dgm:presLayoutVars>
          <dgm:bulletEnabled val="1"/>
        </dgm:presLayoutVars>
      </dgm:prSet>
      <dgm:spPr/>
    </dgm:pt>
    <dgm:pt modelId="{CC34AD14-D8C1-4E8C-99A8-163B002F34C5}" type="pres">
      <dgm:prSet presAssocID="{D0594C50-2B19-4BEC-8276-817C40DA77A2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2" presStyleCnt="3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2" presStyleCnt="3" custScaleX="232435" custScaleY="115835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FC54290B-9D76-473D-A6D1-E9332FE4B7F0}" type="presOf" srcId="{65208B8E-DB26-4273-A987-ED62E51CAEC0}" destId="{14FDED88-6AE2-4147-A4A9-D5674DC643C9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9373D771-0C96-44A1-85A3-FD45298FBF94}" type="presOf" srcId="{D0594C50-2B19-4BEC-8276-817C40DA77A2}" destId="{7F084441-2B72-474F-BE22-109A0BFD1531}" srcOrd="0" destOrd="0" presId="urn:microsoft.com/office/officeart/2005/8/layout/lProcess3"/>
    <dgm:cxn modelId="{21515F53-93E7-490B-85EF-2EDADBA56072}" type="presOf" srcId="{02A4B0C9-F750-4056-B90A-D80E81B543A3}" destId="{2327B329-7F64-4990-A321-AA018DC722A5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0701D093-D7AA-48FB-848D-C6DCC0F73167}" type="presOf" srcId="{14ED6820-0885-4371-917A-A30B5A77E456}" destId="{B18C622C-0E7B-433D-B99D-4F5ECE00218E}" srcOrd="0" destOrd="0" presId="urn:microsoft.com/office/officeart/2005/8/layout/lProcess3"/>
    <dgm:cxn modelId="{F323CFB6-56C8-4E9D-BB00-9FE175411A6A}" type="presOf" srcId="{E28B4360-0A65-4628-977C-BDFEF123BB10}" destId="{2E70C7E8-8CAB-4625-9022-821C5B1B4507}" srcOrd="0" destOrd="0" presId="urn:microsoft.com/office/officeart/2005/8/layout/lProcess3"/>
    <dgm:cxn modelId="{11C4C3B8-3288-4AC4-B9CA-0900A45D5EE8}" type="presOf" srcId="{D28AB46C-0E93-44AA-9C7B-65F7C1AAD72D}" destId="{CB183F8D-08AC-45C9-A510-DCE4544D2ED1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1D557FF7-26C7-4903-88DF-8D54A664BDC8}" type="presOf" srcId="{DE552E40-AB50-43C7-8047-DA0F76DA6C5D}" destId="{F53CF57D-64B8-40BC-9C6D-1515B5D47582}" srcOrd="0" destOrd="0" presId="urn:microsoft.com/office/officeart/2005/8/layout/lProcess3"/>
    <dgm:cxn modelId="{88084DFA-0E83-4639-9B7E-5CFFD5E48AD8}" srcId="{E28B4360-0A65-4628-977C-BDFEF123BB10}" destId="{DE552E40-AB50-43C7-8047-DA0F76DA6C5D}" srcOrd="2" destOrd="0" parTransId="{99C26AF8-1511-4911-BDAB-E4B5B5F6196C}" sibTransId="{2A1D08D4-8FE5-4A76-BB19-FCB0B595CCA8}"/>
    <dgm:cxn modelId="{50F41D71-172B-4417-96C2-718A4D372A6A}" type="presParOf" srcId="{2E70C7E8-8CAB-4625-9022-821C5B1B4507}" destId="{8E0D6028-3E9F-4754-B4FD-BE9AE33817DD}" srcOrd="0" destOrd="0" presId="urn:microsoft.com/office/officeart/2005/8/layout/lProcess3"/>
    <dgm:cxn modelId="{8BB0460F-5EF3-4105-85FD-0CF527082AC9}" type="presParOf" srcId="{8E0D6028-3E9F-4754-B4FD-BE9AE33817DD}" destId="{14FDED88-6AE2-4147-A4A9-D5674DC643C9}" srcOrd="0" destOrd="0" presId="urn:microsoft.com/office/officeart/2005/8/layout/lProcess3"/>
    <dgm:cxn modelId="{3BC8FDCB-67F1-4E5F-B74D-1F73D94CB616}" type="presParOf" srcId="{8E0D6028-3E9F-4754-B4FD-BE9AE33817DD}" destId="{BAD3BD89-4A35-43EF-8A34-C3371A365DB2}" srcOrd="1" destOrd="0" presId="urn:microsoft.com/office/officeart/2005/8/layout/lProcess3"/>
    <dgm:cxn modelId="{A18E928F-BC37-42D6-B6C8-244D21B885C7}" type="presParOf" srcId="{8E0D6028-3E9F-4754-B4FD-BE9AE33817DD}" destId="{2327B329-7F64-4990-A321-AA018DC722A5}" srcOrd="2" destOrd="0" presId="urn:microsoft.com/office/officeart/2005/8/layout/lProcess3"/>
    <dgm:cxn modelId="{0757726D-6453-46DA-A1FA-723DED57783A}" type="presParOf" srcId="{2E70C7E8-8CAB-4625-9022-821C5B1B4507}" destId="{F15DA847-2826-4D88-A6A6-9C1C343472C5}" srcOrd="1" destOrd="0" presId="urn:microsoft.com/office/officeart/2005/8/layout/lProcess3"/>
    <dgm:cxn modelId="{AACA7737-6905-4474-BE0C-BC242F6EFEE0}" type="presParOf" srcId="{2E70C7E8-8CAB-4625-9022-821C5B1B4507}" destId="{97C460AC-FDA7-41C6-9A74-FD1C85359A2D}" srcOrd="2" destOrd="0" presId="urn:microsoft.com/office/officeart/2005/8/layout/lProcess3"/>
    <dgm:cxn modelId="{2EBD5D19-84AF-43D0-B7D5-C06A7959C3E4}" type="presParOf" srcId="{97C460AC-FDA7-41C6-9A74-FD1C85359A2D}" destId="{7F084441-2B72-474F-BE22-109A0BFD1531}" srcOrd="0" destOrd="0" presId="urn:microsoft.com/office/officeart/2005/8/layout/lProcess3"/>
    <dgm:cxn modelId="{D46DA911-3B1A-4FE2-9C4F-A9530E3070F1}" type="presParOf" srcId="{97C460AC-FDA7-41C6-9A74-FD1C85359A2D}" destId="{74CEA28B-8D5A-412E-BEDC-6A1EEEC4C273}" srcOrd="1" destOrd="0" presId="urn:microsoft.com/office/officeart/2005/8/layout/lProcess3"/>
    <dgm:cxn modelId="{96CF218C-76AA-487B-8272-BD3DA315C655}" type="presParOf" srcId="{97C460AC-FDA7-41C6-9A74-FD1C85359A2D}" destId="{B18C622C-0E7B-433D-B99D-4F5ECE00218E}" srcOrd="2" destOrd="0" presId="urn:microsoft.com/office/officeart/2005/8/layout/lProcess3"/>
    <dgm:cxn modelId="{4A033E99-D16C-4A7F-A919-BCE51ADD74B2}" type="presParOf" srcId="{2E70C7E8-8CAB-4625-9022-821C5B1B4507}" destId="{CC34AD14-D8C1-4E8C-99A8-163B002F34C5}" srcOrd="3" destOrd="0" presId="urn:microsoft.com/office/officeart/2005/8/layout/lProcess3"/>
    <dgm:cxn modelId="{EED0127C-AF0C-4791-B13A-A7501C0BD2AE}" type="presParOf" srcId="{2E70C7E8-8CAB-4625-9022-821C5B1B4507}" destId="{681B40DD-66C3-4882-A0E0-9AA1329B01CD}" srcOrd="4" destOrd="0" presId="urn:microsoft.com/office/officeart/2005/8/layout/lProcess3"/>
    <dgm:cxn modelId="{2E79ED2A-F1B9-4600-AB20-A52F5745CF1D}" type="presParOf" srcId="{681B40DD-66C3-4882-A0E0-9AA1329B01CD}" destId="{F53CF57D-64B8-40BC-9C6D-1515B5D47582}" srcOrd="0" destOrd="0" presId="urn:microsoft.com/office/officeart/2005/8/layout/lProcess3"/>
    <dgm:cxn modelId="{AC264C8C-6905-4D73-A7B5-3DCF82924988}" type="presParOf" srcId="{681B40DD-66C3-4882-A0E0-9AA1329B01CD}" destId="{DE8E665D-6AD4-404B-AE99-FB3B8B51531C}" srcOrd="1" destOrd="0" presId="urn:microsoft.com/office/officeart/2005/8/layout/lProcess3"/>
    <dgm:cxn modelId="{36061370-CA95-487F-AFD1-8F7115B92AEB}" type="presParOf" srcId="{681B40DD-66C3-4882-A0E0-9AA1329B01CD}" destId="{CB183F8D-08AC-45C9-A510-DCE4544D2ED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62B03A-EE07-4856-A3A8-B66D4CFBC5D0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D9D75FD-6B3E-4E75-B63E-3EE3FB3E059E}">
      <dgm:prSet phldrT="[Texto]" custT="1"/>
      <dgm:spPr/>
      <dgm:t>
        <a:bodyPr/>
        <a:lstStyle/>
        <a:p>
          <a:r>
            <a:rPr lang="pt-BR" sz="4800" i="1" dirty="0">
              <a:latin typeface="RobotoBR" pitchFamily="2" charset="0"/>
            </a:rPr>
            <a:t>Performance</a:t>
          </a:r>
        </a:p>
      </dgm:t>
    </dgm:pt>
    <dgm:pt modelId="{648CD4C4-632C-4E31-8AEC-B5D08320021F}" type="parTrans" cxnId="{89F76D83-03D2-423C-B1CD-0067F2E0BCF9}">
      <dgm:prSet/>
      <dgm:spPr/>
      <dgm:t>
        <a:bodyPr/>
        <a:lstStyle/>
        <a:p>
          <a:endParaRPr lang="pt-BR"/>
        </a:p>
      </dgm:t>
    </dgm:pt>
    <dgm:pt modelId="{2A332BD8-2DFE-43FF-858A-262E83936641}" type="sibTrans" cxnId="{89F76D83-03D2-423C-B1CD-0067F2E0BCF9}">
      <dgm:prSet/>
      <dgm:spPr/>
      <dgm:t>
        <a:bodyPr/>
        <a:lstStyle/>
        <a:p>
          <a:endParaRPr lang="pt-BR"/>
        </a:p>
      </dgm:t>
    </dgm:pt>
    <dgm:pt modelId="{EC2ECD0C-CB17-459B-98A8-2EA514372CD8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Não apresenta história a ser contada ou personagem a ser interpretado.</a:t>
          </a:r>
        </a:p>
      </dgm:t>
    </dgm:pt>
    <dgm:pt modelId="{6DB85567-DF09-459B-87CC-07C2489DCC39}" type="parTrans" cxnId="{BE837547-680F-4A25-B2CD-6F32709D8078}">
      <dgm:prSet/>
      <dgm:spPr/>
      <dgm:t>
        <a:bodyPr/>
        <a:lstStyle/>
        <a:p>
          <a:endParaRPr lang="pt-BR"/>
        </a:p>
      </dgm:t>
    </dgm:pt>
    <dgm:pt modelId="{C86AA488-4C4B-4531-A9A4-36A6978FC4D1}" type="sibTrans" cxnId="{BE837547-680F-4A25-B2CD-6F32709D8078}">
      <dgm:prSet/>
      <dgm:spPr/>
      <dgm:t>
        <a:bodyPr/>
        <a:lstStyle/>
        <a:p>
          <a:endParaRPr lang="pt-BR"/>
        </a:p>
      </dgm:t>
    </dgm:pt>
    <dgm:pt modelId="{C30FD431-5478-4102-8B4E-45FEBC3A4046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Concentra-se na ação do artista em si mesma e não naquilo que ela poderia representar.</a:t>
          </a:r>
        </a:p>
      </dgm:t>
    </dgm:pt>
    <dgm:pt modelId="{83435F2D-9FE2-48BF-8227-C4AE8C919958}" type="parTrans" cxnId="{B8B5B26D-EDE9-44C2-B561-0F874077E198}">
      <dgm:prSet/>
      <dgm:spPr/>
      <dgm:t>
        <a:bodyPr/>
        <a:lstStyle/>
        <a:p>
          <a:endParaRPr lang="pt-BR"/>
        </a:p>
      </dgm:t>
    </dgm:pt>
    <dgm:pt modelId="{B5B1D8A7-1624-4152-BFA7-514CFE1457B9}" type="sibTrans" cxnId="{B8B5B26D-EDE9-44C2-B561-0F874077E198}">
      <dgm:prSet/>
      <dgm:spPr/>
      <dgm:t>
        <a:bodyPr/>
        <a:lstStyle/>
        <a:p>
          <a:endParaRPr lang="pt-BR"/>
        </a:p>
      </dgm:t>
    </dgm:pt>
    <dgm:pt modelId="{5DF01690-C3C7-47DE-89E3-6C16C4C59155}">
      <dgm:prSet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Explora as fronteiras entre a vida e a arte.</a:t>
          </a:r>
        </a:p>
      </dgm:t>
    </dgm:pt>
    <dgm:pt modelId="{D7611330-87DD-4832-A8F8-DD7975A9FADC}" type="parTrans" cxnId="{7A42BB0F-E64F-4897-9417-B1E8E5C0D37B}">
      <dgm:prSet/>
      <dgm:spPr/>
      <dgm:t>
        <a:bodyPr/>
        <a:lstStyle/>
        <a:p>
          <a:endParaRPr lang="pt-BR"/>
        </a:p>
      </dgm:t>
    </dgm:pt>
    <dgm:pt modelId="{FA4B0563-2A86-42A6-BEE2-DA4AE42541E3}" type="sibTrans" cxnId="{7A42BB0F-E64F-4897-9417-B1E8E5C0D37B}">
      <dgm:prSet/>
      <dgm:spPr/>
      <dgm:t>
        <a:bodyPr/>
        <a:lstStyle/>
        <a:p>
          <a:endParaRPr lang="pt-BR"/>
        </a:p>
      </dgm:t>
    </dgm:pt>
    <dgm:pt modelId="{3636022C-64F8-4916-A577-C02518754850}">
      <dgm:prSet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O mais importante é a visualidade, a sonoridade e os movimentos do corpo do artista.</a:t>
          </a:r>
        </a:p>
      </dgm:t>
    </dgm:pt>
    <dgm:pt modelId="{3749CBC4-A9D8-4C44-8586-D700EF96BD29}" type="parTrans" cxnId="{FA0FE404-3D9A-4B77-A411-FA7AC80D8DE9}">
      <dgm:prSet/>
      <dgm:spPr/>
      <dgm:t>
        <a:bodyPr/>
        <a:lstStyle/>
        <a:p>
          <a:endParaRPr lang="pt-BR"/>
        </a:p>
      </dgm:t>
    </dgm:pt>
    <dgm:pt modelId="{EF000CB8-0987-4A21-A495-2E1B385C49A0}" type="sibTrans" cxnId="{FA0FE404-3D9A-4B77-A411-FA7AC80D8DE9}">
      <dgm:prSet/>
      <dgm:spPr/>
      <dgm:t>
        <a:bodyPr/>
        <a:lstStyle/>
        <a:p>
          <a:endParaRPr lang="pt-BR"/>
        </a:p>
      </dgm:t>
    </dgm:pt>
    <dgm:pt modelId="{070CEB2D-0E60-4FF7-85B6-0040FDCAB586}" type="pres">
      <dgm:prSet presAssocID="{A862B03A-EE07-4856-A3A8-B66D4CFBC5D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45ACC76-AFD8-4F56-B059-7EFB8272CED4}" type="pres">
      <dgm:prSet presAssocID="{7D9D75FD-6B3E-4E75-B63E-3EE3FB3E059E}" presName="root" presStyleCnt="0"/>
      <dgm:spPr/>
    </dgm:pt>
    <dgm:pt modelId="{B5238EC2-05E0-44AE-B3ED-6D0459C88548}" type="pres">
      <dgm:prSet presAssocID="{7D9D75FD-6B3E-4E75-B63E-3EE3FB3E059E}" presName="rootComposite" presStyleCnt="0"/>
      <dgm:spPr/>
    </dgm:pt>
    <dgm:pt modelId="{9D69E59E-C43D-4C66-AEF7-AFC862F61E1D}" type="pres">
      <dgm:prSet presAssocID="{7D9D75FD-6B3E-4E75-B63E-3EE3FB3E059E}" presName="rootText" presStyleLbl="node1" presStyleIdx="0" presStyleCnt="1" custScaleX="400123" custScaleY="152894"/>
      <dgm:spPr/>
    </dgm:pt>
    <dgm:pt modelId="{64E4AF15-B09D-43CD-8E3D-8615FB0FCAE6}" type="pres">
      <dgm:prSet presAssocID="{7D9D75FD-6B3E-4E75-B63E-3EE3FB3E059E}" presName="rootConnector" presStyleLbl="node1" presStyleIdx="0" presStyleCnt="1"/>
      <dgm:spPr/>
    </dgm:pt>
    <dgm:pt modelId="{BDE0B003-C0F1-4007-8C2C-0CD30C3823F9}" type="pres">
      <dgm:prSet presAssocID="{7D9D75FD-6B3E-4E75-B63E-3EE3FB3E059E}" presName="childShape" presStyleCnt="0"/>
      <dgm:spPr/>
    </dgm:pt>
    <dgm:pt modelId="{7565DE24-0395-4451-B7DC-5EF8135F3D21}" type="pres">
      <dgm:prSet presAssocID="{6DB85567-DF09-459B-87CC-07C2489DCC39}" presName="Name13" presStyleLbl="parChTrans1D2" presStyleIdx="0" presStyleCnt="4"/>
      <dgm:spPr/>
    </dgm:pt>
    <dgm:pt modelId="{A3F86A94-86B0-451C-B7F7-E4945B2C2569}" type="pres">
      <dgm:prSet presAssocID="{EC2ECD0C-CB17-459B-98A8-2EA514372CD8}" presName="childText" presStyleLbl="bgAcc1" presStyleIdx="0" presStyleCnt="4" custScaleX="493121" custScaleY="156421">
        <dgm:presLayoutVars>
          <dgm:bulletEnabled val="1"/>
        </dgm:presLayoutVars>
      </dgm:prSet>
      <dgm:spPr/>
    </dgm:pt>
    <dgm:pt modelId="{1C0A611A-FA4C-4804-BB29-0160CB910826}" type="pres">
      <dgm:prSet presAssocID="{83435F2D-9FE2-48BF-8227-C4AE8C919958}" presName="Name13" presStyleLbl="parChTrans1D2" presStyleIdx="1" presStyleCnt="4"/>
      <dgm:spPr/>
    </dgm:pt>
    <dgm:pt modelId="{33318350-C25F-468A-856F-0CB1E04F8A83}" type="pres">
      <dgm:prSet presAssocID="{C30FD431-5478-4102-8B4E-45FEBC3A4046}" presName="childText" presStyleLbl="bgAcc1" presStyleIdx="1" presStyleCnt="4" custScaleX="498384" custScaleY="145513" custLinFactNeighborX="-2165" custLinFactNeighborY="-4618">
        <dgm:presLayoutVars>
          <dgm:bulletEnabled val="1"/>
        </dgm:presLayoutVars>
      </dgm:prSet>
      <dgm:spPr/>
    </dgm:pt>
    <dgm:pt modelId="{D342FFC1-D886-4688-8054-D6E0BC44C9DB}" type="pres">
      <dgm:prSet presAssocID="{D7611330-87DD-4832-A8F8-DD7975A9FADC}" presName="Name13" presStyleLbl="parChTrans1D2" presStyleIdx="2" presStyleCnt="4"/>
      <dgm:spPr/>
    </dgm:pt>
    <dgm:pt modelId="{DEA07926-CA70-4BE8-82EA-FEEAAEA706BE}" type="pres">
      <dgm:prSet presAssocID="{5DF01690-C3C7-47DE-89E3-6C16C4C59155}" presName="childText" presStyleLbl="bgAcc1" presStyleIdx="2" presStyleCnt="4" custScaleX="493393" custScaleY="148849">
        <dgm:presLayoutVars>
          <dgm:bulletEnabled val="1"/>
        </dgm:presLayoutVars>
      </dgm:prSet>
      <dgm:spPr/>
    </dgm:pt>
    <dgm:pt modelId="{E439F040-150B-424E-A319-C791B16A42E7}" type="pres">
      <dgm:prSet presAssocID="{3749CBC4-A9D8-4C44-8586-D700EF96BD29}" presName="Name13" presStyleLbl="parChTrans1D2" presStyleIdx="3" presStyleCnt="4"/>
      <dgm:spPr/>
    </dgm:pt>
    <dgm:pt modelId="{39AD9369-A447-4500-92C7-01760046D61F}" type="pres">
      <dgm:prSet presAssocID="{3636022C-64F8-4916-A577-C02518754850}" presName="childText" presStyleLbl="bgAcc1" presStyleIdx="3" presStyleCnt="4" custScaleX="486142" custScaleY="150954" custLinFactNeighborX="8090" custLinFactNeighborY="6021">
        <dgm:presLayoutVars>
          <dgm:bulletEnabled val="1"/>
        </dgm:presLayoutVars>
      </dgm:prSet>
      <dgm:spPr/>
    </dgm:pt>
  </dgm:ptLst>
  <dgm:cxnLst>
    <dgm:cxn modelId="{FA0FE404-3D9A-4B77-A411-FA7AC80D8DE9}" srcId="{7D9D75FD-6B3E-4E75-B63E-3EE3FB3E059E}" destId="{3636022C-64F8-4916-A577-C02518754850}" srcOrd="3" destOrd="0" parTransId="{3749CBC4-A9D8-4C44-8586-D700EF96BD29}" sibTransId="{EF000CB8-0987-4A21-A495-2E1B385C49A0}"/>
    <dgm:cxn modelId="{7A42BB0F-E64F-4897-9417-B1E8E5C0D37B}" srcId="{7D9D75FD-6B3E-4E75-B63E-3EE3FB3E059E}" destId="{5DF01690-C3C7-47DE-89E3-6C16C4C59155}" srcOrd="2" destOrd="0" parTransId="{D7611330-87DD-4832-A8F8-DD7975A9FADC}" sibTransId="{FA4B0563-2A86-42A6-BEE2-DA4AE42541E3}"/>
    <dgm:cxn modelId="{54DF9D16-6F0A-474B-B48C-C343D1DB669D}" type="presOf" srcId="{83435F2D-9FE2-48BF-8227-C4AE8C919958}" destId="{1C0A611A-FA4C-4804-BB29-0160CB910826}" srcOrd="0" destOrd="0" presId="urn:microsoft.com/office/officeart/2005/8/layout/hierarchy3"/>
    <dgm:cxn modelId="{09839525-3CB7-4FFE-867B-36655FB91DDE}" type="presOf" srcId="{5DF01690-C3C7-47DE-89E3-6C16C4C59155}" destId="{DEA07926-CA70-4BE8-82EA-FEEAAEA706BE}" srcOrd="0" destOrd="0" presId="urn:microsoft.com/office/officeart/2005/8/layout/hierarchy3"/>
    <dgm:cxn modelId="{C921AA34-F203-4429-B010-BF13B1561C86}" type="presOf" srcId="{D7611330-87DD-4832-A8F8-DD7975A9FADC}" destId="{D342FFC1-D886-4688-8054-D6E0BC44C9DB}" srcOrd="0" destOrd="0" presId="urn:microsoft.com/office/officeart/2005/8/layout/hierarchy3"/>
    <dgm:cxn modelId="{31FB7A5C-43B5-45F2-A28D-01C114D5740A}" type="presOf" srcId="{3749CBC4-A9D8-4C44-8586-D700EF96BD29}" destId="{E439F040-150B-424E-A319-C791B16A42E7}" srcOrd="0" destOrd="0" presId="urn:microsoft.com/office/officeart/2005/8/layout/hierarchy3"/>
    <dgm:cxn modelId="{BE837547-680F-4A25-B2CD-6F32709D8078}" srcId="{7D9D75FD-6B3E-4E75-B63E-3EE3FB3E059E}" destId="{EC2ECD0C-CB17-459B-98A8-2EA514372CD8}" srcOrd="0" destOrd="0" parTransId="{6DB85567-DF09-459B-87CC-07C2489DCC39}" sibTransId="{C86AA488-4C4B-4531-A9A4-36A6978FC4D1}"/>
    <dgm:cxn modelId="{B8B5B26D-EDE9-44C2-B561-0F874077E198}" srcId="{7D9D75FD-6B3E-4E75-B63E-3EE3FB3E059E}" destId="{C30FD431-5478-4102-8B4E-45FEBC3A4046}" srcOrd="1" destOrd="0" parTransId="{83435F2D-9FE2-48BF-8227-C4AE8C919958}" sibTransId="{B5B1D8A7-1624-4152-BFA7-514CFE1457B9}"/>
    <dgm:cxn modelId="{97A10455-E20D-4096-B55D-A49640655E20}" type="presOf" srcId="{7D9D75FD-6B3E-4E75-B63E-3EE3FB3E059E}" destId="{64E4AF15-B09D-43CD-8E3D-8615FB0FCAE6}" srcOrd="1" destOrd="0" presId="urn:microsoft.com/office/officeart/2005/8/layout/hierarchy3"/>
    <dgm:cxn modelId="{89F76D83-03D2-423C-B1CD-0067F2E0BCF9}" srcId="{A862B03A-EE07-4856-A3A8-B66D4CFBC5D0}" destId="{7D9D75FD-6B3E-4E75-B63E-3EE3FB3E059E}" srcOrd="0" destOrd="0" parTransId="{648CD4C4-632C-4E31-8AEC-B5D08320021F}" sibTransId="{2A332BD8-2DFE-43FF-858A-262E83936641}"/>
    <dgm:cxn modelId="{80F6788F-7727-454F-B949-A1AD1B16F442}" type="presOf" srcId="{3636022C-64F8-4916-A577-C02518754850}" destId="{39AD9369-A447-4500-92C7-01760046D61F}" srcOrd="0" destOrd="0" presId="urn:microsoft.com/office/officeart/2005/8/layout/hierarchy3"/>
    <dgm:cxn modelId="{AC71DB9C-CA1D-4E22-AFE7-321F676CC118}" type="presOf" srcId="{EC2ECD0C-CB17-459B-98A8-2EA514372CD8}" destId="{A3F86A94-86B0-451C-B7F7-E4945B2C2569}" srcOrd="0" destOrd="0" presId="urn:microsoft.com/office/officeart/2005/8/layout/hierarchy3"/>
    <dgm:cxn modelId="{83F164C3-3D98-492C-A5BE-26BF6956EC90}" type="presOf" srcId="{A862B03A-EE07-4856-A3A8-B66D4CFBC5D0}" destId="{070CEB2D-0E60-4FF7-85B6-0040FDCAB586}" srcOrd="0" destOrd="0" presId="urn:microsoft.com/office/officeart/2005/8/layout/hierarchy3"/>
    <dgm:cxn modelId="{8FFA8DC5-07DD-484F-8C86-C6338D87330D}" type="presOf" srcId="{7D9D75FD-6B3E-4E75-B63E-3EE3FB3E059E}" destId="{9D69E59E-C43D-4C66-AEF7-AFC862F61E1D}" srcOrd="0" destOrd="0" presId="urn:microsoft.com/office/officeart/2005/8/layout/hierarchy3"/>
    <dgm:cxn modelId="{5613E9C7-392A-4FFC-BEC2-55AF4D4AB7CE}" type="presOf" srcId="{6DB85567-DF09-459B-87CC-07C2489DCC39}" destId="{7565DE24-0395-4451-B7DC-5EF8135F3D21}" srcOrd="0" destOrd="0" presId="urn:microsoft.com/office/officeart/2005/8/layout/hierarchy3"/>
    <dgm:cxn modelId="{A7D481F0-AE2C-4AA6-869C-04AC81FF143E}" type="presOf" srcId="{C30FD431-5478-4102-8B4E-45FEBC3A4046}" destId="{33318350-C25F-468A-856F-0CB1E04F8A83}" srcOrd="0" destOrd="0" presId="urn:microsoft.com/office/officeart/2005/8/layout/hierarchy3"/>
    <dgm:cxn modelId="{B8726721-5718-4C92-BB6F-68D16E93BAFD}" type="presParOf" srcId="{070CEB2D-0E60-4FF7-85B6-0040FDCAB586}" destId="{445ACC76-AFD8-4F56-B059-7EFB8272CED4}" srcOrd="0" destOrd="0" presId="urn:microsoft.com/office/officeart/2005/8/layout/hierarchy3"/>
    <dgm:cxn modelId="{6371C2EC-E632-41C3-9056-FBE1CC791B79}" type="presParOf" srcId="{445ACC76-AFD8-4F56-B059-7EFB8272CED4}" destId="{B5238EC2-05E0-44AE-B3ED-6D0459C88548}" srcOrd="0" destOrd="0" presId="urn:microsoft.com/office/officeart/2005/8/layout/hierarchy3"/>
    <dgm:cxn modelId="{286392F9-38F3-4B10-8736-338BAEF03F23}" type="presParOf" srcId="{B5238EC2-05E0-44AE-B3ED-6D0459C88548}" destId="{9D69E59E-C43D-4C66-AEF7-AFC862F61E1D}" srcOrd="0" destOrd="0" presId="urn:microsoft.com/office/officeart/2005/8/layout/hierarchy3"/>
    <dgm:cxn modelId="{1290130E-279D-4A4C-B71B-D2CF752D7509}" type="presParOf" srcId="{B5238EC2-05E0-44AE-B3ED-6D0459C88548}" destId="{64E4AF15-B09D-43CD-8E3D-8615FB0FCAE6}" srcOrd="1" destOrd="0" presId="urn:microsoft.com/office/officeart/2005/8/layout/hierarchy3"/>
    <dgm:cxn modelId="{B8009B14-0E21-411F-976D-DB4A57230552}" type="presParOf" srcId="{445ACC76-AFD8-4F56-B059-7EFB8272CED4}" destId="{BDE0B003-C0F1-4007-8C2C-0CD30C3823F9}" srcOrd="1" destOrd="0" presId="urn:microsoft.com/office/officeart/2005/8/layout/hierarchy3"/>
    <dgm:cxn modelId="{D472E625-30DC-4F90-A29E-91863FF54828}" type="presParOf" srcId="{BDE0B003-C0F1-4007-8C2C-0CD30C3823F9}" destId="{7565DE24-0395-4451-B7DC-5EF8135F3D21}" srcOrd="0" destOrd="0" presId="urn:microsoft.com/office/officeart/2005/8/layout/hierarchy3"/>
    <dgm:cxn modelId="{59E0B6CD-E7E2-48C4-ABC7-D0F2D123AE74}" type="presParOf" srcId="{BDE0B003-C0F1-4007-8C2C-0CD30C3823F9}" destId="{A3F86A94-86B0-451C-B7F7-E4945B2C2569}" srcOrd="1" destOrd="0" presId="urn:microsoft.com/office/officeart/2005/8/layout/hierarchy3"/>
    <dgm:cxn modelId="{361AD5E5-7C1E-46CF-9F92-0C49EC4DFC68}" type="presParOf" srcId="{BDE0B003-C0F1-4007-8C2C-0CD30C3823F9}" destId="{1C0A611A-FA4C-4804-BB29-0160CB910826}" srcOrd="2" destOrd="0" presId="urn:microsoft.com/office/officeart/2005/8/layout/hierarchy3"/>
    <dgm:cxn modelId="{85FB566C-B970-4242-B76D-AC8AECDD8235}" type="presParOf" srcId="{BDE0B003-C0F1-4007-8C2C-0CD30C3823F9}" destId="{33318350-C25F-468A-856F-0CB1E04F8A83}" srcOrd="3" destOrd="0" presId="urn:microsoft.com/office/officeart/2005/8/layout/hierarchy3"/>
    <dgm:cxn modelId="{7EC3A0B1-55B2-40CB-8372-87F993D248B1}" type="presParOf" srcId="{BDE0B003-C0F1-4007-8C2C-0CD30C3823F9}" destId="{D342FFC1-D886-4688-8054-D6E0BC44C9DB}" srcOrd="4" destOrd="0" presId="urn:microsoft.com/office/officeart/2005/8/layout/hierarchy3"/>
    <dgm:cxn modelId="{D27DBC96-7608-4A3F-9823-D20EA301D6A5}" type="presParOf" srcId="{BDE0B003-C0F1-4007-8C2C-0CD30C3823F9}" destId="{DEA07926-CA70-4BE8-82EA-FEEAAEA706BE}" srcOrd="5" destOrd="0" presId="urn:microsoft.com/office/officeart/2005/8/layout/hierarchy3"/>
    <dgm:cxn modelId="{486D1D5C-9D00-4A29-BE20-60CE17A94B8D}" type="presParOf" srcId="{BDE0B003-C0F1-4007-8C2C-0CD30C3823F9}" destId="{E439F040-150B-424E-A319-C791B16A42E7}" srcOrd="6" destOrd="0" presId="urn:microsoft.com/office/officeart/2005/8/layout/hierarchy3"/>
    <dgm:cxn modelId="{A78ADD91-3C16-4629-9704-89788B5382DD}" type="presParOf" srcId="{BDE0B003-C0F1-4007-8C2C-0CD30C3823F9}" destId="{39AD9369-A447-4500-92C7-01760046D61F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1815528" y="1507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Peso</a:t>
          </a:r>
          <a:endParaRPr lang="pt-BR" sz="2800" b="1" kern="1200" dirty="0">
            <a:latin typeface="RobotoBR" pitchFamily="2" charset="0"/>
          </a:endParaRPr>
        </a:p>
      </dsp:txBody>
      <dsp:txXfrm>
        <a:off x="2307420" y="1507"/>
        <a:ext cx="1475676" cy="983783"/>
      </dsp:txXfrm>
    </dsp:sp>
    <dsp:sp modelId="{2327B329-7F64-4990-A321-AA018DC722A5}">
      <dsp:nvSpPr>
        <dsp:cNvPr id="0" name=""/>
        <dsp:cNvSpPr/>
      </dsp:nvSpPr>
      <dsp:spPr>
        <a:xfrm>
          <a:off x="3955257" y="20760"/>
          <a:ext cx="4693637" cy="94527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Leve/Pesado</a:t>
          </a:r>
        </a:p>
      </dsp:txBody>
      <dsp:txXfrm>
        <a:off x="4427895" y="20760"/>
        <a:ext cx="3748361" cy="945276"/>
      </dsp:txXfrm>
    </dsp:sp>
    <dsp:sp modelId="{7F084441-2B72-474F-BE22-109A0BFD1531}">
      <dsp:nvSpPr>
        <dsp:cNvPr id="0" name=""/>
        <dsp:cNvSpPr/>
      </dsp:nvSpPr>
      <dsp:spPr>
        <a:xfrm>
          <a:off x="1815528" y="1123020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Direção</a:t>
          </a:r>
          <a:endParaRPr lang="pt-BR" sz="2800" b="1" kern="1200" dirty="0">
            <a:latin typeface="RobotoBR" pitchFamily="2" charset="0"/>
          </a:endParaRPr>
        </a:p>
      </dsp:txBody>
      <dsp:txXfrm>
        <a:off x="2307420" y="1123020"/>
        <a:ext cx="1475676" cy="983783"/>
      </dsp:txXfrm>
    </dsp:sp>
    <dsp:sp modelId="{B18C622C-0E7B-433D-B99D-4F5ECE00218E}">
      <dsp:nvSpPr>
        <dsp:cNvPr id="0" name=""/>
        <dsp:cNvSpPr/>
      </dsp:nvSpPr>
      <dsp:spPr>
        <a:xfrm>
          <a:off x="3955257" y="1141992"/>
          <a:ext cx="4744814" cy="9458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Direta/Sinuosa</a:t>
          </a:r>
        </a:p>
      </dsp:txBody>
      <dsp:txXfrm>
        <a:off x="4428177" y="1141992"/>
        <a:ext cx="3798975" cy="945839"/>
      </dsp:txXfrm>
    </dsp:sp>
    <dsp:sp modelId="{F53CF57D-64B8-40BC-9C6D-1515B5D47582}">
      <dsp:nvSpPr>
        <dsp:cNvPr id="0" name=""/>
        <dsp:cNvSpPr/>
      </dsp:nvSpPr>
      <dsp:spPr>
        <a:xfrm>
          <a:off x="1815528" y="2244533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Tempo</a:t>
          </a:r>
        </a:p>
      </dsp:txBody>
      <dsp:txXfrm>
        <a:off x="2307420" y="2244533"/>
        <a:ext cx="1475676" cy="983783"/>
      </dsp:txXfrm>
    </dsp:sp>
    <dsp:sp modelId="{CB183F8D-08AC-45C9-A510-DCE4544D2ED1}">
      <dsp:nvSpPr>
        <dsp:cNvPr id="0" name=""/>
        <dsp:cNvSpPr/>
      </dsp:nvSpPr>
      <dsp:spPr>
        <a:xfrm>
          <a:off x="3955257" y="2263505"/>
          <a:ext cx="4744814" cy="9458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Rápido/Lento</a:t>
          </a:r>
        </a:p>
      </dsp:txBody>
      <dsp:txXfrm>
        <a:off x="4428177" y="2263505"/>
        <a:ext cx="3798975" cy="945839"/>
      </dsp:txXfrm>
    </dsp:sp>
    <dsp:sp modelId="{72008B27-640E-4742-B6AB-C334CCED4A81}">
      <dsp:nvSpPr>
        <dsp:cNvPr id="0" name=""/>
        <dsp:cNvSpPr/>
      </dsp:nvSpPr>
      <dsp:spPr>
        <a:xfrm>
          <a:off x="1815528" y="3366047"/>
          <a:ext cx="2459459" cy="98378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Fluência</a:t>
          </a:r>
        </a:p>
      </dsp:txBody>
      <dsp:txXfrm>
        <a:off x="2307420" y="3366047"/>
        <a:ext cx="1475676" cy="983783"/>
      </dsp:txXfrm>
    </dsp:sp>
    <dsp:sp modelId="{37709C72-62EF-4B4C-B5DA-3DD420C35514}">
      <dsp:nvSpPr>
        <dsp:cNvPr id="0" name=""/>
        <dsp:cNvSpPr/>
      </dsp:nvSpPr>
      <dsp:spPr>
        <a:xfrm>
          <a:off x="3955257" y="3385019"/>
          <a:ext cx="4744814" cy="94583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Contínua/Contida</a:t>
          </a:r>
        </a:p>
      </dsp:txBody>
      <dsp:txXfrm>
        <a:off x="4428177" y="3385019"/>
        <a:ext cx="3798975" cy="9458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622590" y="19198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BR" pitchFamily="2" charset="0"/>
            </a:rPr>
            <a:t>Baixo</a:t>
          </a:r>
        </a:p>
      </dsp:txBody>
      <dsp:txXfrm>
        <a:off x="1284950" y="19198"/>
        <a:ext cx="1987078" cy="1324719"/>
      </dsp:txXfrm>
    </dsp:sp>
    <dsp:sp modelId="{2327B329-7F64-4990-A321-AA018DC722A5}">
      <dsp:nvSpPr>
        <dsp:cNvPr id="0" name=""/>
        <dsp:cNvSpPr/>
      </dsp:nvSpPr>
      <dsp:spPr>
        <a:xfrm>
          <a:off x="3503854" y="29055"/>
          <a:ext cx="6320242" cy="127286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Movimentos feitos na altura do solo (como rolamentos, cambalhotas, formas de se rastejar).</a:t>
          </a:r>
        </a:p>
      </dsp:txBody>
      <dsp:txXfrm>
        <a:off x="4140287" y="29055"/>
        <a:ext cx="5047376" cy="1272866"/>
      </dsp:txXfrm>
    </dsp:sp>
    <dsp:sp modelId="{7F084441-2B72-474F-BE22-109A0BFD1531}">
      <dsp:nvSpPr>
        <dsp:cNvPr id="0" name=""/>
        <dsp:cNvSpPr/>
      </dsp:nvSpPr>
      <dsp:spPr>
        <a:xfrm>
          <a:off x="622590" y="151330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BR" pitchFamily="2" charset="0"/>
            </a:rPr>
            <a:t>Médio</a:t>
          </a:r>
        </a:p>
      </dsp:txBody>
      <dsp:txXfrm>
        <a:off x="1284950" y="1513309"/>
        <a:ext cx="1987078" cy="1324719"/>
      </dsp:txXfrm>
    </dsp:sp>
    <dsp:sp modelId="{B18C622C-0E7B-433D-B99D-4F5ECE00218E}">
      <dsp:nvSpPr>
        <dsp:cNvPr id="0" name=""/>
        <dsp:cNvSpPr/>
      </dsp:nvSpPr>
      <dsp:spPr>
        <a:xfrm>
          <a:off x="3503854" y="1538856"/>
          <a:ext cx="6389155" cy="12736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Movimentos feitos quando o artista está agachado.</a:t>
          </a:r>
        </a:p>
      </dsp:txBody>
      <dsp:txXfrm>
        <a:off x="4140667" y="1538856"/>
        <a:ext cx="5115530" cy="1273625"/>
      </dsp:txXfrm>
    </dsp:sp>
    <dsp:sp modelId="{F53CF57D-64B8-40BC-9C6D-1515B5D47582}">
      <dsp:nvSpPr>
        <dsp:cNvPr id="0" name=""/>
        <dsp:cNvSpPr/>
      </dsp:nvSpPr>
      <dsp:spPr>
        <a:xfrm>
          <a:off x="622590" y="3023489"/>
          <a:ext cx="3311797" cy="13247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latin typeface="RobotoBR" pitchFamily="2" charset="0"/>
            </a:rPr>
            <a:t>Alto</a:t>
          </a:r>
        </a:p>
      </dsp:txBody>
      <dsp:txXfrm>
        <a:off x="1284950" y="3023489"/>
        <a:ext cx="1987078" cy="1324719"/>
      </dsp:txXfrm>
    </dsp:sp>
    <dsp:sp modelId="{CB183F8D-08AC-45C9-A510-DCE4544D2ED1}">
      <dsp:nvSpPr>
        <dsp:cNvPr id="0" name=""/>
        <dsp:cNvSpPr/>
      </dsp:nvSpPr>
      <dsp:spPr>
        <a:xfrm>
          <a:off x="3503854" y="3049036"/>
          <a:ext cx="6389155" cy="12736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Quando o dançarino está em pé, com a coluna totalmente ereta, caminhando, correndo ou saltando.</a:t>
          </a:r>
        </a:p>
      </dsp:txBody>
      <dsp:txXfrm>
        <a:off x="4140667" y="3049036"/>
        <a:ext cx="5115530" cy="12736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69E59E-C43D-4C66-AEF7-AFC862F61E1D}">
      <dsp:nvSpPr>
        <dsp:cNvPr id="0" name=""/>
        <dsp:cNvSpPr/>
      </dsp:nvSpPr>
      <dsp:spPr>
        <a:xfrm>
          <a:off x="2194415" y="1769"/>
          <a:ext cx="5120740" cy="97836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0960" rIns="9144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i="1" kern="1200" dirty="0">
              <a:latin typeface="RobotoBR" pitchFamily="2" charset="0"/>
            </a:rPr>
            <a:t>Performance</a:t>
          </a:r>
        </a:p>
      </dsp:txBody>
      <dsp:txXfrm>
        <a:off x="2223070" y="30424"/>
        <a:ext cx="5063430" cy="921052"/>
      </dsp:txXfrm>
    </dsp:sp>
    <dsp:sp modelId="{7565DE24-0395-4451-B7DC-5EF8135F3D21}">
      <dsp:nvSpPr>
        <dsp:cNvPr id="0" name=""/>
        <dsp:cNvSpPr/>
      </dsp:nvSpPr>
      <dsp:spPr>
        <a:xfrm>
          <a:off x="2706489" y="980132"/>
          <a:ext cx="512074" cy="6604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60439"/>
              </a:lnTo>
              <a:lnTo>
                <a:pt x="512074" y="66043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F86A94-86B0-451C-B7F7-E4945B2C2569}">
      <dsp:nvSpPr>
        <dsp:cNvPr id="0" name=""/>
        <dsp:cNvSpPr/>
      </dsp:nvSpPr>
      <dsp:spPr>
        <a:xfrm>
          <a:off x="3218563" y="1140106"/>
          <a:ext cx="5048737" cy="10009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Não apresenta história a ser contada ou personagem a ser interpretado.</a:t>
          </a:r>
        </a:p>
      </dsp:txBody>
      <dsp:txXfrm>
        <a:off x="3247879" y="1169422"/>
        <a:ext cx="4990105" cy="942299"/>
      </dsp:txXfrm>
    </dsp:sp>
    <dsp:sp modelId="{1C0A611A-FA4C-4804-BB29-0160CB910826}">
      <dsp:nvSpPr>
        <dsp:cNvPr id="0" name=""/>
        <dsp:cNvSpPr/>
      </dsp:nvSpPr>
      <dsp:spPr>
        <a:xfrm>
          <a:off x="2706489" y="980132"/>
          <a:ext cx="489908" cy="1756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6894"/>
              </a:lnTo>
              <a:lnTo>
                <a:pt x="489908" y="175689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318350-C25F-468A-856F-0CB1E04F8A83}">
      <dsp:nvSpPr>
        <dsp:cNvPr id="0" name=""/>
        <dsp:cNvSpPr/>
      </dsp:nvSpPr>
      <dsp:spPr>
        <a:xfrm>
          <a:off x="3196397" y="2271461"/>
          <a:ext cx="5102621" cy="93113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Concentra-se na ação do artista em si mesma e não naquilo que ela poderia representar.</a:t>
          </a:r>
        </a:p>
      </dsp:txBody>
      <dsp:txXfrm>
        <a:off x="3223669" y="2298733"/>
        <a:ext cx="5048077" cy="876587"/>
      </dsp:txXfrm>
    </dsp:sp>
    <dsp:sp modelId="{D342FFC1-D886-4688-8054-D6E0BC44C9DB}">
      <dsp:nvSpPr>
        <dsp:cNvPr id="0" name=""/>
        <dsp:cNvSpPr/>
      </dsp:nvSpPr>
      <dsp:spPr>
        <a:xfrm>
          <a:off x="2706489" y="980132"/>
          <a:ext cx="512074" cy="28882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8224"/>
              </a:lnTo>
              <a:lnTo>
                <a:pt x="512074" y="288822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07926-CA70-4BE8-82EA-FEEAAEA706BE}">
      <dsp:nvSpPr>
        <dsp:cNvPr id="0" name=""/>
        <dsp:cNvSpPr/>
      </dsp:nvSpPr>
      <dsp:spPr>
        <a:xfrm>
          <a:off x="3218563" y="3392117"/>
          <a:ext cx="5051521" cy="9524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Explora as fronteiras entre a vida e a arte.</a:t>
          </a:r>
        </a:p>
      </dsp:txBody>
      <dsp:txXfrm>
        <a:off x="3246460" y="3420014"/>
        <a:ext cx="4995727" cy="896684"/>
      </dsp:txXfrm>
    </dsp:sp>
    <dsp:sp modelId="{E439F040-150B-424E-A319-C791B16A42E7}">
      <dsp:nvSpPr>
        <dsp:cNvPr id="0" name=""/>
        <dsp:cNvSpPr/>
      </dsp:nvSpPr>
      <dsp:spPr>
        <a:xfrm>
          <a:off x="2706489" y="980132"/>
          <a:ext cx="594902" cy="40091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09181"/>
              </a:lnTo>
              <a:lnTo>
                <a:pt x="594902" y="400918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AD9369-A447-4500-92C7-01760046D61F}">
      <dsp:nvSpPr>
        <dsp:cNvPr id="0" name=""/>
        <dsp:cNvSpPr/>
      </dsp:nvSpPr>
      <dsp:spPr>
        <a:xfrm>
          <a:off x="3301391" y="4506339"/>
          <a:ext cx="4977283" cy="9659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O mais importante é a visualidade, a sonoridade e os movimentos do corpo do artista.</a:t>
          </a:r>
        </a:p>
      </dsp:txBody>
      <dsp:txXfrm>
        <a:off x="3329683" y="4534631"/>
        <a:ext cx="4920699" cy="9093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74CCB9-0A8D-C346-A5FF-AD5427B1F9A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B527F-2219-5742-8C26-6ECC4DDE95A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182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2A8AA-C865-4CD3-AC2F-DF1D92D37B2F}" type="datetimeFigureOut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3FD05-50D4-4A2F-903A-13670809CFA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37219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1994F-4D76-F147-ACCC-4C122E79C469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76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F9052-5A52-B445-8283-55F386AEF06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881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286E8-2D3F-F946-9BBA-DF1C96ADBAE5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88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07A7B-2919-414C-91B9-364BEC85CC10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45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ADDD2-7723-5248-B477-2A57C77E2F03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16EEF-910A-8444-A6D5-BB0447C27A88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8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BF574-BE73-8346-9D70-31A18C71AB1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014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2EED5-F7C8-4948-BBE0-BB06DAF4DD2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26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2472E-837F-D748-8A6F-EE62BCC65A8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19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4537-D1ED-3C48-B0BE-B7A291488AC7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824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8591-F6CA-9546-9574-5A0938D1BA9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75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C00BC-9B27-8649-AC5C-BC1968428635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48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1 – Capítulo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234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304801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atin typeface="RobotoBR" pitchFamily="2" charset="0"/>
              </a:rPr>
              <a:t>A </a:t>
            </a:r>
            <a:r>
              <a:rPr lang="pt-BR" sz="4800" i="1" dirty="0">
                <a:latin typeface="RobotoBR" pitchFamily="2" charset="0"/>
              </a:rPr>
              <a:t>kinesfera</a:t>
            </a:r>
            <a:r>
              <a:rPr lang="pt-BR" sz="4800" dirty="0">
                <a:latin typeface="RobotoBR" pitchFamily="2" charset="0"/>
              </a:rPr>
              <a:t>, de Laban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" name="Retângulo 1"/>
          <p:cNvSpPr/>
          <p:nvPr/>
        </p:nvSpPr>
        <p:spPr>
          <a:xfrm>
            <a:off x="1659387" y="2350150"/>
            <a:ext cx="48514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pt-BR" dirty="0">
                <a:latin typeface="RobotoBR" pitchFamily="2" charset="0"/>
              </a:rPr>
              <a:t>O termo significa “esfera de movimento”.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dirty="0">
                <a:latin typeface="RobotoBR" pitchFamily="2" charset="0"/>
              </a:rPr>
              <a:t>Remete a uma esfera imaginária que contém todos os limites que o corpo de uma pessoa pode alcançar sem sair do lugar.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dirty="0">
                <a:latin typeface="RobotoBR" pitchFamily="2" charset="0"/>
              </a:rPr>
              <a:t>Um dos meios de explorá-la era construindo uma estrutura de metal.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dirty="0">
                <a:latin typeface="RobotoBR" pitchFamily="2" charset="0"/>
              </a:rPr>
              <a:t>O bailarino então ficaria no centro e, sem se movimentar pelo espaço, tentaria alcançar vários pontos de sua </a:t>
            </a:r>
            <a:r>
              <a:rPr lang="pt-BR" i="1" dirty="0">
                <a:latin typeface="RobotoBR" pitchFamily="2" charset="0"/>
              </a:rPr>
              <a:t>kinesfera</a:t>
            </a:r>
            <a:r>
              <a:rPr lang="pt-BR" dirty="0">
                <a:latin typeface="RobotoBR" pitchFamily="2" charset="0"/>
              </a:rPr>
              <a:t>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t-BR" dirty="0">
                <a:latin typeface="RobotoBR" pitchFamily="2" charset="0"/>
              </a:rPr>
              <a:t>Desse modo, ao mesmo tempo em que alonga os músculos, o artista ganha consciência de seus próprios movimentos</a:t>
            </a:r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056" y="2318075"/>
            <a:ext cx="3729727" cy="3686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337574" y="1981199"/>
            <a:ext cx="5495026" cy="443001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27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038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0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Fatores de movimento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153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436" y="406401"/>
            <a:ext cx="8760064" cy="12953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Uma revolucionária da dança</a:t>
            </a:r>
            <a:endParaRPr lang="pt-BR" sz="4800" i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723900" y="2309822"/>
            <a:ext cx="5880100" cy="3692286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>
                <a:latin typeface="RobotoBR" pitchFamily="2" charset="0"/>
              </a:rPr>
              <a:t>Entre o final do século XIX e início do século XX, o lugar do corpo foi repensado tanto na vida como nas artes. Nesse período, surgiu a chamada dança moderna, representada por artistas como </a:t>
            </a:r>
            <a:r>
              <a:rPr lang="pt-BR" sz="2600" b="1" dirty="0">
                <a:latin typeface="RobotoBR" pitchFamily="2" charset="0"/>
              </a:rPr>
              <a:t>Isadora Duncan</a:t>
            </a:r>
            <a:r>
              <a:rPr lang="pt-BR" sz="2600" dirty="0">
                <a:latin typeface="RobotoBR" pitchFamily="2" charset="0"/>
              </a:rPr>
              <a:t> (1878-1927).</a:t>
            </a:r>
          </a:p>
        </p:txBody>
      </p:sp>
      <p:sp>
        <p:nvSpPr>
          <p:cNvPr id="8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769098" y="1947968"/>
            <a:ext cx="5067301" cy="445541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162798" y="2070098"/>
            <a:ext cx="4483102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00" dirty="0">
                <a:latin typeface="RobotoBR" pitchFamily="2" charset="0"/>
              </a:rPr>
              <a:t>Duncan estava insatisfeita com os princípios rígidos do balé clássico, pois considerava sua relação com o corpo humano muito artificial. </a:t>
            </a:r>
          </a:p>
          <a:p>
            <a:r>
              <a:rPr lang="pt-BR" sz="1900" dirty="0">
                <a:latin typeface="RobotoBR" pitchFamily="2" charset="0"/>
              </a:rPr>
              <a:t>Para criar uma estética e uma técnica que desfizesse essa rigidez, buscou </a:t>
            </a:r>
            <a:r>
              <a:rPr lang="pt-BR" sz="1900" b="1" dirty="0">
                <a:latin typeface="RobotoBR" pitchFamily="2" charset="0"/>
              </a:rPr>
              <a:t>inspiração na cultura grega antiga</a:t>
            </a:r>
            <a:r>
              <a:rPr lang="pt-BR" sz="1900" dirty="0">
                <a:latin typeface="RobotoBR" pitchFamily="2" charset="0"/>
              </a:rPr>
              <a:t>.</a:t>
            </a:r>
          </a:p>
          <a:p>
            <a:r>
              <a:rPr lang="pt-BR" sz="1900" dirty="0">
                <a:latin typeface="RobotoBR" pitchFamily="2" charset="0"/>
              </a:rPr>
              <a:t>Ela começou a dançar com os,</a:t>
            </a:r>
            <a:r>
              <a:rPr lang="pt-BR" sz="1900" b="1" dirty="0">
                <a:latin typeface="RobotoBR" pitchFamily="2" charset="0"/>
              </a:rPr>
              <a:t> pés descalços</a:t>
            </a:r>
            <a:r>
              <a:rPr lang="pt-BR" sz="1900" dirty="0">
                <a:latin typeface="RobotoBR" pitchFamily="2" charset="0"/>
              </a:rPr>
              <a:t>, ao ar livre, trocou os figurinos de balé por </a:t>
            </a:r>
            <a:r>
              <a:rPr lang="pt-BR" sz="1900" b="1" dirty="0">
                <a:latin typeface="RobotoBR" pitchFamily="2" charset="0"/>
              </a:rPr>
              <a:t>túnicas leves e esvoaçantes</a:t>
            </a:r>
            <a:r>
              <a:rPr lang="pt-BR" sz="1900" dirty="0">
                <a:latin typeface="RobotoBR" pitchFamily="2" charset="0"/>
              </a:rPr>
              <a:t>, e passou a dialogar com outras formas musicais além das geralmente usadas nos espetáculos de balé na época.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384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963611" y="2201949"/>
            <a:ext cx="9725026" cy="43053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222374" y="2775876"/>
            <a:ext cx="92075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200" dirty="0">
                <a:latin typeface="RobotoBR" pitchFamily="2" charset="0"/>
              </a:rPr>
              <a:t>A estadunidense Trisha Brown (1937-2016) foi uma das precursoras da dança contemporânea.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200" dirty="0">
                <a:latin typeface="RobotoBR" pitchFamily="2" charset="0"/>
              </a:rPr>
              <a:t>Uma das muitas características dessa nova forma de arte é o uso de espaços não convencionais.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200" dirty="0">
                <a:latin typeface="RobotoBR" pitchFamily="2" charset="0"/>
              </a:rPr>
              <a:t>Em </a:t>
            </a:r>
            <a:r>
              <a:rPr lang="pt-BR" sz="2200" b="1" dirty="0">
                <a:latin typeface="RobotoBR" pitchFamily="2" charset="0"/>
              </a:rPr>
              <a:t>A peça do telhado</a:t>
            </a:r>
            <a:r>
              <a:rPr lang="pt-BR" sz="2200" dirty="0">
                <a:latin typeface="RobotoBR" pitchFamily="2" charset="0"/>
              </a:rPr>
              <a:t>, a artista apresenta uma dança sobre o telhado de um prédio.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200" dirty="0">
                <a:latin typeface="RobotoBR" pitchFamily="2" charset="0"/>
              </a:rPr>
              <a:t>Quando interfere no espaço urbano, Brown altera o modo como as pessoas percebem e se relacionam com aquele lugar.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200" dirty="0">
                <a:latin typeface="RobotoBR" pitchFamily="2" charset="0"/>
              </a:rPr>
              <a:t>Ao mesmo tempo, agrega novas camadas de significado à sua obra.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1481136" y="444501"/>
            <a:ext cx="8577263" cy="1295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latin typeface="RobotoBR" pitchFamily="2" charset="0"/>
              </a:rPr>
              <a:t>Explorações espaciais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2498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2587386" y="2729831"/>
            <a:ext cx="3536950" cy="35278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Elipse 12"/>
          <p:cNvSpPr/>
          <p:nvPr/>
        </p:nvSpPr>
        <p:spPr>
          <a:xfrm>
            <a:off x="6769101" y="2733256"/>
            <a:ext cx="3480468" cy="35278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7277100" y="3131842"/>
            <a:ext cx="27686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A interação entre 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essas duas linguagens – desenho e dança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– expande a capacidade de criação e composição da artista, e promove mudança na percepção do espectador.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3400425" y="3011705"/>
            <a:ext cx="23114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Com gizes de cera coloridos posicionados em lugares diferentes de seu corpo, Brown descobre meios de desenhar em uma grande folha de papel posta no chão.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75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É um desenho</a:t>
            </a:r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, de Trisha Brown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8040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2095500"/>
            <a:ext cx="10756900" cy="2095500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Uma das características principais da dança contemporânea é que ela não se limita ao uso de uma única técnica. Diferentemente do balé clássico e das danças populares, que se restringem a seus códigos, os artistas contemporâneos recebem a influência de diversas linguagens em suas criações.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736600" y="4459494"/>
            <a:ext cx="10731500" cy="2119106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A coreógrafa carioca Deborah Colker, por exemplo, utiliza a linguagem da moda e do esporte em alguns de seus espetáculos. Ao agregar elementos como uma parede de alpinismo e uma grande roda a um deles (</a:t>
            </a:r>
            <a:r>
              <a:rPr lang="pt-BR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Vero</a:t>
            </a: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,  de 2016), ela propõe grandes desafios físicos a seus dançarinos. 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1950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Deborah Colker: explorando o corpo e o espaço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085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417326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b="1" dirty="0">
                <a:latin typeface="RobotoBR" pitchFamily="2" charset="0"/>
              </a:rPr>
              <a:t>Compondo com o espaço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469900" y="2309822"/>
            <a:ext cx="6134100" cy="3692286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Não são somente a dança e o teatro que investigam a relação entre corpo e espaço.</a:t>
            </a:r>
          </a:p>
          <a:p>
            <a:r>
              <a:rPr lang="pt-BR" sz="2800" dirty="0">
                <a:latin typeface="RobotoBR" pitchFamily="2" charset="0"/>
              </a:rPr>
              <a:t>De tão essencial, essa relação é abordada por diversas linguagens.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670899" y="2033042"/>
            <a:ext cx="5295900" cy="44831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966400" y="2335758"/>
            <a:ext cx="47048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RobotoBR" pitchFamily="2" charset="0"/>
              </a:rPr>
              <a:t>Nesse sentido, alguns </a:t>
            </a:r>
            <a:r>
              <a:rPr lang="pt-BR" sz="2400" b="1" dirty="0">
                <a:latin typeface="RobotoBR" pitchFamily="2" charset="0"/>
              </a:rPr>
              <a:t>artistas multimídia </a:t>
            </a:r>
            <a:r>
              <a:rPr lang="pt-BR" sz="2400" dirty="0">
                <a:latin typeface="RobotoBR" pitchFamily="2" charset="0"/>
              </a:rPr>
              <a:t>compõem espaços diversos, que interferem</a:t>
            </a:r>
          </a:p>
          <a:p>
            <a:r>
              <a:rPr lang="pt-BR" sz="2400" dirty="0">
                <a:latin typeface="RobotoBR" pitchFamily="2" charset="0"/>
              </a:rPr>
              <a:t>na percepção do espectador. Eles podem, inclusive, colocar o espectador dentro do espaço da obra, na forma de </a:t>
            </a:r>
            <a:r>
              <a:rPr lang="pt-BR" sz="2400" b="1" dirty="0">
                <a:latin typeface="RobotoBR" pitchFamily="2" charset="0"/>
              </a:rPr>
              <a:t>instalação</a:t>
            </a:r>
            <a:r>
              <a:rPr lang="pt-BR" sz="2400" dirty="0">
                <a:latin typeface="RobotoBR" pitchFamily="2" charset="0"/>
              </a:rPr>
              <a:t>. Em casos como esse, o espaço não é apenas um elemento que compõe a obra, </a:t>
            </a:r>
            <a:r>
              <a:rPr lang="pt-BR" sz="2400" b="1" dirty="0">
                <a:latin typeface="RobotoBR" pitchFamily="2" charset="0"/>
              </a:rPr>
              <a:t>o espaço é a obra.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27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222250" y="2840214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255419" y="2860256"/>
            <a:ext cx="2624352" cy="278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3235036" y="2898742"/>
            <a:ext cx="2692400" cy="2725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dirty="0">
                <a:latin typeface="RobotoBR" pitchFamily="2" charset="0"/>
              </a:rPr>
              <a:t> Com o desenvolvimento da internet, já podemos falar de um “corpo expandido”, que</a:t>
            </a:r>
          </a:p>
          <a:p>
            <a:r>
              <a:rPr lang="pt-BR" sz="1600" dirty="0">
                <a:latin typeface="RobotoBR" pitchFamily="2" charset="0"/>
              </a:rPr>
              <a:t>se expande por meio das novas tecnologias.</a:t>
            </a:r>
          </a:p>
        </p:txBody>
      </p:sp>
      <p:sp>
        <p:nvSpPr>
          <p:cNvPr id="14" name="Elipse 13"/>
          <p:cNvSpPr/>
          <p:nvPr/>
        </p:nvSpPr>
        <p:spPr>
          <a:xfrm>
            <a:off x="93281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84200" y="3142662"/>
            <a:ext cx="231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As Artes cênicas sempre foram presenciais, ou seja, dependem do encontro físico entre artistas e espectadores. Porém, isso está mudando.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528469" y="3350347"/>
            <a:ext cx="2311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Atualmente, essa possibilidade é muito explorada nas mais diversas artes. Um exemplo é a obra </a:t>
            </a:r>
            <a:r>
              <a:rPr lang="pt-BR" sz="1600" b="1" dirty="0">
                <a:solidFill>
                  <a:schemeClr val="bg1"/>
                </a:solidFill>
                <a:latin typeface="RobotoBR" pitchFamily="2" charset="0"/>
              </a:rPr>
              <a:t>Para iniciantes</a:t>
            </a:r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, de Bruce Nauman. 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9712325" y="3230454"/>
            <a:ext cx="20351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RobotoBR" pitchFamily="2" charset="0"/>
              </a:rPr>
              <a:t>Nela, o artista usa recursos de vídeo e áudio para explorar detalhes dos movimentos das mãos, que não poderiam ser vistos de outra forma.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75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Corpo, espaço e novas mídias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06033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2962848"/>
              </p:ext>
            </p:extLst>
          </p:nvPr>
        </p:nvGraphicFramePr>
        <p:xfrm>
          <a:off x="838200" y="197030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56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Variações de níveis na dança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0591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1 – Capítulo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736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304801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atin typeface="RobotoBR" pitchFamily="2" charset="0"/>
              </a:rPr>
              <a:t>As vivências artísticas e o corpo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304800" y="2187814"/>
            <a:ext cx="6642100" cy="4114800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No início do século XX, muitos artistas começaram a levar as Artes visuais para além das tradicionais pinturas e esculturas, experimentando formas de expressão nas quais o corpo tinha um papel fundamental. Nascia aí a ideia de arte performática.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7061201" y="2207519"/>
            <a:ext cx="4889500" cy="400278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7290702" y="2449790"/>
            <a:ext cx="45202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latin typeface="RobotoBR" pitchFamily="2" charset="0"/>
              </a:rPr>
              <a:t>Misturando Artes plásticas, Dança, Teatro e Música, esses artistas trabalhavam fazendo </a:t>
            </a:r>
            <a:r>
              <a:rPr lang="pt-BR" sz="2600" b="1" i="1" dirty="0">
                <a:latin typeface="RobotoBR" pitchFamily="2" charset="0"/>
              </a:rPr>
              <a:t>performances</a:t>
            </a:r>
            <a:r>
              <a:rPr lang="pt-BR" sz="2600" dirty="0">
                <a:latin typeface="RobotoBR" pitchFamily="2" charset="0"/>
              </a:rPr>
              <a:t>, como se fossem atores ou  dançarinos. A diferença é que </a:t>
            </a:r>
            <a:r>
              <a:rPr lang="pt-BR" sz="2600" b="1" dirty="0">
                <a:latin typeface="RobotoBR" pitchFamily="2" charset="0"/>
              </a:rPr>
              <a:t>o simples corpo do artista em ação é a própria obra.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6247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436" y="406401"/>
            <a:ext cx="7883764" cy="11937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Origens da </a:t>
            </a:r>
            <a:r>
              <a:rPr lang="pt-BR" sz="4800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performance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134374" y="1804243"/>
            <a:ext cx="3977376" cy="482114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1483624" y="2046210"/>
            <a:ext cx="362812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BR" pitchFamily="2" charset="0"/>
              </a:rPr>
              <a:t>Utilizando uma roupa de papelão metálica que limitava seus movimentos, Hugo Ball</a:t>
            </a:r>
          </a:p>
          <a:p>
            <a:r>
              <a:rPr lang="pt-BR" sz="1900" dirty="0">
                <a:latin typeface="RobotoBR" pitchFamily="2" charset="0"/>
              </a:rPr>
              <a:t>pronunciava palavras sem significado, mas que ganhavam um tom emocional e intenso</a:t>
            </a:r>
          </a:p>
          <a:p>
            <a:r>
              <a:rPr lang="pt-BR" sz="1900" dirty="0">
                <a:latin typeface="RobotoBR" pitchFamily="2" charset="0"/>
              </a:rPr>
              <a:t>na forma como ele as entoava. As palavras inflamadas e sem sentido pareciam ironizar o</a:t>
            </a:r>
          </a:p>
          <a:p>
            <a:r>
              <a:rPr lang="pt-BR" sz="1900" dirty="0">
                <a:latin typeface="RobotoBR" pitchFamily="2" charset="0"/>
              </a:rPr>
              <a:t>mundo caótico e violento em que a sociedade europeia estava imersa durante a Primeira Guerra Mundial. Observe um trecho do poema:</a:t>
            </a:r>
          </a:p>
        </p:txBody>
      </p:sp>
      <p:sp>
        <p:nvSpPr>
          <p:cNvPr id="2" name="Retângulo 1"/>
          <p:cNvSpPr/>
          <p:nvPr/>
        </p:nvSpPr>
        <p:spPr>
          <a:xfrm>
            <a:off x="6096000" y="1804244"/>
            <a:ext cx="5054600" cy="4816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00" dirty="0">
                <a:latin typeface="RobotoBR" pitchFamily="2" charset="0"/>
              </a:rPr>
              <a:t>[...]</a:t>
            </a:r>
          </a:p>
          <a:p>
            <a:r>
              <a:rPr lang="pt-BR" sz="1900" dirty="0">
                <a:latin typeface="RobotoBR" pitchFamily="2" charset="0"/>
              </a:rPr>
              <a:t>Gadji beri bimba gadji beri bimba</a:t>
            </a:r>
          </a:p>
          <a:p>
            <a:r>
              <a:rPr lang="pt-BR" sz="1900" dirty="0">
                <a:latin typeface="RobotoBR" pitchFamily="2" charset="0"/>
              </a:rPr>
              <a:t>glandridi laula lonni cadori</a:t>
            </a:r>
          </a:p>
          <a:p>
            <a:r>
              <a:rPr lang="pt-BR" sz="1900" dirty="0">
                <a:latin typeface="RobotoBR" pitchFamily="2" charset="0"/>
              </a:rPr>
              <a:t>gadjama gramma berida bimbala glandri</a:t>
            </a:r>
          </a:p>
          <a:p>
            <a:r>
              <a:rPr lang="pt-BR" sz="1900" dirty="0">
                <a:latin typeface="RobotoBR" pitchFamily="2" charset="0"/>
              </a:rPr>
              <a:t>galassassa laulitalomini</a:t>
            </a:r>
          </a:p>
          <a:p>
            <a:r>
              <a:rPr lang="it-IT" sz="1900" dirty="0">
                <a:latin typeface="RobotoBR" pitchFamily="2" charset="0"/>
              </a:rPr>
              <a:t>gadji beri bin blassa glassala laula lonni</a:t>
            </a:r>
          </a:p>
          <a:p>
            <a:r>
              <a:rPr lang="pt-BR" sz="1900" dirty="0">
                <a:latin typeface="RobotoBR" pitchFamily="2" charset="0"/>
              </a:rPr>
              <a:t>cadorsu sassala bim</a:t>
            </a:r>
          </a:p>
          <a:p>
            <a:r>
              <a:rPr lang="sv-SE" sz="1900" dirty="0">
                <a:latin typeface="RobotoBR" pitchFamily="2" charset="0"/>
              </a:rPr>
              <a:t>gadjama tuffm i zimzalla binban gligla</a:t>
            </a:r>
          </a:p>
          <a:p>
            <a:r>
              <a:rPr lang="pt-BR" sz="1900" dirty="0">
                <a:latin typeface="RobotoBR" pitchFamily="2" charset="0"/>
              </a:rPr>
              <a:t>wowolimai bin beri ban</a:t>
            </a:r>
          </a:p>
          <a:p>
            <a:r>
              <a:rPr lang="pt-BR" sz="1900" dirty="0">
                <a:latin typeface="RobotoBR" pitchFamily="2" charset="0"/>
              </a:rPr>
              <a:t>o katalominai rhinozerossola hopsamen</a:t>
            </a:r>
          </a:p>
          <a:p>
            <a:r>
              <a:rPr lang="pt-BR" sz="1900" dirty="0">
                <a:latin typeface="RobotoBR" pitchFamily="2" charset="0"/>
              </a:rPr>
              <a:t>laulitalomini hoooo</a:t>
            </a:r>
          </a:p>
          <a:p>
            <a:r>
              <a:rPr lang="pt-BR" sz="1900" dirty="0">
                <a:latin typeface="RobotoBR" pitchFamily="2" charset="0"/>
              </a:rPr>
              <a:t>gadjama rhinozerossola hopsamen</a:t>
            </a:r>
          </a:p>
          <a:p>
            <a:r>
              <a:rPr lang="pt-BR" sz="1900" dirty="0">
                <a:latin typeface="RobotoBR" pitchFamily="2" charset="0"/>
              </a:rPr>
              <a:t>bluku terullala blaulala loooo</a:t>
            </a:r>
          </a:p>
          <a:p>
            <a:endParaRPr lang="it-IT" sz="1000" dirty="0">
              <a:latin typeface="RobotoBR" pitchFamily="2" charset="0"/>
            </a:endParaRPr>
          </a:p>
          <a:p>
            <a:r>
              <a:rPr lang="it-IT" sz="1000" dirty="0">
                <a:latin typeface="RobotoBR" pitchFamily="2" charset="0"/>
              </a:rPr>
              <a:t>BALL, Hugo. Gadji beri bimba. In:</a:t>
            </a:r>
            <a:fld id="{806C634C-427B-D04E-A39F-81B47E796480}" type="slidenum">
              <a:rPr lang="it-IT" sz="1000" smtClean="0">
                <a:latin typeface="RobotoBR" pitchFamily="2" charset="0"/>
              </a:rPr>
              <a:t>13</a:t>
            </a:fld>
            <a:r>
              <a:rPr lang="it-IT" sz="1000" dirty="0">
                <a:latin typeface="RobotoBR" pitchFamily="2" charset="0"/>
              </a:rPr>
              <a:t> RUMENS, Carol.</a:t>
            </a:r>
          </a:p>
          <a:p>
            <a:r>
              <a:rPr lang="pt-BR" sz="1000" dirty="0">
                <a:latin typeface="RobotoBR" pitchFamily="2" charset="0"/>
              </a:rPr>
              <a:t>Poema da semana: Gadji beri bimba de Hugo Ball. The</a:t>
            </a:r>
          </a:p>
          <a:p>
            <a:r>
              <a:rPr lang="pt-BR" sz="1000" dirty="0">
                <a:latin typeface="RobotoBR" pitchFamily="2" charset="0"/>
              </a:rPr>
              <a:t>Guardian, Londres, 31 ago. 2009. Disponível em: &lt;https://</a:t>
            </a:r>
          </a:p>
          <a:p>
            <a:r>
              <a:rPr lang="pt-BR" sz="1000" dirty="0">
                <a:latin typeface="RobotoBR" pitchFamily="2" charset="0"/>
              </a:rPr>
              <a:t>www.theguardian.com/books/booksblog/2009/aug/31/hugo-ball-gadji-beri-bimba&gt;. Acesso em: 14 set. 2018.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029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3BB695FF-976C-499F-8136-4E06B1484A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7400" y="679275"/>
          <a:ext cx="10515600" cy="547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1877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98" y="839413"/>
            <a:ext cx="7889608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i="1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Flash mob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2141898" y="2164976"/>
            <a:ext cx="7889608" cy="41846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Tipo de intervenção realizada por um grupo de pessoas que se reúne para executar determinada coreografia ou ação coletiva, </a:t>
            </a:r>
            <a:r>
              <a:rPr lang="pt-BR" sz="2800" b="1" dirty="0">
                <a:latin typeface="RobotoBR" pitchFamily="2" charset="0"/>
              </a:rPr>
              <a:t>interrompendo o ritmo das cidades e propondo reflexões sobre o nosso dia a dia</a:t>
            </a:r>
            <a:r>
              <a:rPr lang="pt-BR" sz="2800" dirty="0">
                <a:latin typeface="RobotoBR" pitchFamily="2" charset="0"/>
              </a:rPr>
              <a:t>. Pode ser registrado em fotografia e vídeo.</a:t>
            </a:r>
            <a:endParaRPr lang="pt-BR" sz="2800" kern="12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4218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222374" y="2374900"/>
            <a:ext cx="9725026" cy="372992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481137" y="2690820"/>
            <a:ext cx="9207500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1900" dirty="0">
                <a:latin typeface="RobotoBR" pitchFamily="2" charset="0"/>
              </a:rPr>
              <a:t>No Brasil, um dos primeiros </a:t>
            </a:r>
            <a:r>
              <a:rPr lang="pt-BR" sz="1900" i="1" dirty="0">
                <a:latin typeface="RobotoBR" pitchFamily="2" charset="0"/>
              </a:rPr>
              <a:t>performers</a:t>
            </a:r>
            <a:r>
              <a:rPr lang="pt-BR" sz="1900" dirty="0">
                <a:latin typeface="RobotoBR" pitchFamily="2" charset="0"/>
              </a:rPr>
              <a:t> foi o artista plástico, arquiteto, diretor de teatro e pesquisador Flávio de Carvalho (1899-1973).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1900" dirty="0">
                <a:latin typeface="RobotoBR" pitchFamily="2" charset="0"/>
              </a:rPr>
              <a:t>Uma de suas performances mais polêmicas foi a </a:t>
            </a:r>
            <a:r>
              <a:rPr lang="pt-BR" sz="1900" b="1" dirty="0">
                <a:latin typeface="RobotoBR" pitchFamily="2" charset="0"/>
              </a:rPr>
              <a:t>Experiência nº 3</a:t>
            </a:r>
            <a:r>
              <a:rPr lang="pt-BR" sz="1900" dirty="0">
                <a:latin typeface="RobotoBR" pitchFamily="2" charset="0"/>
              </a:rPr>
              <a:t>, na qual ele propôs a criação de um novo traje para ser usado no lugar do terno e da gravata, que ele considerava inadequado para o clima tropical.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1900" dirty="0">
                <a:latin typeface="RobotoBR" pitchFamily="2" charset="0"/>
              </a:rPr>
              <a:t>O New Look, como era chamado esse novo traje, era composto por uma blusa de manga curta e um saiote, feitos com tecido leve, além de chapéu e sandálias.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1900" dirty="0">
                <a:latin typeface="RobotoBR" pitchFamily="2" charset="0"/>
              </a:rPr>
              <a:t>Flávio de Carvalho desfilou pelas ruas de São Paulo vestindo suas novas roupas, o que deixou muitas pessoas escandalizadas.</a:t>
            </a:r>
          </a:p>
          <a:p>
            <a:pPr marL="457200" indent="-457200">
              <a:buFont typeface="Arial" pitchFamily="34" charset="0"/>
              <a:buChar char="•"/>
            </a:pPr>
            <a:endParaRPr lang="pt-BR" sz="1900" dirty="0">
              <a:latin typeface="RobotoBR" pitchFamily="2" charset="0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838200" y="573101"/>
            <a:ext cx="10236200" cy="146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latin typeface="RobotoBR" pitchFamily="2" charset="0"/>
              </a:rPr>
              <a:t>As provocações de Flávio de Carvalho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659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304801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b="1" dirty="0">
                <a:latin typeface="RobotoBR" pitchFamily="2" charset="0"/>
              </a:rPr>
              <a:t>Arte e sensorialidade 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723900" y="2309822"/>
            <a:ext cx="5880100" cy="3692286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Quando pensamos em Artes visuais (e o próprio nome já indica isso), acreditamos que a visão é o principal sentido utilizado para apreciarmos uma obra.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781801" y="2325581"/>
            <a:ext cx="4889500" cy="4072938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6966402" y="2587407"/>
            <a:ext cx="452029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Porém, alguns artistas brasileiros buscaram ultrapassar essa dominância da imagem</a:t>
            </a:r>
          </a:p>
          <a:p>
            <a:r>
              <a:rPr lang="pt-BR" sz="2800" dirty="0">
                <a:latin typeface="RobotoBR" pitchFamily="2" charset="0"/>
              </a:rPr>
              <a:t>nas Artes e privilegiaram </a:t>
            </a:r>
            <a:r>
              <a:rPr lang="pt-BR" sz="2800" b="1" dirty="0">
                <a:latin typeface="RobotoBR" pitchFamily="2" charset="0"/>
              </a:rPr>
              <a:t>experiências sensoriais e participativas </a:t>
            </a:r>
            <a:r>
              <a:rPr lang="pt-BR" sz="2800" dirty="0">
                <a:latin typeface="RobotoBR" pitchFamily="2" charset="0"/>
              </a:rPr>
              <a:t>em suas obras.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27577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" name="Elipse 2"/>
          <p:cNvSpPr/>
          <p:nvPr/>
        </p:nvSpPr>
        <p:spPr>
          <a:xfrm>
            <a:off x="222250" y="2860256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Elipse 9"/>
          <p:cNvSpPr/>
          <p:nvPr/>
        </p:nvSpPr>
        <p:spPr>
          <a:xfrm>
            <a:off x="6255419" y="2840214"/>
            <a:ext cx="2624352" cy="278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/>
              <a:t> </a:t>
            </a:r>
          </a:p>
        </p:txBody>
      </p:sp>
      <p:sp>
        <p:nvSpPr>
          <p:cNvPr id="13" name="Elipse 12"/>
          <p:cNvSpPr/>
          <p:nvPr/>
        </p:nvSpPr>
        <p:spPr>
          <a:xfrm>
            <a:off x="3225800" y="2869531"/>
            <a:ext cx="2578100" cy="2667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</p:txBody>
      </p:sp>
      <p:sp>
        <p:nvSpPr>
          <p:cNvPr id="14" name="Elipse 13"/>
          <p:cNvSpPr/>
          <p:nvPr/>
        </p:nvSpPr>
        <p:spPr>
          <a:xfrm>
            <a:off x="9328150" y="2860255"/>
            <a:ext cx="2724150" cy="26762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900" dirty="0">
                <a:latin typeface="RobotoBR" pitchFamily="2" charset="0"/>
              </a:rPr>
              <a:t>Inspirou-se na espontaneidade dos gestos dos sambistas da Escola Estação</a:t>
            </a:r>
          </a:p>
          <a:p>
            <a:r>
              <a:rPr lang="pt-BR" sz="1900" dirty="0">
                <a:latin typeface="RobotoBR" pitchFamily="2" charset="0"/>
              </a:rPr>
              <a:t>Primeira de Mangueira.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492500" y="3455106"/>
            <a:ext cx="23114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Consiste em capas e estandartes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feitos com tecidos de diversas cores e texturas.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488950" y="3562814"/>
            <a:ext cx="2311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Esta obra é um exemplo de arte que envolve vários sentidos.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669971" y="3162718"/>
            <a:ext cx="23114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O espectador os veste e, por meio</a:t>
            </a:r>
          </a:p>
          <a:p>
            <a:r>
              <a:rPr lang="pt-BR" sz="1900" dirty="0">
                <a:solidFill>
                  <a:schemeClr val="bg1"/>
                </a:solidFill>
                <a:latin typeface="RobotoBR" pitchFamily="2" charset="0"/>
              </a:rPr>
              <a:t>da dança e da música, envolve-se de forma tátil, auditiva e visual com a obra.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75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Parangolé</a:t>
            </a:r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, de Hélio Oiticica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7241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2743860"/>
            <a:ext cx="10515600" cy="883069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pt-BR" dirty="0">
                <a:latin typeface="RobotoBR" pitchFamily="2" charset="0"/>
              </a:rPr>
              <a:t>Tipo de obra de arte que, como a </a:t>
            </a:r>
            <a:r>
              <a:rPr lang="pt-BR" i="1" dirty="0">
                <a:latin typeface="RobotoBR" pitchFamily="2" charset="0"/>
              </a:rPr>
              <a:t>performance</a:t>
            </a:r>
            <a:r>
              <a:rPr lang="pt-BR" dirty="0">
                <a:latin typeface="RobotoBR" pitchFamily="2" charset="0"/>
              </a:rPr>
              <a:t>, tem na </a:t>
            </a:r>
            <a:r>
              <a:rPr lang="pt-BR" b="1" dirty="0">
                <a:latin typeface="RobotoBR" pitchFamily="2" charset="0"/>
              </a:rPr>
              <a:t>ação corporal</a:t>
            </a:r>
            <a:r>
              <a:rPr lang="pt-BR" dirty="0">
                <a:latin typeface="RobotoBR" pitchFamily="2" charset="0"/>
              </a:rPr>
              <a:t> sua principal característica. 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736600" y="4091194"/>
            <a:ext cx="10604500" cy="1402451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Mas, diferentemente da </a:t>
            </a:r>
            <a:r>
              <a:rPr lang="pt-BR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performance</a:t>
            </a: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, no </a:t>
            </a:r>
            <a:r>
              <a:rPr lang="pt-BR" i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happening</a:t>
            </a: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 </a:t>
            </a:r>
            <a:r>
              <a:rPr lang="pt-BR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o espectador também faz parte da obra</a:t>
            </a: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, e sua ação é imprescindível para que ela seja uma manifestação artística.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02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Happening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580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1898" y="839413"/>
            <a:ext cx="7889608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Instalação artística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2141898" y="2164976"/>
            <a:ext cx="7889608" cy="40879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É um tipo de manifestação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artística que envolve a criação de um </a:t>
            </a:r>
            <a:r>
              <a:rPr lang="pt-BR" sz="2800" b="1" dirty="0">
                <a:latin typeface="RobotoBR" pitchFamily="2" charset="0"/>
              </a:rPr>
              <a:t>ambiente </a:t>
            </a:r>
            <a:r>
              <a:rPr lang="pt-BR" sz="2800" dirty="0">
                <a:latin typeface="RobotoBR" pitchFamily="2" charset="0"/>
              </a:rPr>
              <a:t>em que o espectador adentrará,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e, por meio da </a:t>
            </a:r>
            <a:r>
              <a:rPr lang="pt-BR" sz="2800" b="1" dirty="0">
                <a:latin typeface="RobotoBR" pitchFamily="2" charset="0"/>
              </a:rPr>
              <a:t>imersão</a:t>
            </a:r>
            <a:r>
              <a:rPr lang="pt-BR" sz="2800" dirty="0">
                <a:latin typeface="RobotoBR" pitchFamily="2" charset="0"/>
              </a:rPr>
              <a:t> e da </a:t>
            </a:r>
            <a:r>
              <a:rPr lang="pt-BR" sz="2800" b="1" dirty="0">
                <a:latin typeface="RobotoBR" pitchFamily="2" charset="0"/>
              </a:rPr>
              <a:t>interação</a:t>
            </a:r>
            <a:r>
              <a:rPr lang="pt-BR" sz="2800" dirty="0">
                <a:latin typeface="RobotoBR" pitchFamily="2" charset="0"/>
              </a:rPr>
              <a:t> com ele, alcançará uma determinada experiência</a:t>
            </a:r>
          </a:p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estética e sensorial.</a:t>
            </a:r>
            <a:endParaRPr lang="pt-BR" sz="2800" kern="12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293007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1506</Words>
  <Application>Microsoft Office PowerPoint</Application>
  <PresentationFormat>Widescreen</PresentationFormat>
  <Paragraphs>134</Paragraphs>
  <Slides>20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RobotoBR</vt:lpstr>
      <vt:lpstr>Tema do Office</vt:lpstr>
      <vt:lpstr> Unidade 1 – Capítulo 1</vt:lpstr>
      <vt:lpstr>A kinesfera, de Laban</vt:lpstr>
      <vt:lpstr>Fatores de movimento</vt:lpstr>
      <vt:lpstr>Uma revolucionária da dança</vt:lpstr>
      <vt:lpstr>Apresentação do PowerPoint</vt:lpstr>
      <vt:lpstr>É um desenho, de Trisha Brown</vt:lpstr>
      <vt:lpstr>Deborah Colker: explorando o corpo e o espaço</vt:lpstr>
      <vt:lpstr>Compondo com o espaço</vt:lpstr>
      <vt:lpstr>Corpo, espaço e novas mídias</vt:lpstr>
      <vt:lpstr>Variações de níveis na dança</vt:lpstr>
      <vt:lpstr> Unidade 1 – Capítulo 2</vt:lpstr>
      <vt:lpstr>As vivências artísticas e o corpo</vt:lpstr>
      <vt:lpstr>Origens da performance</vt:lpstr>
      <vt:lpstr>Apresentação do PowerPoint</vt:lpstr>
      <vt:lpstr>Flash mob</vt:lpstr>
      <vt:lpstr>Apresentação do PowerPoint</vt:lpstr>
      <vt:lpstr>Arte e sensorialidade </vt:lpstr>
      <vt:lpstr>Parangolé, de Hélio Oiticica</vt:lpstr>
      <vt:lpstr>Happening</vt:lpstr>
      <vt:lpstr>Instalação artística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Sarita Borelli</dc:creator>
  <cp:lastModifiedBy>João Paulo Bortoluci</cp:lastModifiedBy>
  <cp:revision>219</cp:revision>
  <dcterms:created xsi:type="dcterms:W3CDTF">2019-02-19T17:58:13Z</dcterms:created>
  <dcterms:modified xsi:type="dcterms:W3CDTF">2020-04-03T00:18:56Z</dcterms:modified>
</cp:coreProperties>
</file>