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30" r:id="rId2"/>
    <p:sldId id="318" r:id="rId3"/>
    <p:sldId id="319" r:id="rId4"/>
    <p:sldId id="320" r:id="rId5"/>
    <p:sldId id="321" r:id="rId6"/>
    <p:sldId id="322" r:id="rId7"/>
    <p:sldId id="323" r:id="rId8"/>
    <p:sldId id="324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21ABDE7-027E-4E2B-8080-068429AEFD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17EBA6B-08FB-47EE-88E0-9A20BEEAAAB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8ADDF50-2953-428B-B215-7A20541B7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EC103B1-4DF5-4644-A843-5709A9B5C7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DC6D309-39A5-48DD-8DFF-E6F3F8D1B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16726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2453F08-5527-4A38-B60F-A08FB33CB6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6D22AA8-DCEF-43F1-BF5A-DA0820B637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61169EEC-17D3-48F1-BC64-C4D3942AF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8589B22-A61D-4F04-8573-8A465507C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8D70C78-F243-45CB-B01E-91BD067EEE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28371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A4AB9A9-6C99-469B-93EF-C857368D5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63BDA85-5E09-47DA-A5B8-BC4E49BA5DB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972567E-BA28-4FC2-91A1-CEE88F410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9F93154-C47D-4633-93C1-D717A253E3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A85E8DE-B96A-41D1-8A72-C660C897F7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90258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CF64814-6804-4F15-AD4E-4F08EB308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BC11E98-C3B8-438D-9211-50F2225218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6A0445A6-5D9C-4F5F-A585-7728D13F322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9412A0-1DF8-4185-A65B-9D0BA48A9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6E51629-614D-42F5-900F-6F1A0BF9F4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39EB500F-8A3A-40BF-8ABD-59042C4059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937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EFCCD-0D2A-4FFE-A670-7DEA31472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D6FED3C-6EFA-4BA6-B21A-8B40F4338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11E1F620-8A2F-4A98-9FB4-B1196ACDCB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F3559A80-2578-40B8-BE91-37B44A7CED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E8AD6149-BF88-42C5-A6C8-E3D09CC78F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4A39300F-56EE-4ECF-A745-15E9C558D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4F5B4F30-ABC5-4CE8-94C5-A9583FE3CD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5D8CC4C-7F4B-4C4B-B4F9-49803E3776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4228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81DCD2D-F25A-4BC2-A75F-5B0D3FAC97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88D4A74E-C0DA-440B-91AF-994CDEF0A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F2D93759-F5D2-49AC-BEF5-C69F44EE5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6803E98B-522D-44B1-B6A5-86BC4BC04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2369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DC59E7-CBA0-49FA-952D-04560BEC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F3AF8-6B23-4C74-AF71-2C18AE8C95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2A723164-8394-47B4-A0C2-7B1517B3E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776229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821BFB-0660-4A26-8B0C-7C9F559DD7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FCC6C28-10C2-40E5-93B0-2CF799A12E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BADBCA2B-35C7-4727-B9E6-C6612CD3C73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AF01530-E78D-43C6-B9BA-C6EF34140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4885F556-009C-4A78-955B-B75815574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C5D70B80-FBFB-4C29-AEE1-7A8FA74090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50381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2A41713-622E-4EC2-941B-3549B7351C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F07B2357-53BE-4BD8-BB22-DBE139F300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1339B9A-3C43-457D-8F4A-D9E48F408A9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EB23247-D4A6-4716-A443-10F2B851E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8CEB2BD-8474-47C0-A430-E5D8FF443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9B59676-BFAC-448F-B624-C3477E50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377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38AFD2E-F99C-4503-815B-0D69CA72A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4B9AD35A-B860-418D-AC73-97413D722C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417FC1E-D253-406D-B8F9-A67E21137B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AEB15B4E-52CC-4513-8409-B036674B3A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4C7279E-280A-4C32-9C0A-6D2D4716BD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84422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15743079-60FE-4D71-B61E-5A4AAF09E6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EC0D4DB0-950C-48E1-96CF-0EA64CC018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DF42EC7-6BF3-46CC-9EE5-F5E9CA865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00058E1-647D-4BFC-87F9-D7CC24126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F7EE81-B55F-46E3-9C3E-802723378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73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4F619DF7-9407-4C38-8FA2-DCE27C820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3D9F07B-2387-4255-9564-BD96DBD015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2AA2B91-AB05-42B9-A404-F6FB4E2785A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330C7-14AA-49A8-B726-85216213DB49}" type="datetimeFigureOut">
              <a:rPr lang="pt-BR" smtClean="0"/>
              <a:t>02/04/2020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A2AE36F-BFAD-4501-A525-E3C61AF8940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AAF276C-8F8A-4AB5-9D88-26B1F2FC78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DC0B54-3D5E-4B3A-A227-4E28FF3A8C4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02894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t-BR" b="1" dirty="0">
                <a:latin typeface="RobotoBR" pitchFamily="2" charset="0"/>
              </a:rPr>
              <a:t>Unidade 8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270886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Texto 5">
            <a:extLst>
              <a:ext uri="{FF2B5EF4-FFF2-40B4-BE49-F238E27FC236}">
                <a16:creationId xmlns:a16="http://schemas.microsoft.com/office/drawing/2014/main" id="{74BF02A7-A70E-48C7-8994-80CAABBAFB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8199" y="2933700"/>
            <a:ext cx="5257801" cy="3086099"/>
          </a:xfrm>
        </p:spPr>
        <p:txBody>
          <a:bodyPr>
            <a:normAutofit/>
          </a:bodyPr>
          <a:lstStyle/>
          <a:p>
            <a:pPr marL="230400" indent="-230400">
              <a:buFont typeface="Arial" panose="020B0604020202020204" pitchFamily="34" charset="0"/>
              <a:buChar char="•"/>
            </a:pPr>
            <a:r>
              <a:rPr lang="pt-BR" sz="3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Narrativa que explica fenômenos da vida ou da natureza.</a:t>
            </a:r>
          </a:p>
        </p:txBody>
      </p:sp>
      <p:sp>
        <p:nvSpPr>
          <p:cNvPr id="11" name="Espaço Reservado para Texto 5">
            <a:extLst>
              <a:ext uri="{FF2B5EF4-FFF2-40B4-BE49-F238E27FC236}">
                <a16:creationId xmlns:a16="http://schemas.microsoft.com/office/drawing/2014/main" id="{61440F51-8757-4700-8704-2856E3DE8B9A}"/>
              </a:ext>
            </a:extLst>
          </p:cNvPr>
          <p:cNvSpPr txBox="1">
            <a:spLocks/>
          </p:cNvSpPr>
          <p:nvPr/>
        </p:nvSpPr>
        <p:spPr>
          <a:xfrm>
            <a:off x="6095999" y="2933701"/>
            <a:ext cx="5257799" cy="3086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400" indent="-230400">
              <a:buFont typeface="Arial" panose="020B0604020202020204" pitchFamily="34" charset="0"/>
              <a:buChar char="•"/>
            </a:pPr>
            <a:r>
              <a:rPr lang="pt-BR" sz="3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passada oralmente, de geração em geração.</a:t>
            </a:r>
          </a:p>
        </p:txBody>
      </p:sp>
      <p:sp>
        <p:nvSpPr>
          <p:cNvPr id="8" name="Título 1">
            <a:extLst>
              <a:ext uri="{FF2B5EF4-FFF2-40B4-BE49-F238E27FC236}">
                <a16:creationId xmlns:a16="http://schemas.microsoft.com/office/drawing/2014/main" id="{D5445D4C-F511-4304-BF7C-8804745C7983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chemeClr val="bg1"/>
                </a:solidFill>
                <a:latin typeface="RobotoBR" pitchFamily="2" charset="0"/>
              </a:rPr>
              <a:t>Mito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152464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775AF3B1-F0A4-43EC-B1B8-21A8227DF6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41" y="-95534"/>
            <a:ext cx="10635318" cy="685800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43158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7A8E51-6B4E-4198-88DE-5CF4B728A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simples e período composto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15EC9014-A093-48C6-9B10-6539D03C6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2222"/>
            <a:ext cx="10515600" cy="2955236"/>
          </a:xfrm>
        </p:spPr>
        <p:txBody>
          <a:bodyPr/>
          <a:lstStyle/>
          <a:p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</a:t>
            </a:r>
            <a:r>
              <a:rPr lang="pt-BR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simples </a:t>
            </a: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formado por apenas uma oração.</a:t>
            </a:r>
          </a:p>
          <a:p>
            <a:pPr marL="0" indent="0">
              <a:buNone/>
            </a:pP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Ex.: </a:t>
            </a:r>
            <a:r>
              <a:rPr lang="pt-BR" u="sng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Colocaram</a:t>
            </a: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mandioca dentro da armação de embira.</a:t>
            </a:r>
          </a:p>
          <a:p>
            <a:pPr marL="0" indent="0">
              <a:buNone/>
            </a:pPr>
            <a:endParaRPr lang="pt-BR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 </a:t>
            </a:r>
            <a:r>
              <a:rPr lang="pt-BR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período composto </a:t>
            </a: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formado por duas ou mais orações.</a:t>
            </a:r>
          </a:p>
          <a:p>
            <a:pPr marL="0" indent="0">
              <a:buNone/>
            </a:pP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	Ex.: Todos os pássaros </a:t>
            </a:r>
            <a:r>
              <a:rPr lang="pt-BR" u="sng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cercaram</a:t>
            </a: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mosca para </a:t>
            </a:r>
            <a:r>
              <a:rPr lang="pt-BR" u="sng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escutar</a:t>
            </a: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b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</a:b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                   o que ela ia </a:t>
            </a:r>
            <a:r>
              <a:rPr lang="pt-BR" u="sng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dizer</a:t>
            </a:r>
            <a:r>
              <a:rPr lang="pt-BR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069461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>
            <a:extLst>
              <a:ext uri="{FF2B5EF4-FFF2-40B4-BE49-F238E27FC236}">
                <a16:creationId xmlns:a16="http://schemas.microsoft.com/office/drawing/2014/main" id="{4200823C-4CDA-40FD-98EE-CC7FF0F0E7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Sequência textual: narrativa</a:t>
            </a:r>
          </a:p>
        </p:txBody>
      </p:sp>
      <p:sp>
        <p:nvSpPr>
          <p:cNvPr id="162" name="Espaço Reservado para Texto 161">
            <a:extLst>
              <a:ext uri="{FF2B5EF4-FFF2-40B4-BE49-F238E27FC236}">
                <a16:creationId xmlns:a16="http://schemas.microsoft.com/office/drawing/2014/main" id="{C3C6031F-BF1F-4853-A1CD-AF8D258D2FD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1871662"/>
            <a:ext cx="10515599" cy="1133475"/>
          </a:xfrm>
        </p:spPr>
        <p:txBody>
          <a:bodyPr anchor="ctr"/>
          <a:lstStyle/>
          <a:p>
            <a:pPr algn="ctr"/>
            <a:r>
              <a:rPr lang="pt-BR" sz="3600" b="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Texto narrativo</a:t>
            </a:r>
          </a:p>
          <a:p>
            <a:pPr marL="450900" indent="-34290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pt-BR" b="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finalidade é contar uma história</a:t>
            </a:r>
          </a:p>
        </p:txBody>
      </p:sp>
      <p:sp>
        <p:nvSpPr>
          <p:cNvPr id="105" name="Espaço Reservado para Conteúdo 104">
            <a:extLst>
              <a:ext uri="{FF2B5EF4-FFF2-40B4-BE49-F238E27FC236}">
                <a16:creationId xmlns:a16="http://schemas.microsoft.com/office/drawing/2014/main" id="{BD3A7370-8E40-4069-BB32-0E46652FA7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86112"/>
            <a:ext cx="6318250" cy="3306763"/>
          </a:xfrm>
        </p:spPr>
        <p:txBody>
          <a:bodyPr>
            <a:normAutofit fontScale="85000" lnSpcReduction="10000"/>
          </a:bodyPr>
          <a:lstStyle/>
          <a:p>
            <a:pPr marL="230400" indent="-457200">
              <a:lnSpc>
                <a:spcPct val="150000"/>
              </a:lnSpc>
              <a:spcBef>
                <a:spcPts val="600"/>
              </a:spcBef>
              <a:buFont typeface="Wingdings" panose="05000000000000000000" pitchFamily="2" charset="2"/>
              <a:buChar char="v"/>
            </a:pPr>
            <a:r>
              <a:rPr lang="pt-BR" sz="33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Enredo</a:t>
            </a:r>
          </a:p>
          <a:p>
            <a:pPr marL="684000">
              <a:lnSpc>
                <a:spcPct val="120000"/>
              </a:lnSpc>
              <a:spcBef>
                <a:spcPts val="1200"/>
              </a:spcBef>
            </a:pPr>
            <a:r>
              <a:rPr lang="pt-BR" sz="33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Característica fundamental da narrativa.</a:t>
            </a:r>
          </a:p>
          <a:p>
            <a:pPr marL="684000">
              <a:lnSpc>
                <a:spcPct val="120000"/>
              </a:lnSpc>
              <a:spcBef>
                <a:spcPts val="1200"/>
              </a:spcBef>
            </a:pPr>
            <a:r>
              <a:rPr lang="pt-BR" sz="33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Acontecimentos que constituem a ação das personagens.</a:t>
            </a:r>
            <a:endParaRPr lang="pt-BR" sz="3300" dirty="0">
              <a:solidFill>
                <a:schemeClr val="tx2"/>
              </a:solidFill>
            </a:endParaRPr>
          </a:p>
        </p:txBody>
      </p:sp>
      <p:sp>
        <p:nvSpPr>
          <p:cNvPr id="164" name="Espaço Reservado para Conteúdo 163">
            <a:extLst>
              <a:ext uri="{FF2B5EF4-FFF2-40B4-BE49-F238E27FC236}">
                <a16:creationId xmlns:a16="http://schemas.microsoft.com/office/drawing/2014/main" id="{18FDA38C-83B3-4479-BDFC-0DBB01CE3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454899" y="3186111"/>
            <a:ext cx="4389439" cy="3306763"/>
          </a:xfrm>
        </p:spPr>
        <p:txBody>
          <a:bodyPr>
            <a:normAutofit fontScale="85000" lnSpcReduction="20000"/>
          </a:bodyPr>
          <a:lstStyle/>
          <a:p>
            <a:pPr marL="230400" indent="-457200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v"/>
            </a:pPr>
            <a:r>
              <a:rPr lang="pt-BR" sz="33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Estrutura</a:t>
            </a:r>
          </a:p>
          <a:p>
            <a:pPr marL="684000" indent="-230400">
              <a:lnSpc>
                <a:spcPct val="120000"/>
              </a:lnSpc>
              <a:spcBef>
                <a:spcPts val="600"/>
              </a:spcBef>
            </a:pPr>
            <a:r>
              <a:rPr lang="pt-BR" sz="33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Situação inicial</a:t>
            </a:r>
          </a:p>
          <a:p>
            <a:pPr marL="684000" indent="-230400">
              <a:lnSpc>
                <a:spcPct val="120000"/>
              </a:lnSpc>
              <a:spcBef>
                <a:spcPts val="600"/>
              </a:spcBef>
            </a:pPr>
            <a:r>
              <a:rPr lang="pt-BR" sz="33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Conflito</a:t>
            </a:r>
          </a:p>
          <a:p>
            <a:pPr marL="684000" indent="-230400">
              <a:lnSpc>
                <a:spcPct val="120000"/>
              </a:lnSpc>
              <a:spcBef>
                <a:spcPts val="600"/>
              </a:spcBef>
            </a:pPr>
            <a:r>
              <a:rPr lang="pt-BR" sz="33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Clímax</a:t>
            </a:r>
          </a:p>
          <a:p>
            <a:pPr marL="684000" indent="-230400">
              <a:lnSpc>
                <a:spcPct val="120000"/>
              </a:lnSpc>
              <a:spcBef>
                <a:spcPts val="600"/>
              </a:spcBef>
            </a:pPr>
            <a:r>
              <a:rPr lang="pt-BR" sz="33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Desfecho</a:t>
            </a:r>
          </a:p>
          <a:p>
            <a:pPr marL="684000" indent="-230400">
              <a:lnSpc>
                <a:spcPct val="120000"/>
              </a:lnSpc>
              <a:spcBef>
                <a:spcPts val="600"/>
              </a:spcBef>
            </a:pPr>
            <a:r>
              <a:rPr lang="pt-BR" sz="33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Finalização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538205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Imagem 24">
            <a:extLst>
              <a:ext uri="{FF2B5EF4-FFF2-40B4-BE49-F238E27FC236}">
                <a16:creationId xmlns:a16="http://schemas.microsoft.com/office/drawing/2014/main" id="{4F026E95-1814-4956-A875-0B2443C277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194" y="290681"/>
            <a:ext cx="12244388" cy="6962730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6</a:t>
            </a:fld>
            <a:endParaRPr lang="pt-BR" dirty="0"/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444868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orma Livre: Forma 15">
            <a:extLst>
              <a:ext uri="{FF2B5EF4-FFF2-40B4-BE49-F238E27FC236}">
                <a16:creationId xmlns:a16="http://schemas.microsoft.com/office/drawing/2014/main" id="{DE9F8AFF-44CE-49C4-8DCC-A45B31535831}"/>
              </a:ext>
            </a:extLst>
          </p:cNvPr>
          <p:cNvSpPr/>
          <p:nvPr/>
        </p:nvSpPr>
        <p:spPr>
          <a:xfrm>
            <a:off x="6570344" y="4050651"/>
            <a:ext cx="1818408" cy="1740535"/>
          </a:xfrm>
          <a:custGeom>
            <a:avLst/>
            <a:gdLst>
              <a:gd name="connsiteX0" fmla="*/ 0 w 1818408"/>
              <a:gd name="connsiteY0" fmla="*/ 0 h 1740535"/>
              <a:gd name="connsiteX1" fmla="*/ 1818408 w 1818408"/>
              <a:gd name="connsiteY1" fmla="*/ 0 h 1740535"/>
              <a:gd name="connsiteX2" fmla="*/ 1818408 w 1818408"/>
              <a:gd name="connsiteY2" fmla="*/ 1740535 h 1740535"/>
              <a:gd name="connsiteX3" fmla="*/ 0 w 1818408"/>
              <a:gd name="connsiteY3" fmla="*/ 1740535 h 1740535"/>
              <a:gd name="connsiteX4" fmla="*/ 0 w 1818408"/>
              <a:gd name="connsiteY4" fmla="*/ 0 h 17405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18408" h="1740535">
                <a:moveTo>
                  <a:pt x="0" y="0"/>
                </a:moveTo>
                <a:lnTo>
                  <a:pt x="1818408" y="0"/>
                </a:lnTo>
                <a:lnTo>
                  <a:pt x="1818408" y="1740535"/>
                </a:lnTo>
                <a:lnTo>
                  <a:pt x="0" y="1740535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63576" tIns="163576" rIns="163576" bIns="163576" numCol="1" spcCol="1270" anchor="t" anchorCtr="0">
            <a:noAutofit/>
          </a:bodyPr>
          <a:lstStyle/>
          <a:p>
            <a:pPr marL="0" lvl="0" indent="0" algn="ctr" defTabSz="10223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pt-BR" sz="2300" kern="1200" dirty="0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D5D2F3DF-D913-4F30-AD6B-FB2E5E2D5C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Sujeito e concordância verbal</a:t>
            </a:r>
            <a:endParaRPr lang="pt-BR" b="1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F21563FB-59E4-45E6-A502-F035E0F48F35}"/>
              </a:ext>
            </a:extLst>
          </p:cNvPr>
          <p:cNvSpPr txBox="1"/>
          <p:nvPr/>
        </p:nvSpPr>
        <p:spPr>
          <a:xfrm>
            <a:off x="838199" y="1911302"/>
            <a:ext cx="10511442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pt-BR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Oração:</a:t>
            </a:r>
          </a:p>
          <a:p>
            <a:pPr marL="216000" indent="-216000">
              <a:buFont typeface="Arial" panose="020B0604020202020204" pitchFamily="34" charset="0"/>
              <a:buChar char="•"/>
            </a:pPr>
            <a:r>
              <a:rPr lang="pt-BR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Os </a:t>
            </a:r>
            <a:r>
              <a:rPr lang="pt-BR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mitos</a:t>
            </a:r>
            <a:r>
              <a:rPr lang="pt-BR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</a:t>
            </a:r>
            <a:r>
              <a:rPr lang="pt-BR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explicam</a:t>
            </a:r>
            <a:r>
              <a:rPr lang="pt-BR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vida e as leis da natureza, </a:t>
            </a:r>
            <a:r>
              <a:rPr lang="pt-BR" sz="2800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reverenciam</a:t>
            </a:r>
            <a:r>
              <a:rPr lang="pt-BR" sz="28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 bravura, a verdade.</a:t>
            </a:r>
          </a:p>
        </p:txBody>
      </p:sp>
      <p:grpSp>
        <p:nvGrpSpPr>
          <p:cNvPr id="64" name="Agrupar 63">
            <a:extLst>
              <a:ext uri="{FF2B5EF4-FFF2-40B4-BE49-F238E27FC236}">
                <a16:creationId xmlns:a16="http://schemas.microsoft.com/office/drawing/2014/main" id="{59C0C4B6-8A45-472A-8B1E-D6C7FF403447}"/>
              </a:ext>
            </a:extLst>
          </p:cNvPr>
          <p:cNvGrpSpPr/>
          <p:nvPr/>
        </p:nvGrpSpPr>
        <p:grpSpPr>
          <a:xfrm>
            <a:off x="838200" y="2682872"/>
            <a:ext cx="10515600" cy="3895963"/>
            <a:chOff x="838200" y="1439849"/>
            <a:chExt cx="10515600" cy="3895963"/>
          </a:xfrm>
        </p:grpSpPr>
        <p:grpSp>
          <p:nvGrpSpPr>
            <p:cNvPr id="56" name="Agrupar 55">
              <a:extLst>
                <a:ext uri="{FF2B5EF4-FFF2-40B4-BE49-F238E27FC236}">
                  <a16:creationId xmlns:a16="http://schemas.microsoft.com/office/drawing/2014/main" id="{0BCE030C-3AB5-48DE-A3AA-6BED15BE1755}"/>
                </a:ext>
              </a:extLst>
            </p:cNvPr>
            <p:cNvGrpSpPr/>
            <p:nvPr/>
          </p:nvGrpSpPr>
          <p:grpSpPr>
            <a:xfrm>
              <a:off x="842359" y="1439849"/>
              <a:ext cx="2644152" cy="1740535"/>
              <a:chOff x="842359" y="1439849"/>
              <a:chExt cx="2644152" cy="1740535"/>
            </a:xfrm>
          </p:grpSpPr>
          <p:sp>
            <p:nvSpPr>
              <p:cNvPr id="9" name="Forma Livre: Forma 8">
                <a:extLst>
                  <a:ext uri="{FF2B5EF4-FFF2-40B4-BE49-F238E27FC236}">
                    <a16:creationId xmlns:a16="http://schemas.microsoft.com/office/drawing/2014/main" id="{0841555C-A72E-43CC-B21C-22485E4C580F}"/>
                  </a:ext>
                </a:extLst>
              </p:cNvPr>
              <p:cNvSpPr/>
              <p:nvPr/>
            </p:nvSpPr>
            <p:spPr>
              <a:xfrm>
                <a:off x="842359" y="1439849"/>
                <a:ext cx="1818408" cy="1740535"/>
              </a:xfrm>
              <a:custGeom>
                <a:avLst/>
                <a:gdLst>
                  <a:gd name="connsiteX0" fmla="*/ 0 w 1818408"/>
                  <a:gd name="connsiteY0" fmla="*/ 0 h 1740535"/>
                  <a:gd name="connsiteX1" fmla="*/ 1818408 w 1818408"/>
                  <a:gd name="connsiteY1" fmla="*/ 0 h 1740535"/>
                  <a:gd name="connsiteX2" fmla="*/ 1818408 w 1818408"/>
                  <a:gd name="connsiteY2" fmla="*/ 1740535 h 1740535"/>
                  <a:gd name="connsiteX3" fmla="*/ 0 w 1818408"/>
                  <a:gd name="connsiteY3" fmla="*/ 1740535 h 1740535"/>
                  <a:gd name="connsiteX4" fmla="*/ 0 w 1818408"/>
                  <a:gd name="connsiteY4" fmla="*/ 0 h 17405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818408" h="1740535">
                    <a:moveTo>
                      <a:pt x="0" y="0"/>
                    </a:moveTo>
                    <a:lnTo>
                      <a:pt x="1818408" y="0"/>
                    </a:lnTo>
                    <a:lnTo>
                      <a:pt x="1818408" y="1740535"/>
                    </a:lnTo>
                    <a:lnTo>
                      <a:pt x="0" y="174053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0">
                <a:schemeClr val="dk1">
                  <a:alpha val="0"/>
                  <a:hueOff val="0"/>
                  <a:satOff val="0"/>
                  <a:lumOff val="0"/>
                  <a:alphaOff val="0"/>
                </a:schemeClr>
              </a:lnRef>
              <a:fill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tx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142240" tIns="142240" rIns="142240" bIns="142240" numCol="1" spcCol="1270" anchor="b" anchorCtr="0">
                <a:noAutofit/>
              </a:bodyPr>
              <a:lstStyle/>
              <a:p>
                <a:pPr marL="0" lvl="0" indent="0" algn="ctr" defTabSz="8890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pt-BR" sz="2000" b="1" kern="12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sujeito</a:t>
                </a:r>
                <a:r>
                  <a:rPr lang="pt-BR" sz="2000" kern="12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 </a:t>
                </a:r>
              </a:p>
              <a:p>
                <a:pPr marL="0" lvl="0" indent="0" algn="ctr" defTabSz="889000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None/>
                </a:pPr>
                <a:r>
                  <a:rPr lang="pt-BR" sz="2000" kern="12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da oração</a:t>
                </a:r>
                <a:endParaRPr lang="pt-BR" sz="2000" kern="1200" dirty="0">
                  <a:solidFill>
                    <a:schemeClr val="tx2"/>
                  </a:solidFill>
                </a:endParaRPr>
              </a:p>
            </p:txBody>
          </p:sp>
          <p:sp>
            <p:nvSpPr>
              <p:cNvPr id="22" name="CaixaDeTexto 21">
                <a:extLst>
                  <a:ext uri="{FF2B5EF4-FFF2-40B4-BE49-F238E27FC236}">
                    <a16:creationId xmlns:a16="http://schemas.microsoft.com/office/drawing/2014/main" id="{084EEFEB-1B82-452B-80ED-08D12B2B6333}"/>
                  </a:ext>
                </a:extLst>
              </p:cNvPr>
              <p:cNvSpPr txBox="1"/>
              <p:nvPr/>
            </p:nvSpPr>
            <p:spPr>
              <a:xfrm>
                <a:off x="2316439" y="2743929"/>
                <a:ext cx="1170072" cy="3385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1600" b="1" dirty="0">
                    <a:solidFill>
                      <a:srgbClr val="FF0000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Os mitos</a:t>
                </a:r>
                <a:endParaRPr lang="pt-BR" sz="16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8" name="CaixaDeTexto 37">
                <a:extLst>
                  <a:ext uri="{FF2B5EF4-FFF2-40B4-BE49-F238E27FC236}">
                    <a16:creationId xmlns:a16="http://schemas.microsoft.com/office/drawing/2014/main" id="{0146A1A7-ADE6-4F91-8979-6F3E487BAF73}"/>
                  </a:ext>
                </a:extLst>
              </p:cNvPr>
              <p:cNvSpPr txBox="1"/>
              <p:nvPr/>
            </p:nvSpPr>
            <p:spPr>
              <a:xfrm rot="-1080000">
                <a:off x="2160886" y="2359854"/>
                <a:ext cx="5715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t-BR" sz="3600" b="1" dirty="0">
                    <a:solidFill>
                      <a:schemeClr val="accent1"/>
                    </a:solidFill>
                    <a:latin typeface="Yu Gothic UI Semibold" panose="020B0700000000000000" pitchFamily="34" charset="-128"/>
                    <a:ea typeface="Yu Gothic UI Semibold" panose="020B0700000000000000" pitchFamily="34" charset="-128"/>
                  </a:rPr>
                  <a:t>⤵</a:t>
                </a:r>
                <a:endParaRPr lang="pt-BR" sz="3600" b="1" dirty="0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63" name="Agrupar 62">
              <a:extLst>
                <a:ext uri="{FF2B5EF4-FFF2-40B4-BE49-F238E27FC236}">
                  <a16:creationId xmlns:a16="http://schemas.microsoft.com/office/drawing/2014/main" id="{0A865DCD-18E7-4BA0-8747-42E55B26AEC5}"/>
                </a:ext>
              </a:extLst>
            </p:cNvPr>
            <p:cNvGrpSpPr/>
            <p:nvPr/>
          </p:nvGrpSpPr>
          <p:grpSpPr>
            <a:xfrm>
              <a:off x="838200" y="2141528"/>
              <a:ext cx="10515600" cy="3194284"/>
              <a:chOff x="838200" y="2141528"/>
              <a:chExt cx="10515600" cy="3194284"/>
            </a:xfrm>
          </p:grpSpPr>
          <p:sp>
            <p:nvSpPr>
              <p:cNvPr id="8" name="Seta: Entalhada para a Direita 7">
                <a:extLst>
                  <a:ext uri="{FF2B5EF4-FFF2-40B4-BE49-F238E27FC236}">
                    <a16:creationId xmlns:a16="http://schemas.microsoft.com/office/drawing/2014/main" id="{80328B61-A28B-4321-BD82-1D65C529E834}"/>
                  </a:ext>
                </a:extLst>
              </p:cNvPr>
              <p:cNvSpPr/>
              <p:nvPr/>
            </p:nvSpPr>
            <p:spPr>
              <a:xfrm>
                <a:off x="838200" y="2745250"/>
                <a:ext cx="10515600" cy="1740535"/>
              </a:xfrm>
              <a:prstGeom prst="notchedRightArrow">
                <a:avLst/>
              </a:prstGeom>
            </p:spPr>
            <p:style>
              <a:lnRef idx="0">
                <a:schemeClr val="accen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4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Elipse 9">
                <a:extLst>
                  <a:ext uri="{FF2B5EF4-FFF2-40B4-BE49-F238E27FC236}">
                    <a16:creationId xmlns:a16="http://schemas.microsoft.com/office/drawing/2014/main" id="{8A611D96-7F5D-4404-B869-18149C1C11AC}"/>
                  </a:ext>
                </a:extLst>
              </p:cNvPr>
              <p:cNvSpPr/>
              <p:nvPr/>
            </p:nvSpPr>
            <p:spPr>
              <a:xfrm>
                <a:off x="1533996" y="3397951"/>
                <a:ext cx="435133" cy="43513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3" name="Elipse 12">
                <a:extLst>
                  <a:ext uri="{FF2B5EF4-FFF2-40B4-BE49-F238E27FC236}">
                    <a16:creationId xmlns:a16="http://schemas.microsoft.com/office/drawing/2014/main" id="{5CAFAA13-ED75-4D3F-A461-80F01C7D0D69}"/>
                  </a:ext>
                </a:extLst>
              </p:cNvPr>
              <p:cNvSpPr/>
              <p:nvPr/>
            </p:nvSpPr>
            <p:spPr>
              <a:xfrm>
                <a:off x="3443324" y="3397951"/>
                <a:ext cx="435133" cy="43513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5" name="Elipse 14">
                <a:extLst>
                  <a:ext uri="{FF2B5EF4-FFF2-40B4-BE49-F238E27FC236}">
                    <a16:creationId xmlns:a16="http://schemas.microsoft.com/office/drawing/2014/main" id="{B5449CCE-BCBF-4D75-8AAC-21524A4AB576}"/>
                  </a:ext>
                </a:extLst>
              </p:cNvPr>
              <p:cNvSpPr/>
              <p:nvPr/>
            </p:nvSpPr>
            <p:spPr>
              <a:xfrm>
                <a:off x="5352653" y="3397951"/>
                <a:ext cx="435133" cy="43513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7" name="Elipse 16">
                <a:extLst>
                  <a:ext uri="{FF2B5EF4-FFF2-40B4-BE49-F238E27FC236}">
                    <a16:creationId xmlns:a16="http://schemas.microsoft.com/office/drawing/2014/main" id="{DEB749E7-0C7C-4195-B43F-0914C7A263F4}"/>
                  </a:ext>
                </a:extLst>
              </p:cNvPr>
              <p:cNvSpPr/>
              <p:nvPr/>
            </p:nvSpPr>
            <p:spPr>
              <a:xfrm>
                <a:off x="7261981" y="3397951"/>
                <a:ext cx="435133" cy="43513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19" name="Elipse 18">
                <a:extLst>
                  <a:ext uri="{FF2B5EF4-FFF2-40B4-BE49-F238E27FC236}">
                    <a16:creationId xmlns:a16="http://schemas.microsoft.com/office/drawing/2014/main" id="{8469D006-C5A0-472E-84F1-30A2A950EE01}"/>
                  </a:ext>
                </a:extLst>
              </p:cNvPr>
              <p:cNvSpPr/>
              <p:nvPr/>
            </p:nvSpPr>
            <p:spPr>
              <a:xfrm>
                <a:off x="9171310" y="3397951"/>
                <a:ext cx="435133" cy="435133"/>
              </a:xfrm>
              <a:prstGeom prst="ellipse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</p:sp>
          <p:cxnSp>
            <p:nvCxnSpPr>
              <p:cNvPr id="31" name="Conector reto 30">
                <a:extLst>
                  <a:ext uri="{FF2B5EF4-FFF2-40B4-BE49-F238E27FC236}">
                    <a16:creationId xmlns:a16="http://schemas.microsoft.com/office/drawing/2014/main" id="{11B75D6B-14F4-4162-9815-0A87F103690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916555" y="4873620"/>
                <a:ext cx="0" cy="25200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60" name="Agrupar 59">
                <a:extLst>
                  <a:ext uri="{FF2B5EF4-FFF2-40B4-BE49-F238E27FC236}">
                    <a16:creationId xmlns:a16="http://schemas.microsoft.com/office/drawing/2014/main" id="{6A7C8E04-0AD8-4953-8DA1-6848EE968FF0}"/>
                  </a:ext>
                </a:extLst>
              </p:cNvPr>
              <p:cNvGrpSpPr/>
              <p:nvPr/>
            </p:nvGrpSpPr>
            <p:grpSpPr>
              <a:xfrm>
                <a:off x="2222456" y="4050651"/>
                <a:ext cx="3312000" cy="1285161"/>
                <a:chOff x="2222456" y="4050651"/>
                <a:chExt cx="3312000" cy="1285161"/>
              </a:xfrm>
            </p:grpSpPr>
            <p:sp>
              <p:nvSpPr>
                <p:cNvPr id="11" name="Forma Livre: Forma 10">
                  <a:extLst>
                    <a:ext uri="{FF2B5EF4-FFF2-40B4-BE49-F238E27FC236}">
                      <a16:creationId xmlns:a16="http://schemas.microsoft.com/office/drawing/2014/main" id="{F95C5844-8FD3-4AF8-BEBB-1C35BAB94A4E}"/>
                    </a:ext>
                  </a:extLst>
                </p:cNvPr>
                <p:cNvSpPr/>
                <p:nvPr/>
              </p:nvSpPr>
              <p:spPr>
                <a:xfrm>
                  <a:off x="2260278" y="4050651"/>
                  <a:ext cx="2801223" cy="821373"/>
                </a:xfrm>
                <a:custGeom>
                  <a:avLst/>
                  <a:gdLst>
                    <a:gd name="connsiteX0" fmla="*/ 0 w 1810261"/>
                    <a:gd name="connsiteY0" fmla="*/ 0 h 1740535"/>
                    <a:gd name="connsiteX1" fmla="*/ 1810261 w 1810261"/>
                    <a:gd name="connsiteY1" fmla="*/ 0 h 1740535"/>
                    <a:gd name="connsiteX2" fmla="*/ 1810261 w 1810261"/>
                    <a:gd name="connsiteY2" fmla="*/ 1740535 h 1740535"/>
                    <a:gd name="connsiteX3" fmla="*/ 0 w 1810261"/>
                    <a:gd name="connsiteY3" fmla="*/ 1740535 h 1740535"/>
                    <a:gd name="connsiteX4" fmla="*/ 0 w 1810261"/>
                    <a:gd name="connsiteY4" fmla="*/ 0 h 1740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0261" h="1740535">
                      <a:moveTo>
                        <a:pt x="0" y="0"/>
                      </a:moveTo>
                      <a:lnTo>
                        <a:pt x="1810261" y="0"/>
                      </a:lnTo>
                      <a:lnTo>
                        <a:pt x="1810261" y="1740535"/>
                      </a:lnTo>
                      <a:lnTo>
                        <a:pt x="0" y="17405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142240" rIns="0" bIns="0" numCol="1" spcCol="1270" anchor="t" anchorCtr="0">
                  <a:noAutofit/>
                </a:bodyPr>
                <a:lstStyle/>
                <a:p>
                  <a:pPr marL="0" lvl="0" indent="0" algn="ctr" defTabSz="88900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pt-BR" sz="2000" kern="12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concorda com o verbo em </a:t>
                  </a:r>
                  <a:r>
                    <a:rPr lang="pt-BR" sz="2000" b="1" kern="12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número</a:t>
                  </a:r>
                  <a:r>
                    <a:rPr lang="pt-BR" sz="2000" kern="12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e </a:t>
                  </a:r>
                  <a:r>
                    <a:rPr lang="pt-BR" sz="2000" b="1" kern="12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pessoa</a:t>
                  </a:r>
                  <a:endParaRPr lang="pt-BR" sz="2000" kern="12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25" name="Colchete Esquerdo 24">
                  <a:extLst>
                    <a:ext uri="{FF2B5EF4-FFF2-40B4-BE49-F238E27FC236}">
                      <a16:creationId xmlns:a16="http://schemas.microsoft.com/office/drawing/2014/main" id="{7160865C-D985-4D45-AF27-9BA62CB15EB6}"/>
                    </a:ext>
                  </a:extLst>
                </p:cNvPr>
                <p:cNvSpPr/>
                <p:nvPr/>
              </p:nvSpPr>
              <p:spPr>
                <a:xfrm rot="16200000">
                  <a:off x="3828450" y="4057638"/>
                  <a:ext cx="100013" cy="1507532"/>
                </a:xfrm>
                <a:prstGeom prst="leftBracket">
                  <a:avLst/>
                </a:prstGeom>
                <a:ln w="19050"/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  <p:txBody>
                <a:bodyPr rtlCol="0" anchor="ctr"/>
                <a:lstStyle/>
                <a:p>
                  <a:pPr algn="ctr"/>
                  <a:endParaRPr lang="pt-BR" dirty="0"/>
                </a:p>
              </p:txBody>
            </p:sp>
            <p:grpSp>
              <p:nvGrpSpPr>
                <p:cNvPr id="37" name="Agrupar 36">
                  <a:extLst>
                    <a:ext uri="{FF2B5EF4-FFF2-40B4-BE49-F238E27FC236}">
                      <a16:creationId xmlns:a16="http://schemas.microsoft.com/office/drawing/2014/main" id="{903473AB-BD69-44C3-A044-25C55939835E}"/>
                    </a:ext>
                  </a:extLst>
                </p:cNvPr>
                <p:cNvGrpSpPr/>
                <p:nvPr/>
              </p:nvGrpSpPr>
              <p:grpSpPr>
                <a:xfrm>
                  <a:off x="2222456" y="4843369"/>
                  <a:ext cx="3312000" cy="492443"/>
                  <a:chOff x="2222456" y="5109831"/>
                  <a:chExt cx="3312000" cy="492443"/>
                </a:xfrm>
              </p:grpSpPr>
              <p:sp>
                <p:nvSpPr>
                  <p:cNvPr id="23" name="CaixaDeTexto 22">
                    <a:extLst>
                      <a:ext uri="{FF2B5EF4-FFF2-40B4-BE49-F238E27FC236}">
                        <a16:creationId xmlns:a16="http://schemas.microsoft.com/office/drawing/2014/main" id="{E95B5C3A-FF87-4139-881C-B8B174EAF3C8}"/>
                      </a:ext>
                    </a:extLst>
                  </p:cNvPr>
                  <p:cNvSpPr txBox="1"/>
                  <p:nvPr/>
                </p:nvSpPr>
                <p:spPr>
                  <a:xfrm>
                    <a:off x="2222456" y="5109831"/>
                    <a:ext cx="3312000" cy="492443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 rtlCol="0" anchor="ctr" anchorCtr="0">
                    <a:spAutoFit/>
                  </a:bodyPr>
                  <a:lstStyle/>
                  <a:p>
                    <a:pPr algn="r"/>
                    <a:r>
                      <a:rPr lang="pt-BR" sz="1600" b="1" dirty="0">
                        <a:solidFill>
                          <a:srgbClr val="FF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 explicam 	</a:t>
                    </a:r>
                    <a:r>
                      <a:rPr lang="pt-BR" sz="1600" dirty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a vida [...],</a:t>
                    </a:r>
                  </a:p>
                  <a:p>
                    <a:pPr algn="r"/>
                    <a:r>
                      <a:rPr lang="pt-BR" sz="1600" b="1" dirty="0">
                        <a:solidFill>
                          <a:srgbClr val="FF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reverenciam	</a:t>
                    </a:r>
                    <a:r>
                      <a:rPr lang="pt-BR" sz="1600" dirty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a natureza...</a:t>
                    </a:r>
                    <a:endParaRPr lang="pt-BR" sz="1600" dirty="0">
                      <a:solidFill>
                        <a:schemeClr val="tx2"/>
                      </a:solidFill>
                    </a:endParaRPr>
                  </a:p>
                </p:txBody>
              </p:sp>
              <p:grpSp>
                <p:nvGrpSpPr>
                  <p:cNvPr id="36" name="Agrupar 35">
                    <a:extLst>
                      <a:ext uri="{FF2B5EF4-FFF2-40B4-BE49-F238E27FC236}">
                        <a16:creationId xmlns:a16="http://schemas.microsoft.com/office/drawing/2014/main" id="{34B8FC67-C4B2-45FF-B4BB-C93D9CD29D7E}"/>
                      </a:ext>
                    </a:extLst>
                  </p:cNvPr>
                  <p:cNvGrpSpPr/>
                  <p:nvPr/>
                </p:nvGrpSpPr>
                <p:grpSpPr>
                  <a:xfrm>
                    <a:off x="3761172" y="5216347"/>
                    <a:ext cx="144000" cy="324000"/>
                    <a:chOff x="3761172" y="5216347"/>
                    <a:chExt cx="144000" cy="324000"/>
                  </a:xfrm>
                </p:grpSpPr>
                <p:sp>
                  <p:nvSpPr>
                    <p:cNvPr id="27" name="Colchete Direito 26">
                      <a:extLst>
                        <a:ext uri="{FF2B5EF4-FFF2-40B4-BE49-F238E27FC236}">
                          <a16:creationId xmlns:a16="http://schemas.microsoft.com/office/drawing/2014/main" id="{284F28B9-B3FA-4174-B0BA-AEB43A752A1D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3761172" y="5216347"/>
                      <a:ext cx="36000" cy="324000"/>
                    </a:xfrm>
                    <a:prstGeom prst="rightBracket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  <p:txBody>
                    <a:bodyPr lIns="0" tIns="0" rIns="0" bIns="0" rtlCol="0" anchor="ctr"/>
                    <a:lstStyle/>
                    <a:p>
                      <a:pPr algn="ctr"/>
                      <a:endParaRPr lang="pt-BR" dirty="0"/>
                    </a:p>
                  </p:txBody>
                </p:sp>
                <p:cxnSp>
                  <p:nvCxnSpPr>
                    <p:cNvPr id="35" name="Conector reto 34">
                      <a:extLst>
                        <a:ext uri="{FF2B5EF4-FFF2-40B4-BE49-F238E27FC236}">
                          <a16:creationId xmlns:a16="http://schemas.microsoft.com/office/drawing/2014/main" id="{38A913C7-18A7-424C-A86A-133C287E5A52}"/>
                        </a:ext>
                      </a:extLst>
                    </p:cNvPr>
                    <p:cNvCxnSpPr/>
                    <p:nvPr/>
                  </p:nvCxnSpPr>
                  <p:spPr>
                    <a:xfrm>
                      <a:off x="3797172" y="5382968"/>
                      <a:ext cx="108000" cy="0"/>
                    </a:xfrm>
                    <a:prstGeom prst="line">
                      <a:avLst/>
                    </a:prstGeom>
                    <a:ln w="19050"/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</p:grpSp>
          </p:grpSp>
          <p:grpSp>
            <p:nvGrpSpPr>
              <p:cNvPr id="57" name="Agrupar 56">
                <a:extLst>
                  <a:ext uri="{FF2B5EF4-FFF2-40B4-BE49-F238E27FC236}">
                    <a16:creationId xmlns:a16="http://schemas.microsoft.com/office/drawing/2014/main" id="{7BD6D543-64E7-46EE-8944-8479B00521E4}"/>
                  </a:ext>
                </a:extLst>
              </p:cNvPr>
              <p:cNvGrpSpPr/>
              <p:nvPr/>
            </p:nvGrpSpPr>
            <p:grpSpPr>
              <a:xfrm>
                <a:off x="3414847" y="2141528"/>
                <a:ext cx="3417409" cy="1047655"/>
                <a:chOff x="3414847" y="2141528"/>
                <a:chExt cx="3417409" cy="1047655"/>
              </a:xfrm>
            </p:grpSpPr>
            <p:sp>
              <p:nvSpPr>
                <p:cNvPr id="14" name="Forma Livre: Forma 13">
                  <a:extLst>
                    <a:ext uri="{FF2B5EF4-FFF2-40B4-BE49-F238E27FC236}">
                      <a16:creationId xmlns:a16="http://schemas.microsoft.com/office/drawing/2014/main" id="{5EB14E5A-987A-4047-8EA8-AB7069CE55BC}"/>
                    </a:ext>
                  </a:extLst>
                </p:cNvPr>
                <p:cNvSpPr/>
                <p:nvPr/>
              </p:nvSpPr>
              <p:spPr>
                <a:xfrm>
                  <a:off x="4312256" y="2301317"/>
                  <a:ext cx="2520000" cy="887866"/>
                </a:xfrm>
                <a:custGeom>
                  <a:avLst/>
                  <a:gdLst>
                    <a:gd name="connsiteX0" fmla="*/ 0 w 1818408"/>
                    <a:gd name="connsiteY0" fmla="*/ 0 h 1740535"/>
                    <a:gd name="connsiteX1" fmla="*/ 1818408 w 1818408"/>
                    <a:gd name="connsiteY1" fmla="*/ 0 h 1740535"/>
                    <a:gd name="connsiteX2" fmla="*/ 1818408 w 1818408"/>
                    <a:gd name="connsiteY2" fmla="*/ 1740535 h 1740535"/>
                    <a:gd name="connsiteX3" fmla="*/ 0 w 1818408"/>
                    <a:gd name="connsiteY3" fmla="*/ 1740535 h 1740535"/>
                    <a:gd name="connsiteX4" fmla="*/ 0 w 1818408"/>
                    <a:gd name="connsiteY4" fmla="*/ 0 h 1740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8408" h="1740535">
                      <a:moveTo>
                        <a:pt x="0" y="0"/>
                      </a:moveTo>
                      <a:lnTo>
                        <a:pt x="1818408" y="0"/>
                      </a:lnTo>
                      <a:lnTo>
                        <a:pt x="1818408" y="1740535"/>
                      </a:lnTo>
                      <a:lnTo>
                        <a:pt x="0" y="17405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0" rIns="0" bIns="144000" numCol="1" spcCol="1270" anchor="b" anchorCtr="0">
                  <a:noAutofit/>
                </a:bodyPr>
                <a:lstStyle/>
                <a:p>
                  <a:pPr marL="0" lvl="0" indent="0" algn="ctr" defTabSz="889000">
                    <a:lnSpc>
                      <a:spcPct val="100000"/>
                    </a:lnSpc>
                    <a:spcBef>
                      <a:spcPct val="0"/>
                    </a:spcBef>
                    <a:spcAft>
                      <a:spcPts val="0"/>
                    </a:spcAft>
                    <a:buNone/>
                  </a:pPr>
                  <a:r>
                    <a:rPr lang="pt-BR" sz="2000" b="1" kern="12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núcleo</a:t>
                  </a:r>
                  <a:r>
                    <a:rPr lang="pt-BR" sz="2000" kern="12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do sujeito é a principal palavra dele</a:t>
                  </a:r>
                  <a:endParaRPr lang="pt-BR" sz="2000" kern="1200" dirty="0">
                    <a:solidFill>
                      <a:schemeClr val="tx2"/>
                    </a:solidFill>
                  </a:endParaRPr>
                </a:p>
              </p:txBody>
            </p:sp>
            <p:sp>
              <p:nvSpPr>
                <p:cNvPr id="39" name="CaixaDeTexto 38">
                  <a:extLst>
                    <a:ext uri="{FF2B5EF4-FFF2-40B4-BE49-F238E27FC236}">
                      <a16:creationId xmlns:a16="http://schemas.microsoft.com/office/drawing/2014/main" id="{671CAE6F-4854-49DF-9D6F-D2ADBF619BB4}"/>
                    </a:ext>
                  </a:extLst>
                </p:cNvPr>
                <p:cNvSpPr txBox="1"/>
                <p:nvPr/>
              </p:nvSpPr>
              <p:spPr>
                <a:xfrm>
                  <a:off x="3414847" y="2425899"/>
                  <a:ext cx="720000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pt-BR" sz="1600" b="1" dirty="0">
                      <a:solidFill>
                        <a:srgbClr val="FF0000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mitos</a:t>
                  </a:r>
                  <a:endParaRPr lang="pt-BR" sz="1600" b="1" dirty="0">
                    <a:solidFill>
                      <a:srgbClr val="FF0000"/>
                    </a:solidFill>
                  </a:endParaRPr>
                </a:p>
              </p:txBody>
            </p:sp>
            <p:sp>
              <p:nvSpPr>
                <p:cNvPr id="40" name="CaixaDeTexto 39">
                  <a:extLst>
                    <a:ext uri="{FF2B5EF4-FFF2-40B4-BE49-F238E27FC236}">
                      <a16:creationId xmlns:a16="http://schemas.microsoft.com/office/drawing/2014/main" id="{6F5C7175-FA43-4756-A94F-07EED926C5B6}"/>
                    </a:ext>
                  </a:extLst>
                </p:cNvPr>
                <p:cNvSpPr txBox="1"/>
                <p:nvPr/>
              </p:nvSpPr>
              <p:spPr>
                <a:xfrm rot="19160637">
                  <a:off x="3850338" y="2141528"/>
                  <a:ext cx="571500" cy="64633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pt-BR" sz="3600" b="1" dirty="0">
                      <a:solidFill>
                        <a:schemeClr val="accent1"/>
                      </a:solidFill>
                      <a:latin typeface="Yu Gothic UI Semibold" panose="020B0700000000000000" pitchFamily="34" charset="-128"/>
                      <a:ea typeface="Yu Gothic UI Semibold" panose="020B0700000000000000" pitchFamily="34" charset="-128"/>
                    </a:rPr>
                    <a:t>⤵</a:t>
                  </a:r>
                  <a:endParaRPr lang="pt-BR" sz="3600" b="1" dirty="0">
                    <a:solidFill>
                      <a:schemeClr val="accent1"/>
                    </a:solidFill>
                  </a:endParaRPr>
                </a:p>
              </p:txBody>
            </p:sp>
          </p:grpSp>
          <p:sp>
            <p:nvSpPr>
              <p:cNvPr id="41" name="CaixaDeTexto 40">
                <a:extLst>
                  <a:ext uri="{FF2B5EF4-FFF2-40B4-BE49-F238E27FC236}">
                    <a16:creationId xmlns:a16="http://schemas.microsoft.com/office/drawing/2014/main" id="{C86050A3-6F95-4616-9D19-241AADB3DA31}"/>
                  </a:ext>
                </a:extLst>
              </p:cNvPr>
              <p:cNvSpPr txBox="1"/>
              <p:nvPr/>
            </p:nvSpPr>
            <p:spPr>
              <a:xfrm>
                <a:off x="8502705" y="4405309"/>
                <a:ext cx="1476000" cy="318924"/>
              </a:xfrm>
              <a:prstGeom prst="rect">
                <a:avLst/>
              </a:prstGeom>
              <a:noFill/>
            </p:spPr>
            <p:txBody>
              <a:bodyPr wrap="square" lIns="0" tIns="72000" rIns="0" bIns="0" rtlCol="0">
                <a:spAutoFit/>
              </a:bodyPr>
              <a:lstStyle/>
              <a:p>
                <a:r>
                  <a:rPr lang="pt-BR" sz="1600" b="1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um </a:t>
                </a:r>
                <a:r>
                  <a:rPr lang="pt-BR" sz="1600" dirty="0">
                    <a:solidFill>
                      <a:schemeClr val="tx2"/>
                    </a:solidFill>
                    <a:latin typeface="Roboto" panose="02000000000000000000" pitchFamily="2" charset="0"/>
                    <a:ea typeface="Roboto" panose="02000000000000000000" pitchFamily="2" charset="0"/>
                    <a:cs typeface="Roboto" panose="02000000000000000000" pitchFamily="2" charset="0"/>
                  </a:rPr>
                  <a:t>só núcleo:</a:t>
                </a:r>
                <a:endParaRPr lang="pt-BR" sz="1600" b="1" dirty="0">
                  <a:solidFill>
                    <a:schemeClr val="tx2"/>
                  </a:solidFill>
                </a:endParaRPr>
              </a:p>
            </p:txBody>
          </p:sp>
          <p:grpSp>
            <p:nvGrpSpPr>
              <p:cNvPr id="62" name="Agrupar 61">
                <a:extLst>
                  <a:ext uri="{FF2B5EF4-FFF2-40B4-BE49-F238E27FC236}">
                    <a16:creationId xmlns:a16="http://schemas.microsoft.com/office/drawing/2014/main" id="{255341F0-41C6-454E-B721-45EAB00D7C2D}"/>
                  </a:ext>
                </a:extLst>
              </p:cNvPr>
              <p:cNvGrpSpPr/>
              <p:nvPr/>
            </p:nvGrpSpPr>
            <p:grpSpPr>
              <a:xfrm>
                <a:off x="6380920" y="4050651"/>
                <a:ext cx="4158547" cy="1190240"/>
                <a:chOff x="6380920" y="4050651"/>
                <a:chExt cx="4158547" cy="1190240"/>
              </a:xfrm>
            </p:grpSpPr>
            <p:grpSp>
              <p:nvGrpSpPr>
                <p:cNvPr id="61" name="Agrupar 60">
                  <a:extLst>
                    <a:ext uri="{FF2B5EF4-FFF2-40B4-BE49-F238E27FC236}">
                      <a16:creationId xmlns:a16="http://schemas.microsoft.com/office/drawing/2014/main" id="{A26C23EE-136F-480A-B429-87BE1D15A956}"/>
                    </a:ext>
                  </a:extLst>
                </p:cNvPr>
                <p:cNvGrpSpPr/>
                <p:nvPr/>
              </p:nvGrpSpPr>
              <p:grpSpPr>
                <a:xfrm>
                  <a:off x="6380920" y="4050651"/>
                  <a:ext cx="4158547" cy="1028240"/>
                  <a:chOff x="6380920" y="4050651"/>
                  <a:chExt cx="4158547" cy="1028240"/>
                </a:xfrm>
              </p:grpSpPr>
              <p:sp>
                <p:nvSpPr>
                  <p:cNvPr id="20" name="Forma Livre: Forma 19">
                    <a:extLst>
                      <a:ext uri="{FF2B5EF4-FFF2-40B4-BE49-F238E27FC236}">
                        <a16:creationId xmlns:a16="http://schemas.microsoft.com/office/drawing/2014/main" id="{D0D0F98D-CA9A-46CA-9FB6-F8853B81A8CD}"/>
                      </a:ext>
                    </a:extLst>
                  </p:cNvPr>
                  <p:cNvSpPr/>
                  <p:nvPr/>
                </p:nvSpPr>
                <p:spPr>
                  <a:xfrm>
                    <a:off x="6380920" y="4050651"/>
                    <a:ext cx="2391605" cy="1028240"/>
                  </a:xfrm>
                  <a:custGeom>
                    <a:avLst/>
                    <a:gdLst>
                      <a:gd name="connsiteX0" fmla="*/ 0 w 1818408"/>
                      <a:gd name="connsiteY0" fmla="*/ 0 h 1740535"/>
                      <a:gd name="connsiteX1" fmla="*/ 1818408 w 1818408"/>
                      <a:gd name="connsiteY1" fmla="*/ 0 h 1740535"/>
                      <a:gd name="connsiteX2" fmla="*/ 1818408 w 1818408"/>
                      <a:gd name="connsiteY2" fmla="*/ 1740535 h 1740535"/>
                      <a:gd name="connsiteX3" fmla="*/ 0 w 1818408"/>
                      <a:gd name="connsiteY3" fmla="*/ 1740535 h 1740535"/>
                      <a:gd name="connsiteX4" fmla="*/ 0 w 1818408"/>
                      <a:gd name="connsiteY4" fmla="*/ 0 h 1740535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1818408" h="1740535">
                        <a:moveTo>
                          <a:pt x="0" y="0"/>
                        </a:moveTo>
                        <a:lnTo>
                          <a:pt x="1818408" y="0"/>
                        </a:lnTo>
                        <a:lnTo>
                          <a:pt x="1818408" y="1740535"/>
                        </a:lnTo>
                        <a:lnTo>
                          <a:pt x="0" y="1740535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</p:spPr>
                <p:style>
                  <a:lnRef idx="0">
                    <a:schemeClr val="dk1">
                      <a:alpha val="0"/>
                      <a:hueOff val="0"/>
                      <a:satOff val="0"/>
                      <a:lumOff val="0"/>
                      <a:alphaOff val="0"/>
                    </a:schemeClr>
                  </a:lnRef>
                  <a:fill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fillRef>
                  <a:effectRef idx="0">
                    <a:schemeClr val="lt1">
                      <a:alpha val="0"/>
                      <a:hueOff val="0"/>
                      <a:satOff val="0"/>
                      <a:lumOff val="0"/>
                      <a:alphaOff val="0"/>
                    </a:schemeClr>
                  </a:effectRef>
                  <a:fontRef idx="minor">
                    <a:schemeClr val="tx1">
                      <a:hueOff val="0"/>
                      <a:satOff val="0"/>
                      <a:lumOff val="0"/>
                      <a:alphaOff val="0"/>
                    </a:schemeClr>
                  </a:fontRef>
                </p:style>
                <p:txBody>
                  <a:bodyPr spcFirstLastPara="0" vert="horz" wrap="square" lIns="0" tIns="144000" rIns="0" bIns="0" numCol="1" spcCol="1270" anchor="t" anchorCtr="0">
                    <a:noAutofit/>
                  </a:bodyPr>
                  <a:lstStyle/>
                  <a:p>
                    <a:pPr marL="0" lvl="0" indent="0" algn="r" defTabSz="889000">
                      <a:buNone/>
                    </a:pPr>
                    <a:r>
                      <a:rPr lang="pt-BR" sz="2000" dirty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sujeito </a:t>
                    </a:r>
                    <a:r>
                      <a:rPr lang="pt-BR" sz="2000" b="1" dirty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simples</a:t>
                    </a:r>
                  </a:p>
                  <a:p>
                    <a:pPr marL="0" lvl="0" indent="0" algn="ctr" defTabSz="889000">
                      <a:buNone/>
                    </a:pPr>
                    <a:endParaRPr lang="pt-BR" sz="8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endParaRPr>
                  </a:p>
                  <a:p>
                    <a:pPr marL="0" lvl="0" indent="0" defTabSz="889000">
                      <a:buNone/>
                    </a:pPr>
                    <a:r>
                      <a:rPr lang="pt-BR" sz="2000" dirty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sujeito </a:t>
                    </a:r>
                    <a:r>
                      <a:rPr lang="pt-BR" sz="2000" b="1" dirty="0">
                        <a:solidFill>
                          <a:schemeClr val="tx2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composto</a:t>
                    </a:r>
                    <a:endParaRPr lang="pt-BR" sz="2000" kern="1200" dirty="0">
                      <a:solidFill>
                        <a:schemeClr val="tx2"/>
                      </a:solidFill>
                    </a:endParaRPr>
                  </a:p>
                </p:txBody>
              </p:sp>
              <p:cxnSp>
                <p:nvCxnSpPr>
                  <p:cNvPr id="43" name="Conector: Angulado 42">
                    <a:extLst>
                      <a:ext uri="{FF2B5EF4-FFF2-40B4-BE49-F238E27FC236}">
                        <a16:creationId xmlns:a16="http://schemas.microsoft.com/office/drawing/2014/main" id="{9D02681B-495F-45A7-BE17-732640F7D92F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072312" y="4485785"/>
                    <a:ext cx="2736000" cy="247364"/>
                  </a:xfrm>
                  <a:prstGeom prst="bentConnector3">
                    <a:avLst/>
                  </a:prstGeom>
                  <a:ln w="15875">
                    <a:solidFill>
                      <a:schemeClr val="accent1"/>
                    </a:solidFill>
                    <a:tailEnd type="arrow"/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48" name="CaixaDeTexto 47">
                    <a:extLst>
                      <a:ext uri="{FF2B5EF4-FFF2-40B4-BE49-F238E27FC236}">
                        <a16:creationId xmlns:a16="http://schemas.microsoft.com/office/drawing/2014/main" id="{84452C30-0D52-406A-94D0-9600CBFA2415}"/>
                      </a:ext>
                    </a:extLst>
                  </p:cNvPr>
                  <p:cNvSpPr txBox="1"/>
                  <p:nvPr/>
                </p:nvSpPr>
                <p:spPr>
                  <a:xfrm>
                    <a:off x="9819467" y="4535242"/>
                    <a:ext cx="720000" cy="338554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600" b="1" dirty="0">
                        <a:solidFill>
                          <a:srgbClr val="FF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mitos</a:t>
                    </a:r>
                    <a:endParaRPr lang="pt-BR" sz="1600" b="1" dirty="0">
                      <a:solidFill>
                        <a:srgbClr val="FF0000"/>
                      </a:solidFill>
                    </a:endParaRPr>
                  </a:p>
                </p:txBody>
              </p:sp>
            </p:grpSp>
            <p:sp>
              <p:nvSpPr>
                <p:cNvPr id="49" name="CaixaDeTexto 48">
                  <a:extLst>
                    <a:ext uri="{FF2B5EF4-FFF2-40B4-BE49-F238E27FC236}">
                      <a16:creationId xmlns:a16="http://schemas.microsoft.com/office/drawing/2014/main" id="{6440D835-1BFD-41FE-BA57-9BF8B5AAD8DD}"/>
                    </a:ext>
                  </a:extLst>
                </p:cNvPr>
                <p:cNvSpPr txBox="1"/>
                <p:nvPr/>
              </p:nvSpPr>
              <p:spPr>
                <a:xfrm>
                  <a:off x="7828312" y="4916891"/>
                  <a:ext cx="1980000" cy="324000"/>
                </a:xfrm>
                <a:prstGeom prst="rect">
                  <a:avLst/>
                </a:prstGeom>
                <a:noFill/>
              </p:spPr>
              <p:txBody>
                <a:bodyPr wrap="square" lIns="0" tIns="72000" rIns="0" bIns="0" rtlCol="0">
                  <a:spAutoFit/>
                </a:bodyPr>
                <a:lstStyle/>
                <a:p>
                  <a:pPr algn="ctr"/>
                  <a:r>
                    <a:rPr lang="pt-BR" sz="1600" b="1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dois</a:t>
                  </a:r>
                  <a:r>
                    <a:rPr lang="pt-BR" sz="16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ou </a:t>
                  </a:r>
                  <a:r>
                    <a:rPr lang="pt-BR" sz="1600" b="1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mais</a:t>
                  </a:r>
                  <a:r>
                    <a:rPr lang="pt-BR" sz="16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núcleos</a:t>
                  </a:r>
                  <a:endParaRPr lang="pt-BR" sz="1600" b="1" dirty="0">
                    <a:solidFill>
                      <a:schemeClr val="tx2"/>
                    </a:solidFill>
                  </a:endParaRPr>
                </a:p>
              </p:txBody>
            </p:sp>
            <p:cxnSp>
              <p:nvCxnSpPr>
                <p:cNvPr id="51" name="Conector: Angulado 50">
                  <a:extLst>
                    <a:ext uri="{FF2B5EF4-FFF2-40B4-BE49-F238E27FC236}">
                      <a16:creationId xmlns:a16="http://schemas.microsoft.com/office/drawing/2014/main" id="{6444792E-C91B-4EA3-9E33-823A1F7E8100}"/>
                    </a:ext>
                  </a:extLst>
                </p:cNvPr>
                <p:cNvCxnSpPr/>
                <p:nvPr/>
              </p:nvCxnSpPr>
              <p:spPr>
                <a:xfrm>
                  <a:off x="7261981" y="4916891"/>
                  <a:ext cx="981907" cy="324000"/>
                </a:xfrm>
                <a:prstGeom prst="bentConnector3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59" name="Agrupar 58">
                <a:extLst>
                  <a:ext uri="{FF2B5EF4-FFF2-40B4-BE49-F238E27FC236}">
                    <a16:creationId xmlns:a16="http://schemas.microsoft.com/office/drawing/2014/main" id="{9D0F5797-4B1A-48C5-AC6D-AD8F90F04FAC}"/>
                  </a:ext>
                </a:extLst>
              </p:cNvPr>
              <p:cNvGrpSpPr/>
              <p:nvPr/>
            </p:nvGrpSpPr>
            <p:grpSpPr>
              <a:xfrm>
                <a:off x="7145230" y="2420956"/>
                <a:ext cx="3645545" cy="759428"/>
                <a:chOff x="7145230" y="2420956"/>
                <a:chExt cx="3645545" cy="759428"/>
              </a:xfrm>
            </p:grpSpPr>
            <p:sp>
              <p:nvSpPr>
                <p:cNvPr id="18" name="Forma Livre: Forma 17">
                  <a:extLst>
                    <a:ext uri="{FF2B5EF4-FFF2-40B4-BE49-F238E27FC236}">
                      <a16:creationId xmlns:a16="http://schemas.microsoft.com/office/drawing/2014/main" id="{C5432286-C953-40C6-A344-FF3FD79EDA41}"/>
                    </a:ext>
                  </a:extLst>
                </p:cNvPr>
                <p:cNvSpPr/>
                <p:nvPr/>
              </p:nvSpPr>
              <p:spPr>
                <a:xfrm>
                  <a:off x="8486775" y="2420956"/>
                  <a:ext cx="2304000" cy="288000"/>
                </a:xfrm>
                <a:custGeom>
                  <a:avLst/>
                  <a:gdLst>
                    <a:gd name="connsiteX0" fmla="*/ 0 w 1810261"/>
                    <a:gd name="connsiteY0" fmla="*/ 0 h 1740535"/>
                    <a:gd name="connsiteX1" fmla="*/ 1810261 w 1810261"/>
                    <a:gd name="connsiteY1" fmla="*/ 0 h 1740535"/>
                    <a:gd name="connsiteX2" fmla="*/ 1810261 w 1810261"/>
                    <a:gd name="connsiteY2" fmla="*/ 1740535 h 1740535"/>
                    <a:gd name="connsiteX3" fmla="*/ 0 w 1810261"/>
                    <a:gd name="connsiteY3" fmla="*/ 1740535 h 1740535"/>
                    <a:gd name="connsiteX4" fmla="*/ 0 w 1810261"/>
                    <a:gd name="connsiteY4" fmla="*/ 0 h 174053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810261" h="1740535">
                      <a:moveTo>
                        <a:pt x="0" y="0"/>
                      </a:moveTo>
                      <a:lnTo>
                        <a:pt x="1810261" y="0"/>
                      </a:lnTo>
                      <a:lnTo>
                        <a:pt x="1810261" y="1740535"/>
                      </a:lnTo>
                      <a:lnTo>
                        <a:pt x="0" y="174053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</p:spPr>
              <p:style>
                <a:lnRef idx="0">
                  <a:schemeClr val="dk1">
                    <a:alpha val="0"/>
                    <a:hueOff val="0"/>
                    <a:satOff val="0"/>
                    <a:lumOff val="0"/>
                    <a:alphaOff val="0"/>
                  </a:schemeClr>
                </a:lnRef>
                <a:fill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fillRef>
                <a:effectRef idx="0">
                  <a:schemeClr val="lt1">
                    <a:alpha val="0"/>
                    <a:hueOff val="0"/>
                    <a:satOff val="0"/>
                    <a:lumOff val="0"/>
                    <a:alphaOff val="0"/>
                  </a:schemeClr>
                </a:effectRef>
                <a:fontRef idx="minor">
                  <a:schemeClr val="tx1">
                    <a:hueOff val="0"/>
                    <a:satOff val="0"/>
                    <a:lumOff val="0"/>
                    <a:alphaOff val="0"/>
                  </a:schemeClr>
                </a:fontRef>
              </p:style>
              <p:txBody>
                <a:bodyPr spcFirstLastPara="0" vert="horz" wrap="square" lIns="0" tIns="0" rIns="0" bIns="0" numCol="1" spcCol="1270" anchor="b" anchorCtr="0">
                  <a:noAutofit/>
                </a:bodyPr>
                <a:lstStyle/>
                <a:p>
                  <a:pPr marL="0" lvl="0" indent="0" algn="ctr" defTabSz="1022350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35000"/>
                    </a:spcAft>
                    <a:buNone/>
                  </a:pPr>
                  <a:r>
                    <a:rPr lang="pt-BR" sz="2000" b="1" kern="12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concordância</a:t>
                  </a:r>
                  <a:r>
                    <a:rPr lang="pt-BR" sz="2000" kern="12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 verbal</a:t>
                  </a:r>
                  <a:endParaRPr lang="pt-BR" sz="2000" kern="1200" dirty="0">
                    <a:solidFill>
                      <a:schemeClr val="tx2"/>
                    </a:solidFill>
                  </a:endParaRPr>
                </a:p>
              </p:txBody>
            </p:sp>
            <p:grpSp>
              <p:nvGrpSpPr>
                <p:cNvPr id="58" name="Agrupar 57">
                  <a:extLst>
                    <a:ext uri="{FF2B5EF4-FFF2-40B4-BE49-F238E27FC236}">
                      <a16:creationId xmlns:a16="http://schemas.microsoft.com/office/drawing/2014/main" id="{AA9C4A46-0723-4A20-A513-3A093531FBE5}"/>
                    </a:ext>
                  </a:extLst>
                </p:cNvPr>
                <p:cNvGrpSpPr/>
                <p:nvPr/>
              </p:nvGrpSpPr>
              <p:grpSpPr>
                <a:xfrm>
                  <a:off x="7145230" y="2493895"/>
                  <a:ext cx="1505132" cy="584775"/>
                  <a:chOff x="7145230" y="2493895"/>
                  <a:chExt cx="1505132" cy="584775"/>
                </a:xfrm>
              </p:grpSpPr>
              <p:sp>
                <p:nvSpPr>
                  <p:cNvPr id="52" name="CaixaDeTexto 51">
                    <a:extLst>
                      <a:ext uri="{FF2B5EF4-FFF2-40B4-BE49-F238E27FC236}">
                        <a16:creationId xmlns:a16="http://schemas.microsoft.com/office/drawing/2014/main" id="{256B8FA5-8F75-47AB-B6E6-65A852C4F945}"/>
                      </a:ext>
                    </a:extLst>
                  </p:cNvPr>
                  <p:cNvSpPr txBox="1"/>
                  <p:nvPr/>
                </p:nvSpPr>
                <p:spPr>
                  <a:xfrm>
                    <a:off x="7313673" y="2493895"/>
                    <a:ext cx="1170072" cy="584775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r>
                      <a:rPr lang="pt-BR" sz="1600" b="1" dirty="0">
                        <a:solidFill>
                          <a:srgbClr val="FF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Os mitos</a:t>
                    </a:r>
                  </a:p>
                  <a:p>
                    <a:pPr algn="ctr"/>
                    <a:r>
                      <a:rPr lang="pt-BR" sz="1600" b="1" dirty="0">
                        <a:solidFill>
                          <a:srgbClr val="FF0000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  <a:cs typeface="Roboto" panose="02000000000000000000" pitchFamily="2" charset="0"/>
                      </a:rPr>
                      <a:t>explicam</a:t>
                    </a:r>
                    <a:endParaRPr lang="pt-BR" sz="1600" b="1" dirty="0">
                      <a:solidFill>
                        <a:srgbClr val="FF0000"/>
                      </a:solidFill>
                    </a:endParaRPr>
                  </a:p>
                </p:txBody>
              </p:sp>
              <p:sp>
                <p:nvSpPr>
                  <p:cNvPr id="53" name="CaixaDeTexto 52">
                    <a:extLst>
                      <a:ext uri="{FF2B5EF4-FFF2-40B4-BE49-F238E27FC236}">
                        <a16:creationId xmlns:a16="http://schemas.microsoft.com/office/drawing/2014/main" id="{3871C560-7302-4DDF-A883-126BC18F863A}"/>
                      </a:ext>
                    </a:extLst>
                  </p:cNvPr>
                  <p:cNvSpPr txBox="1"/>
                  <p:nvPr/>
                </p:nvSpPr>
                <p:spPr>
                  <a:xfrm rot="16357906">
                    <a:off x="7155194" y="2486833"/>
                    <a:ext cx="503292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pt-BR" sz="2800" dirty="0">
                        <a:solidFill>
                          <a:schemeClr val="accent1"/>
                        </a:solidFill>
                        <a:latin typeface="Cardo" panose="02020600000000000000" pitchFamily="18" charset="-79"/>
                        <a:ea typeface="Cardo" panose="02020600000000000000" pitchFamily="18" charset="-79"/>
                        <a:cs typeface="Cardo" panose="02020600000000000000" pitchFamily="18" charset="-79"/>
                      </a:rPr>
                      <a:t>↶</a:t>
                    </a:r>
                    <a:endParaRPr lang="pt-BR" sz="2800" dirty="0">
                      <a:solidFill>
                        <a:schemeClr val="accent1"/>
                      </a:solidFill>
                    </a:endParaRPr>
                  </a:p>
                </p:txBody>
              </p:sp>
              <p:sp>
                <p:nvSpPr>
                  <p:cNvPr id="54" name="CaixaDeTexto 53">
                    <a:extLst>
                      <a:ext uri="{FF2B5EF4-FFF2-40B4-BE49-F238E27FC236}">
                        <a16:creationId xmlns:a16="http://schemas.microsoft.com/office/drawing/2014/main" id="{01BF27B2-15B4-4F25-B347-64F38B69894B}"/>
                      </a:ext>
                    </a:extLst>
                  </p:cNvPr>
                  <p:cNvSpPr txBox="1"/>
                  <p:nvPr/>
                </p:nvSpPr>
                <p:spPr>
                  <a:xfrm rot="5400000">
                    <a:off x="8137106" y="2542192"/>
                    <a:ext cx="503292" cy="523220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r>
                      <a:rPr lang="pt-BR" sz="2800" dirty="0">
                        <a:solidFill>
                          <a:schemeClr val="accent1"/>
                        </a:solidFill>
                        <a:latin typeface="Cardo" panose="02020600000000000000" pitchFamily="18" charset="-79"/>
                        <a:ea typeface="Cardo" panose="02020600000000000000" pitchFamily="18" charset="-79"/>
                        <a:cs typeface="Cardo" panose="02020600000000000000" pitchFamily="18" charset="-79"/>
                      </a:rPr>
                      <a:t>↶</a:t>
                    </a:r>
                    <a:endParaRPr lang="pt-BR" sz="2800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sp>
              <p:nvSpPr>
                <p:cNvPr id="55" name="CaixaDeTexto 54">
                  <a:extLst>
                    <a:ext uri="{FF2B5EF4-FFF2-40B4-BE49-F238E27FC236}">
                      <a16:creationId xmlns:a16="http://schemas.microsoft.com/office/drawing/2014/main" id="{7F385976-F808-4F26-8657-DF66EBAFBD7E}"/>
                    </a:ext>
                  </a:extLst>
                </p:cNvPr>
                <p:cNvSpPr txBox="1"/>
                <p:nvPr/>
              </p:nvSpPr>
              <p:spPr>
                <a:xfrm>
                  <a:off x="8650362" y="2687941"/>
                  <a:ext cx="1800000" cy="492443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 rtlCol="0" anchor="ctr" anchorCtr="0">
                  <a:spAutoFit/>
                </a:bodyPr>
                <a:lstStyle/>
                <a:p>
                  <a:pPr algn="ctr"/>
                  <a:r>
                    <a:rPr lang="pt-BR" sz="1600" dirty="0">
                      <a:solidFill>
                        <a:schemeClr val="tx2"/>
                      </a:solidFill>
                      <a:latin typeface="Roboto" panose="02000000000000000000" pitchFamily="2" charset="0"/>
                      <a:ea typeface="Roboto" panose="02000000000000000000" pitchFamily="2" charset="0"/>
                      <a:cs typeface="Roboto" panose="02000000000000000000" pitchFamily="2" charset="0"/>
                    </a:rPr>
                    <a:t>concordância entre sujeito e verbo</a:t>
                  </a:r>
                  <a:endParaRPr lang="pt-BR" sz="1600" dirty="0">
                    <a:solidFill>
                      <a:schemeClr val="tx2"/>
                    </a:solidFill>
                  </a:endParaRPr>
                </a:p>
              </p:txBody>
            </p:sp>
          </p:grpSp>
        </p:grp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7</a:t>
            </a:fld>
            <a:endParaRPr lang="pt-BR" dirty="0"/>
          </a:p>
        </p:txBody>
      </p:sp>
      <p:pic>
        <p:nvPicPr>
          <p:cNvPr id="4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853770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orma Livre: Forma 10">
            <a:extLst>
              <a:ext uri="{FF2B5EF4-FFF2-40B4-BE49-F238E27FC236}">
                <a16:creationId xmlns:a16="http://schemas.microsoft.com/office/drawing/2014/main" id="{A3699E9A-ABEB-44D8-A019-C90EB9CCCAEF}"/>
              </a:ext>
            </a:extLst>
          </p:cNvPr>
          <p:cNvSpPr/>
          <p:nvPr/>
        </p:nvSpPr>
        <p:spPr>
          <a:xfrm>
            <a:off x="844551" y="1768229"/>
            <a:ext cx="4608000" cy="828000"/>
          </a:xfrm>
          <a:custGeom>
            <a:avLst/>
            <a:gdLst>
              <a:gd name="connsiteX0" fmla="*/ 0 w 5157787"/>
              <a:gd name="connsiteY0" fmla="*/ 131043 h 786240"/>
              <a:gd name="connsiteX1" fmla="*/ 131043 w 5157787"/>
              <a:gd name="connsiteY1" fmla="*/ 0 h 786240"/>
              <a:gd name="connsiteX2" fmla="*/ 5026744 w 5157787"/>
              <a:gd name="connsiteY2" fmla="*/ 0 h 786240"/>
              <a:gd name="connsiteX3" fmla="*/ 5157787 w 5157787"/>
              <a:gd name="connsiteY3" fmla="*/ 131043 h 786240"/>
              <a:gd name="connsiteX4" fmla="*/ 5157787 w 5157787"/>
              <a:gd name="connsiteY4" fmla="*/ 655197 h 786240"/>
              <a:gd name="connsiteX5" fmla="*/ 5026744 w 5157787"/>
              <a:gd name="connsiteY5" fmla="*/ 786240 h 786240"/>
              <a:gd name="connsiteX6" fmla="*/ 131043 w 5157787"/>
              <a:gd name="connsiteY6" fmla="*/ 786240 h 786240"/>
              <a:gd name="connsiteX7" fmla="*/ 0 w 5157787"/>
              <a:gd name="connsiteY7" fmla="*/ 655197 h 786240"/>
              <a:gd name="connsiteX8" fmla="*/ 0 w 5157787"/>
              <a:gd name="connsiteY8" fmla="*/ 131043 h 78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7787" h="786240">
                <a:moveTo>
                  <a:pt x="0" y="131043"/>
                </a:moveTo>
                <a:cubicBezTo>
                  <a:pt x="0" y="58670"/>
                  <a:pt x="58670" y="0"/>
                  <a:pt x="131043" y="0"/>
                </a:cubicBezTo>
                <a:lnTo>
                  <a:pt x="5026744" y="0"/>
                </a:lnTo>
                <a:cubicBezTo>
                  <a:pt x="5099117" y="0"/>
                  <a:pt x="5157787" y="58670"/>
                  <a:pt x="5157787" y="131043"/>
                </a:cubicBezTo>
                <a:lnTo>
                  <a:pt x="5157787" y="655197"/>
                </a:lnTo>
                <a:cubicBezTo>
                  <a:pt x="5157787" y="727570"/>
                  <a:pt x="5099117" y="786240"/>
                  <a:pt x="5026744" y="786240"/>
                </a:cubicBezTo>
                <a:lnTo>
                  <a:pt x="131043" y="786240"/>
                </a:lnTo>
                <a:cubicBezTo>
                  <a:pt x="58670" y="786240"/>
                  <a:pt x="0" y="727570"/>
                  <a:pt x="0" y="655197"/>
                </a:cubicBezTo>
                <a:lnTo>
                  <a:pt x="0" y="131043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72000" tIns="145061" rIns="72000" bIns="145061" numCol="1" spcCol="1270" anchor="ctr" anchorCtr="0">
            <a:noAutofit/>
          </a:bodyPr>
          <a:lstStyle/>
          <a:p>
            <a:pPr lvl="0" indent="0" algn="ctr" defTabSz="1244600">
              <a:lnSpc>
                <a:spcPct val="90000"/>
              </a:lnSpc>
              <a:spcBef>
                <a:spcPct val="0"/>
              </a:spcBef>
              <a:buNone/>
            </a:pPr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 – </a:t>
            </a: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forma do v</a:t>
            </a:r>
            <a:r>
              <a:rPr lang="pt-BR" sz="2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erbo </a:t>
            </a:r>
            <a:r>
              <a:rPr lang="pt-BR" sz="2800" b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haver</a:t>
            </a:r>
            <a:endParaRPr lang="pt-BR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2" name="Forma Livre: Forma 11">
            <a:extLst>
              <a:ext uri="{FF2B5EF4-FFF2-40B4-BE49-F238E27FC236}">
                <a16:creationId xmlns:a16="http://schemas.microsoft.com/office/drawing/2014/main" id="{5FA90B94-CCF9-4395-B96F-CF5D4F73EDEF}"/>
              </a:ext>
            </a:extLst>
          </p:cNvPr>
          <p:cNvSpPr/>
          <p:nvPr/>
        </p:nvSpPr>
        <p:spPr>
          <a:xfrm>
            <a:off x="806451" y="2611901"/>
            <a:ext cx="4608000" cy="1260000"/>
          </a:xfrm>
          <a:custGeom>
            <a:avLst/>
            <a:gdLst>
              <a:gd name="connsiteX0" fmla="*/ 0 w 5157787"/>
              <a:gd name="connsiteY0" fmla="*/ 0 h 956340"/>
              <a:gd name="connsiteX1" fmla="*/ 5157787 w 5157787"/>
              <a:gd name="connsiteY1" fmla="*/ 0 h 956340"/>
              <a:gd name="connsiteX2" fmla="*/ 5157787 w 5157787"/>
              <a:gd name="connsiteY2" fmla="*/ 956340 h 956340"/>
              <a:gd name="connsiteX3" fmla="*/ 0 w 5157787"/>
              <a:gd name="connsiteY3" fmla="*/ 956340 h 956340"/>
              <a:gd name="connsiteX4" fmla="*/ 0 w 5157787"/>
              <a:gd name="connsiteY4" fmla="*/ 0 h 95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57787" h="956340">
                <a:moveTo>
                  <a:pt x="0" y="0"/>
                </a:moveTo>
                <a:lnTo>
                  <a:pt x="5157787" y="0"/>
                </a:lnTo>
                <a:lnTo>
                  <a:pt x="5157787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0" rIns="0" bIns="0" numCol="1" spcCol="1270" anchor="t" anchorCtr="0">
            <a:noAutofit/>
          </a:bodyPr>
          <a:lstStyle/>
          <a:p>
            <a:pPr marL="228600" lvl="1" indent="-228600" algn="l" defTabSz="889000">
              <a:spcBef>
                <a:spcPct val="0"/>
              </a:spcBef>
              <a:buChar char="•"/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erbo </a:t>
            </a:r>
            <a:r>
              <a:rPr lang="pt-BR" sz="1900" b="1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haver </a:t>
            </a:r>
            <a:r>
              <a:rPr lang="pt-BR" sz="1900" b="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impessoal.</a:t>
            </a:r>
            <a:endParaRPr lang="pt-BR" sz="19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28600" lvl="1" indent="-228600" algn="l" defTabSz="889000">
              <a:spcBef>
                <a:spcPct val="0"/>
              </a:spcBef>
              <a:buChar char="•"/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 sentido de </a:t>
            </a:r>
            <a:r>
              <a:rPr lang="pt-BR" sz="1900" b="1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existir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28600" lvl="1" indent="-228600" algn="l" defTabSz="889000">
              <a:spcBef>
                <a:spcPct val="0"/>
              </a:spcBef>
              <a:spcAft>
                <a:spcPts val="1200"/>
              </a:spcAft>
              <a:buChar char="•"/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empre ficará no singular.</a:t>
            </a:r>
          </a:p>
          <a:p>
            <a:pPr marL="216000" lvl="1" defTabSz="889000">
              <a:spcBef>
                <a:spcPct val="0"/>
              </a:spcBef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Aqui </a:t>
            </a:r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certos demônios...</a:t>
            </a:r>
            <a:endParaRPr lang="pt-BR" sz="19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3" name="Forma Livre: Forma 12">
            <a:extLst>
              <a:ext uri="{FF2B5EF4-FFF2-40B4-BE49-F238E27FC236}">
                <a16:creationId xmlns:a16="http://schemas.microsoft.com/office/drawing/2014/main" id="{21E2FCD7-0EC7-495D-A94B-FCD7815E8A95}"/>
              </a:ext>
            </a:extLst>
          </p:cNvPr>
          <p:cNvSpPr/>
          <p:nvPr/>
        </p:nvSpPr>
        <p:spPr>
          <a:xfrm>
            <a:off x="6362700" y="1760759"/>
            <a:ext cx="4968000" cy="802225"/>
          </a:xfrm>
          <a:custGeom>
            <a:avLst/>
            <a:gdLst>
              <a:gd name="connsiteX0" fmla="*/ 0 w 5157787"/>
              <a:gd name="connsiteY0" fmla="*/ 131043 h 786240"/>
              <a:gd name="connsiteX1" fmla="*/ 131043 w 5157787"/>
              <a:gd name="connsiteY1" fmla="*/ 0 h 786240"/>
              <a:gd name="connsiteX2" fmla="*/ 5026744 w 5157787"/>
              <a:gd name="connsiteY2" fmla="*/ 0 h 786240"/>
              <a:gd name="connsiteX3" fmla="*/ 5157787 w 5157787"/>
              <a:gd name="connsiteY3" fmla="*/ 131043 h 786240"/>
              <a:gd name="connsiteX4" fmla="*/ 5157787 w 5157787"/>
              <a:gd name="connsiteY4" fmla="*/ 655197 h 786240"/>
              <a:gd name="connsiteX5" fmla="*/ 5026744 w 5157787"/>
              <a:gd name="connsiteY5" fmla="*/ 786240 h 786240"/>
              <a:gd name="connsiteX6" fmla="*/ 131043 w 5157787"/>
              <a:gd name="connsiteY6" fmla="*/ 786240 h 786240"/>
              <a:gd name="connsiteX7" fmla="*/ 0 w 5157787"/>
              <a:gd name="connsiteY7" fmla="*/ 655197 h 786240"/>
              <a:gd name="connsiteX8" fmla="*/ 0 w 5157787"/>
              <a:gd name="connsiteY8" fmla="*/ 131043 h 78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7787" h="786240">
                <a:moveTo>
                  <a:pt x="0" y="131043"/>
                </a:moveTo>
                <a:cubicBezTo>
                  <a:pt x="0" y="58670"/>
                  <a:pt x="58670" y="0"/>
                  <a:pt x="131043" y="0"/>
                </a:cubicBezTo>
                <a:lnTo>
                  <a:pt x="5026744" y="0"/>
                </a:lnTo>
                <a:cubicBezTo>
                  <a:pt x="5099117" y="0"/>
                  <a:pt x="5157787" y="58670"/>
                  <a:pt x="5157787" y="131043"/>
                </a:cubicBezTo>
                <a:lnTo>
                  <a:pt x="5157787" y="655197"/>
                </a:lnTo>
                <a:cubicBezTo>
                  <a:pt x="5157787" y="727570"/>
                  <a:pt x="5099117" y="786240"/>
                  <a:pt x="5026744" y="786240"/>
                </a:cubicBezTo>
                <a:lnTo>
                  <a:pt x="131043" y="786240"/>
                </a:lnTo>
                <a:cubicBezTo>
                  <a:pt x="58670" y="786240"/>
                  <a:pt x="0" y="727570"/>
                  <a:pt x="0" y="655197"/>
                </a:cubicBezTo>
                <a:lnTo>
                  <a:pt x="0" y="131043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60301" tIns="160301" rIns="160301" bIns="160301" numCol="1" spcCol="1270" anchor="ctr" anchorCtr="0">
            <a:noAutofit/>
          </a:bodyPr>
          <a:lstStyle/>
          <a:p>
            <a:pPr lvl="0" indent="0" algn="ctr" defTabSz="1422400">
              <a:lnSpc>
                <a:spcPct val="90000"/>
              </a:lnSpc>
              <a:buNone/>
            </a:pPr>
            <a:r>
              <a:rPr lang="pt-BR" sz="2800" b="1" i="1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</a:t>
            </a:r>
            <a:r>
              <a:rPr lang="pt-BR" sz="2800" kern="1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para indicar passado</a:t>
            </a:r>
            <a:endParaRPr lang="pt-BR" sz="2800" b="1" i="1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5" name="Forma Livre: Forma 14">
            <a:extLst>
              <a:ext uri="{FF2B5EF4-FFF2-40B4-BE49-F238E27FC236}">
                <a16:creationId xmlns:a16="http://schemas.microsoft.com/office/drawing/2014/main" id="{576D678D-5198-45E2-8718-56FD7763F833}"/>
              </a:ext>
            </a:extLst>
          </p:cNvPr>
          <p:cNvSpPr/>
          <p:nvPr/>
        </p:nvSpPr>
        <p:spPr>
          <a:xfrm>
            <a:off x="6614700" y="2659222"/>
            <a:ext cx="4716000" cy="3571537"/>
          </a:xfrm>
          <a:custGeom>
            <a:avLst/>
            <a:gdLst>
              <a:gd name="connsiteX0" fmla="*/ 0 w 5157787"/>
              <a:gd name="connsiteY0" fmla="*/ 0 h 956340"/>
              <a:gd name="connsiteX1" fmla="*/ 5157787 w 5157787"/>
              <a:gd name="connsiteY1" fmla="*/ 0 h 956340"/>
              <a:gd name="connsiteX2" fmla="*/ 5157787 w 5157787"/>
              <a:gd name="connsiteY2" fmla="*/ 956340 h 956340"/>
              <a:gd name="connsiteX3" fmla="*/ 0 w 5157787"/>
              <a:gd name="connsiteY3" fmla="*/ 956340 h 956340"/>
              <a:gd name="connsiteX4" fmla="*/ 0 w 5157787"/>
              <a:gd name="connsiteY4" fmla="*/ 0 h 95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57787" h="956340">
                <a:moveTo>
                  <a:pt x="0" y="0"/>
                </a:moveTo>
                <a:lnTo>
                  <a:pt x="5157787" y="0"/>
                </a:lnTo>
                <a:lnTo>
                  <a:pt x="5157787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0" rIns="0" bIns="0" numCol="1" spcCol="1270" anchor="t" anchorCtr="0">
            <a:noAutofit/>
          </a:bodyPr>
          <a:lstStyle/>
          <a:p>
            <a:pPr marL="228600" lvl="1" indent="-228600" algn="l" defTabSz="889000">
              <a:spcBef>
                <a:spcPct val="0"/>
              </a:spcBef>
              <a:buChar char="•"/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erbo </a:t>
            </a:r>
            <a:r>
              <a:rPr lang="pt-BR" sz="1900" b="1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haver </a:t>
            </a:r>
            <a:r>
              <a:rPr lang="pt-BR" sz="1900" b="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é usado para indicar </a:t>
            </a:r>
            <a:r>
              <a:rPr lang="pt-BR" sz="1900" b="0" u="sng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tempo transcorrido</a:t>
            </a:r>
            <a:r>
              <a:rPr lang="pt-BR" sz="1900" b="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16000" lvl="1" defTabSz="889000">
              <a:spcBef>
                <a:spcPts val="1200"/>
              </a:spcBef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</a:t>
            </a:r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anos viajando pelo interior, que</a:t>
            </a:r>
          </a:p>
          <a:p>
            <a:pPr marL="684000" lvl="1" defTabSz="889000"/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conheci a lenda do Caipora.</a:t>
            </a:r>
          </a:p>
          <a:p>
            <a:pPr marL="684000" lvl="1" defTabSz="889000"/>
            <a:endParaRPr lang="pt-BR" sz="9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28600" lvl="1" indent="-228600" algn="l" defTabSz="889000">
              <a:spcBef>
                <a:spcPct val="0"/>
              </a:spcBef>
              <a:buChar char="•"/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P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ode ser substituído pelo verbo </a:t>
            </a:r>
            <a:r>
              <a:rPr lang="pt-BR" sz="1900" b="1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fazer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 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Verbo </a:t>
            </a:r>
            <a:r>
              <a:rPr lang="pt-BR" sz="1900" u="sng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fazer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também é impessoal.</a:t>
            </a:r>
            <a:endParaRPr lang="pt-BR" sz="19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16000" lvl="1" defTabSz="889000">
              <a:spcBef>
                <a:spcPts val="1200"/>
              </a:spcBef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</a:t>
            </a:r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Faz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anos viajando pelo interior, que</a:t>
            </a:r>
          </a:p>
          <a:p>
            <a:pPr marL="684000" lvl="1" defTabSz="889000"/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conheci a lenda do Caipora.</a:t>
            </a:r>
          </a:p>
          <a:p>
            <a:pPr marL="230400" lvl="1" indent="-230400" defTabSz="88900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expressão </a:t>
            </a:r>
            <a:r>
              <a:rPr lang="pt-BR" sz="1900" b="1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 anos atrás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é redundante, seu uso não é adequado.</a:t>
            </a:r>
          </a:p>
        </p:txBody>
      </p:sp>
      <p:sp>
        <p:nvSpPr>
          <p:cNvPr id="20" name="Forma Livre: Forma 19">
            <a:extLst>
              <a:ext uri="{FF2B5EF4-FFF2-40B4-BE49-F238E27FC236}">
                <a16:creationId xmlns:a16="http://schemas.microsoft.com/office/drawing/2014/main" id="{D0BD4E0E-0ABD-4F92-B4E1-6F90AAB3F486}"/>
              </a:ext>
            </a:extLst>
          </p:cNvPr>
          <p:cNvSpPr/>
          <p:nvPr/>
        </p:nvSpPr>
        <p:spPr>
          <a:xfrm>
            <a:off x="806451" y="4048120"/>
            <a:ext cx="4464000" cy="720000"/>
          </a:xfrm>
          <a:custGeom>
            <a:avLst/>
            <a:gdLst>
              <a:gd name="connsiteX0" fmla="*/ 0 w 5157787"/>
              <a:gd name="connsiteY0" fmla="*/ 131043 h 786240"/>
              <a:gd name="connsiteX1" fmla="*/ 131043 w 5157787"/>
              <a:gd name="connsiteY1" fmla="*/ 0 h 786240"/>
              <a:gd name="connsiteX2" fmla="*/ 5026744 w 5157787"/>
              <a:gd name="connsiteY2" fmla="*/ 0 h 786240"/>
              <a:gd name="connsiteX3" fmla="*/ 5157787 w 5157787"/>
              <a:gd name="connsiteY3" fmla="*/ 131043 h 786240"/>
              <a:gd name="connsiteX4" fmla="*/ 5157787 w 5157787"/>
              <a:gd name="connsiteY4" fmla="*/ 655197 h 786240"/>
              <a:gd name="connsiteX5" fmla="*/ 5026744 w 5157787"/>
              <a:gd name="connsiteY5" fmla="*/ 786240 h 786240"/>
              <a:gd name="connsiteX6" fmla="*/ 131043 w 5157787"/>
              <a:gd name="connsiteY6" fmla="*/ 786240 h 786240"/>
              <a:gd name="connsiteX7" fmla="*/ 0 w 5157787"/>
              <a:gd name="connsiteY7" fmla="*/ 655197 h 786240"/>
              <a:gd name="connsiteX8" fmla="*/ 0 w 5157787"/>
              <a:gd name="connsiteY8" fmla="*/ 131043 h 78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57787" h="786240">
                <a:moveTo>
                  <a:pt x="0" y="131043"/>
                </a:moveTo>
                <a:cubicBezTo>
                  <a:pt x="0" y="58670"/>
                  <a:pt x="58670" y="0"/>
                  <a:pt x="131043" y="0"/>
                </a:cubicBezTo>
                <a:lnTo>
                  <a:pt x="5026744" y="0"/>
                </a:lnTo>
                <a:cubicBezTo>
                  <a:pt x="5099117" y="0"/>
                  <a:pt x="5157787" y="58670"/>
                  <a:pt x="5157787" y="131043"/>
                </a:cubicBezTo>
                <a:lnTo>
                  <a:pt x="5157787" y="655197"/>
                </a:lnTo>
                <a:cubicBezTo>
                  <a:pt x="5157787" y="727570"/>
                  <a:pt x="5099117" y="786240"/>
                  <a:pt x="5026744" y="786240"/>
                </a:cubicBezTo>
                <a:lnTo>
                  <a:pt x="131043" y="786240"/>
                </a:lnTo>
                <a:cubicBezTo>
                  <a:pt x="58670" y="786240"/>
                  <a:pt x="0" y="727570"/>
                  <a:pt x="0" y="655197"/>
                </a:cubicBezTo>
                <a:lnTo>
                  <a:pt x="0" y="131043"/>
                </a:lnTo>
                <a:close/>
              </a:path>
            </a:pathLst>
          </a:custGeom>
          <a:solidFill>
            <a:schemeClr val="accent5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45061" tIns="145061" rIns="145061" bIns="145061" numCol="1" spcCol="1270" anchor="ctr" anchorCtr="0">
            <a:noAutofit/>
          </a:bodyPr>
          <a:lstStyle/>
          <a:p>
            <a:pPr lvl="0" indent="0" algn="ctr" defTabSz="1244600">
              <a:lnSpc>
                <a:spcPct val="90000"/>
              </a:lnSpc>
              <a:spcBef>
                <a:spcPct val="0"/>
              </a:spcBef>
              <a:buNone/>
            </a:pPr>
            <a:r>
              <a:rPr lang="pt-B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uso de </a:t>
            </a:r>
            <a:r>
              <a:rPr lang="pt-BR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 </a:t>
            </a:r>
            <a:endParaRPr lang="pt-BR" sz="2800" kern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1" name="Forma Livre: Forma 20">
            <a:extLst>
              <a:ext uri="{FF2B5EF4-FFF2-40B4-BE49-F238E27FC236}">
                <a16:creationId xmlns:a16="http://schemas.microsoft.com/office/drawing/2014/main" id="{4170922C-7507-4B30-A107-B31185F1018C}"/>
              </a:ext>
            </a:extLst>
          </p:cNvPr>
          <p:cNvSpPr/>
          <p:nvPr/>
        </p:nvSpPr>
        <p:spPr>
          <a:xfrm>
            <a:off x="806451" y="4791939"/>
            <a:ext cx="4464000" cy="1260000"/>
          </a:xfrm>
          <a:custGeom>
            <a:avLst/>
            <a:gdLst>
              <a:gd name="connsiteX0" fmla="*/ 0 w 5157787"/>
              <a:gd name="connsiteY0" fmla="*/ 0 h 956340"/>
              <a:gd name="connsiteX1" fmla="*/ 5157787 w 5157787"/>
              <a:gd name="connsiteY1" fmla="*/ 0 h 956340"/>
              <a:gd name="connsiteX2" fmla="*/ 5157787 w 5157787"/>
              <a:gd name="connsiteY2" fmla="*/ 956340 h 956340"/>
              <a:gd name="connsiteX3" fmla="*/ 0 w 5157787"/>
              <a:gd name="connsiteY3" fmla="*/ 956340 h 956340"/>
              <a:gd name="connsiteX4" fmla="*/ 0 w 5157787"/>
              <a:gd name="connsiteY4" fmla="*/ 0 h 956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157787" h="956340">
                <a:moveTo>
                  <a:pt x="0" y="0"/>
                </a:moveTo>
                <a:lnTo>
                  <a:pt x="5157787" y="0"/>
                </a:lnTo>
                <a:lnTo>
                  <a:pt x="5157787" y="956340"/>
                </a:lnTo>
                <a:lnTo>
                  <a:pt x="0" y="95634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08000" tIns="0" rIns="0" bIns="0" numCol="1" spcCol="1270" anchor="t" anchorCtr="0">
            <a:noAutofit/>
          </a:bodyPr>
          <a:lstStyle/>
          <a:p>
            <a:pPr marL="228600" lvl="1" indent="-228600" algn="l" defTabSz="889000">
              <a:spcBef>
                <a:spcPct val="0"/>
              </a:spcBef>
              <a:spcAft>
                <a:spcPts val="600"/>
              </a:spcAft>
              <a:buChar char="•"/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rtigo definido</a:t>
            </a:r>
            <a:r>
              <a:rPr lang="pt-BR" sz="1900" b="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16000" lvl="1" defTabSz="889000">
              <a:spcBef>
                <a:spcPct val="0"/>
              </a:spcBef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[...] conheciam o mito do Caipora desde </a:t>
            </a:r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época do descobrimento.</a:t>
            </a:r>
            <a:endParaRPr lang="pt-BR" sz="19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28600" lvl="1" indent="-228600" algn="l" defTabSz="889000">
              <a:spcBef>
                <a:spcPct val="0"/>
              </a:spcBef>
              <a:buChar char="•"/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n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ão tem sentido de </a:t>
            </a:r>
            <a:r>
              <a:rPr lang="pt-BR" sz="1900" b="1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existir</a:t>
            </a:r>
            <a:r>
              <a:rPr lang="pt-BR" sz="1900" kern="12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.</a:t>
            </a:r>
          </a:p>
          <a:p>
            <a:pPr marL="228600" lvl="1" indent="-228600" algn="l" defTabSz="889000">
              <a:spcBef>
                <a:spcPct val="0"/>
              </a:spcBef>
              <a:spcAft>
                <a:spcPts val="1200"/>
              </a:spcAft>
              <a:buChar char="•"/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Indica tempo futuro</a:t>
            </a:r>
            <a:endParaRPr lang="pt-BR" sz="19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marL="216000" lvl="1" defTabSz="889000">
              <a:spcBef>
                <a:spcPct val="0"/>
              </a:spcBef>
            </a:pP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Ex.: As férias são daqui </a:t>
            </a:r>
            <a:r>
              <a:rPr lang="pt-BR" sz="1900" b="1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r>
              <a:rPr lang="pt-BR" sz="1900" dirty="0">
                <a:solidFill>
                  <a:schemeClr val="tx2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 dois dias.</a:t>
            </a:r>
            <a:endParaRPr lang="pt-BR" sz="1900" kern="1200" dirty="0">
              <a:solidFill>
                <a:schemeClr val="tx2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0" name="Título 1">
            <a:extLst>
              <a:ext uri="{FF2B5EF4-FFF2-40B4-BE49-F238E27FC236}">
                <a16:creationId xmlns:a16="http://schemas.microsoft.com/office/drawing/2014/main" id="{1B4B7DEF-6F2E-4DA0-8AD5-2C42AE371A67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Diferença entre </a:t>
            </a:r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há </a:t>
            </a:r>
            <a:r>
              <a:rPr lang="pt-BR" b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e </a:t>
            </a:r>
            <a:r>
              <a:rPr lang="pt-BR" b="1" i="1" dirty="0"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a</a:t>
            </a:r>
            <a:endParaRPr lang="pt-BR" b="1" i="1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8</a:t>
            </a:fld>
            <a:endParaRPr lang="pt-BR" dirty="0"/>
          </a:p>
        </p:txBody>
      </p:sp>
      <p:pic>
        <p:nvPicPr>
          <p:cNvPr id="14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43653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345</Words>
  <Application>Microsoft Office PowerPoint</Application>
  <PresentationFormat>Widescreen</PresentationFormat>
  <Paragraphs>76</Paragraphs>
  <Slides>8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17" baseType="lpstr">
      <vt:lpstr>Yu Gothic UI Semibold</vt:lpstr>
      <vt:lpstr>Arial</vt:lpstr>
      <vt:lpstr>Calibri</vt:lpstr>
      <vt:lpstr>Calibri Light</vt:lpstr>
      <vt:lpstr>Cardo</vt:lpstr>
      <vt:lpstr>Roboto</vt:lpstr>
      <vt:lpstr>RobotoBR</vt:lpstr>
      <vt:lpstr>Wingdings</vt:lpstr>
      <vt:lpstr>Tema do Office</vt:lpstr>
      <vt:lpstr>Unidade 8</vt:lpstr>
      <vt:lpstr>Apresentação do PowerPoint</vt:lpstr>
      <vt:lpstr>Apresentação do PowerPoint</vt:lpstr>
      <vt:lpstr>Período simples e período composto</vt:lpstr>
      <vt:lpstr>Sequência textual: narrativa</vt:lpstr>
      <vt:lpstr>Apresentação do PowerPoint</vt:lpstr>
      <vt:lpstr>Sujeito e concordância verbal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Unidade 8</dc:title>
  <dc:creator>João Paulo Bortoluci</dc:creator>
  <cp:lastModifiedBy>João Paulo Bortoluci</cp:lastModifiedBy>
  <cp:revision>1</cp:revision>
  <dcterms:created xsi:type="dcterms:W3CDTF">2020-04-02T21:41:35Z</dcterms:created>
  <dcterms:modified xsi:type="dcterms:W3CDTF">2020-04-02T21:45:24Z</dcterms:modified>
</cp:coreProperties>
</file>