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cilia farias" initials="cf" lastIdx="22" clrIdx="0"/>
  <p:cmAuthor id="2" name="FREELA -- Cecilia Farias de Souza" initials="F-CFdS" lastIdx="4" clrIdx="1"/>
  <p:cmAuthor id="3" name="Lilian Semenichin Nogueira" initials="LSN" lastIdx="17" clrIdx="2"/>
  <p:cmAuthor id="4" name="Marcia Takeuchi" initials="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1353"/>
    <a:srgbClr val="FFFFFF"/>
    <a:srgbClr val="621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6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1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AC360-31CD-344C-81BE-5E05ED850A2E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AE7DA-E315-C241-AF9A-6E20595B075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1967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705E6-57F5-47C5-9560-CBFFEDD1809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B0311-50A4-4CC1-BF09-F1641263EB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94185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4E3470-A11F-4050-8EA5-73F8918880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45C0838-7E25-46AF-AA06-90AB21E40B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A2E287-EE76-406F-88D3-BF13BAF15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E406A-57BF-304D-9551-8FE6BB8A5849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A60DA1-E66C-41A4-9034-F03EFE856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C45089-4E9E-4C57-B323-97C476297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6629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9EFACC-B61F-4727-87EE-765F00B83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CFA8CD-2275-402C-BCA6-66B66BCA5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15D672-57A9-41DB-917D-8CD69EE4F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66BF1-807E-EC47-9AFF-F4A21A279BA8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2C0502-7EE1-4CEF-B064-F40040EC1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32C2B3-3571-4B05-8F61-4DE9EDB40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811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922507-AAB2-47E1-99AB-6FBF9FC5A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B52884-0705-4F37-83AC-6A2F9BD41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0E5B7C-587D-4538-9843-C5AEFDDC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0DB1-86C0-134B-9D81-AEC84A0B800A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7B6D83-D3EC-4443-A28A-C5C25617F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9D1F01-FE84-4B85-9FD9-3F90B2947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2524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C3F62-54DB-44B2-8ADD-DEB08DE56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4B83A6-35E1-4EDB-827B-B4115EE3C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0000EA-8B1F-418D-B737-D80DEF811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8BDFCD-2D5E-47B5-A984-51ACCEEC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9001-A9AA-E44E-A0CD-A2797AE4FBB3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9C6B6-B091-40AF-B68C-5E2243FE5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3D6CE7-0CB9-472A-B10E-53EF5869A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25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0A42E-D508-4C46-91E6-09BC4B366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F2509E-B975-446B-92CA-6A3B2C1B4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6ABE9A-F895-466C-9CD1-0E7AF1CB1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2301133-6997-4D92-9639-3AF077F184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DF8C39F-C268-416C-866A-5A52F7ED08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32A59A4-62A4-4199-AA8B-4C613771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DEFA-C8E9-6845-9A18-8E1D814B2F1D}" type="datetime1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907203D-81A5-4DAF-AE1F-E32C5D153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C2FA5DA-E609-4AB1-B62E-226BB6BA5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690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9E2B42-5F8E-4041-AB6F-FFB4D10B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A86932-F6D6-41BB-A70E-4A2AAFADC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D8F05-55C6-F948-BB7E-E3F0C2EE4940}" type="datetime1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E91D648-76ED-447D-AF82-B98DF850F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451FCD-F5C7-4CC7-AA04-7D2DFDB38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6511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CD06000-7AE1-4751-B456-1B4213458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7DF1-C1B3-7E41-AF55-89F54CF86645}" type="datetime1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4C5D03D-4F5A-4B6F-9F58-ED4AD6307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8E3596D-2CF9-4F06-84A5-851248BCA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0004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EFA6A7-4974-46CB-9B1F-649F00C49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68D222-4146-46F6-BC9F-A6A396B17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778D5B-5728-4633-B893-6CB402692F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BA200D2-32A8-4E1B-87CB-B052C3F61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720BB-BF2E-0A44-886C-A831B5F43200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276172-6CF3-4090-BE99-8E9CA5B0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BF6C42-5105-4229-A775-77B05046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3385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BE78A1-C9C9-4AE3-9517-7B83D75F0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9AA3D8D-FAD5-4531-8774-93D4E77C5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D8FEC02-2059-41E2-9FD1-D170C174AB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2204A31-11DE-4683-98F2-C2F13190D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231FE-1BE5-124C-83C7-8EAE8D1DECC4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803212-178C-4E55-8E17-3D5B9397B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714EAE9-AED6-46C2-A534-F590325B0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275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2F8EE8-69FD-4E11-ABBA-56C79BE74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463957-21FD-4C7F-B735-2813AC0527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AD960D-A388-4FB0-9095-0639B1579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E5AF-2FE8-2F40-BAA5-6B099B804ED0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55C951-3564-47AC-BEEC-19873F05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649FFE-6FB1-47C1-918E-8F151444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8227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3A02574-7D42-4705-93BE-F6049E7ECC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FE2090D-402B-44C4-8F31-D69B30349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A55A48-002B-4B7C-9602-30D79F9A0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A9D78-182D-6648-8259-CC8BC131476A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BCF3BB-F7E9-47D6-B550-5BDE1C95C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9DAF90-0A8F-4928-BAFE-D28FFFFED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1243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C0AEA75-2DBF-4D24-B674-2BE54CD0D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DD573DF-742A-46ED-AD42-38B4CB356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360C0C-E957-4365-892A-8800968D13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FAED8-8B77-9645-AE96-48E8BBF940B8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389AFE-0470-44CF-97CB-7046DFAE14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FEAA57-5B35-441E-9094-64ABEF89D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7053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22502D-7C49-49E9-801A-11E0C0109B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02292"/>
            <a:ext cx="9144000" cy="1366395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>
            <a:normAutofit/>
          </a:bodyPr>
          <a:lstStyle/>
          <a:p>
            <a:r>
              <a:rPr lang="pt-BR" sz="4800" dirty="0">
                <a:latin typeface="+mn-lt"/>
              </a:rPr>
              <a:t>Apresentação 2 –</a:t>
            </a:r>
            <a:r>
              <a:rPr lang="pt-BR" sz="4800" b="1" dirty="0">
                <a:latin typeface="+mn-lt"/>
              </a:rPr>
              <a:t> MISTURAS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30E5DF-4527-4E24-A515-AF60B9E29A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/>
            <a:r>
              <a:rPr lang="pt-BR" sz="4000" b="1" dirty="0"/>
              <a:t>Misturas homogêneas e heterogêneas</a:t>
            </a:r>
          </a:p>
          <a:p>
            <a:r>
              <a:rPr lang="pt-BR" sz="4000" b="1" dirty="0"/>
              <a:t>Separação de materiais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1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8343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E646060-6F03-46B1-BCD3-51A71838A893}"/>
              </a:ext>
            </a:extLst>
          </p:cNvPr>
          <p:cNvSpPr txBox="1"/>
          <p:nvPr/>
        </p:nvSpPr>
        <p:spPr>
          <a:xfrm>
            <a:off x="3943350" y="1779806"/>
            <a:ext cx="3743325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Materiais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8773A52-AE33-4021-BBA4-844FB15AF29A}"/>
              </a:ext>
            </a:extLst>
          </p:cNvPr>
          <p:cNvSpPr txBox="1"/>
          <p:nvPr/>
        </p:nvSpPr>
        <p:spPr>
          <a:xfrm>
            <a:off x="800100" y="2951381"/>
            <a:ext cx="3743325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Substâncias puras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EAF293B-94F7-46D9-822A-126939961CBF}"/>
              </a:ext>
            </a:extLst>
          </p:cNvPr>
          <p:cNvSpPr txBox="1"/>
          <p:nvPr/>
        </p:nvSpPr>
        <p:spPr>
          <a:xfrm>
            <a:off x="6734175" y="3037106"/>
            <a:ext cx="3743325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Misturas</a:t>
            </a:r>
          </a:p>
        </p:txBody>
      </p:sp>
      <p:cxnSp>
        <p:nvCxnSpPr>
          <p:cNvPr id="10" name="Conector: Angulado 9">
            <a:extLst>
              <a:ext uri="{FF2B5EF4-FFF2-40B4-BE49-F238E27FC236}">
                <a16:creationId xmlns:a16="http://schemas.microsoft.com/office/drawing/2014/main" id="{9F85FEE2-3321-4B24-9256-C241612F691A}"/>
              </a:ext>
            </a:extLst>
          </p:cNvPr>
          <p:cNvCxnSpPr>
            <a:cxnSpLocks/>
            <a:stCxn id="4" idx="1"/>
            <a:endCxn id="5" idx="0"/>
          </p:cNvCxnSpPr>
          <p:nvPr/>
        </p:nvCxnSpPr>
        <p:spPr>
          <a:xfrm rot="10800000" flipV="1">
            <a:off x="2671764" y="2102971"/>
            <a:ext cx="1271587" cy="848409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: Angulado 13">
            <a:extLst>
              <a:ext uri="{FF2B5EF4-FFF2-40B4-BE49-F238E27FC236}">
                <a16:creationId xmlns:a16="http://schemas.microsoft.com/office/drawing/2014/main" id="{4107F379-5436-4575-9306-9FD3456864CC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7686675" y="2102972"/>
            <a:ext cx="1200150" cy="848408"/>
          </a:xfrm>
          <a:prstGeom prst="bentConnector3">
            <a:avLst>
              <a:gd name="adj1" fmla="val 10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A810BD2-2918-4168-BBC1-88E79484FED2}"/>
              </a:ext>
            </a:extLst>
          </p:cNvPr>
          <p:cNvSpPr txBox="1"/>
          <p:nvPr/>
        </p:nvSpPr>
        <p:spPr>
          <a:xfrm>
            <a:off x="5376862" y="5381625"/>
            <a:ext cx="271462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Misturas heterogêneas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2E8AD7C-78C1-4318-A66D-D91F34F386FC}"/>
              </a:ext>
            </a:extLst>
          </p:cNvPr>
          <p:cNvSpPr txBox="1"/>
          <p:nvPr/>
        </p:nvSpPr>
        <p:spPr>
          <a:xfrm>
            <a:off x="8767762" y="5363943"/>
            <a:ext cx="271462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Misturas homogêneas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CD43744E-9847-4A00-9EB4-59E6EF668858}"/>
              </a:ext>
            </a:extLst>
          </p:cNvPr>
          <p:cNvSpPr txBox="1"/>
          <p:nvPr/>
        </p:nvSpPr>
        <p:spPr>
          <a:xfrm>
            <a:off x="1228725" y="3915459"/>
            <a:ext cx="2714625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Formadas apenas por um tipo de substância. Exemplo: gás oxigênio.</a:t>
            </a: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12A59108-CC9D-45A0-9E6F-27EF6A410910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2671762" y="3597712"/>
            <a:ext cx="1" cy="31774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512BA72-B352-440A-8EC9-1317718F3173}"/>
              </a:ext>
            </a:extLst>
          </p:cNvPr>
          <p:cNvSpPr txBox="1"/>
          <p:nvPr/>
        </p:nvSpPr>
        <p:spPr>
          <a:xfrm>
            <a:off x="7248524" y="4147483"/>
            <a:ext cx="2714625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Formadas por várias substâncias. Exemplo: água potável.</a:t>
            </a:r>
          </a:p>
        </p:txBody>
      </p: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B0ABB77C-FF49-4760-86CA-85F46EFD20D3}"/>
              </a:ext>
            </a:extLst>
          </p:cNvPr>
          <p:cNvCxnSpPr>
            <a:cxnSpLocks/>
            <a:stCxn id="6" idx="2"/>
            <a:endCxn id="23" idx="0"/>
          </p:cNvCxnSpPr>
          <p:nvPr/>
        </p:nvCxnSpPr>
        <p:spPr>
          <a:xfrm flipH="1">
            <a:off x="8605837" y="3683437"/>
            <a:ext cx="1" cy="4640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: Angulado 38">
            <a:extLst>
              <a:ext uri="{FF2B5EF4-FFF2-40B4-BE49-F238E27FC236}">
                <a16:creationId xmlns:a16="http://schemas.microsoft.com/office/drawing/2014/main" id="{3895BC77-168F-4EAA-A467-98B9A8E4CEB4}"/>
              </a:ext>
            </a:extLst>
          </p:cNvPr>
          <p:cNvCxnSpPr>
            <a:cxnSpLocks/>
            <a:stCxn id="6" idx="1"/>
          </p:cNvCxnSpPr>
          <p:nvPr/>
        </p:nvCxnSpPr>
        <p:spPr>
          <a:xfrm rot="10800000" flipV="1">
            <a:off x="6343651" y="3360271"/>
            <a:ext cx="390525" cy="2003671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: Angulado 41">
            <a:extLst>
              <a:ext uri="{FF2B5EF4-FFF2-40B4-BE49-F238E27FC236}">
                <a16:creationId xmlns:a16="http://schemas.microsoft.com/office/drawing/2014/main" id="{EA3559F9-8E3D-42DF-BA3D-ECB18ECE7EF2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10477500" y="3360272"/>
            <a:ext cx="514348" cy="2003670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65240BB1-FD6E-4D08-BABC-5234EAEE1925}"/>
              </a:ext>
            </a:extLst>
          </p:cNvPr>
          <p:cNvSpPr txBox="1"/>
          <p:nvPr/>
        </p:nvSpPr>
        <p:spPr>
          <a:xfrm>
            <a:off x="2671762" y="614461"/>
            <a:ext cx="707707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Classificação dos materiais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2</a:t>
            </a:fld>
            <a:endParaRPr lang="pt-BR"/>
          </a:p>
        </p:txBody>
      </p:sp>
      <p:pic>
        <p:nvPicPr>
          <p:cNvPr id="2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8761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CB6D1D1-BB2E-4906-9794-DE20DE9941C0}"/>
              </a:ext>
            </a:extLst>
          </p:cNvPr>
          <p:cNvSpPr txBox="1"/>
          <p:nvPr/>
        </p:nvSpPr>
        <p:spPr>
          <a:xfrm>
            <a:off x="1062037" y="1259343"/>
            <a:ext cx="3990975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Heterogêneas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A909A72-85B5-42A6-9BC6-31C1053BA946}"/>
              </a:ext>
            </a:extLst>
          </p:cNvPr>
          <p:cNvSpPr txBox="1"/>
          <p:nvPr/>
        </p:nvSpPr>
        <p:spPr>
          <a:xfrm>
            <a:off x="6719886" y="1255667"/>
            <a:ext cx="4424363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Homogêneas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CC6290E-0C09-4357-A169-E35D23A075CD}"/>
              </a:ext>
            </a:extLst>
          </p:cNvPr>
          <p:cNvSpPr txBox="1"/>
          <p:nvPr/>
        </p:nvSpPr>
        <p:spPr>
          <a:xfrm>
            <a:off x="1364454" y="2415036"/>
            <a:ext cx="3390901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Formadas pela mistura de dois ou mais componentes que, em geral,</a:t>
            </a:r>
          </a:p>
          <a:p>
            <a:r>
              <a:rPr lang="pt-BR" dirty="0"/>
              <a:t>são identificados visivelmente. A mistura de água e óleo é um exemplo de mistura heterogênea.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AE44F79-4879-4F33-998A-012BC686052E}"/>
              </a:ext>
            </a:extLst>
          </p:cNvPr>
          <p:cNvSpPr txBox="1"/>
          <p:nvPr/>
        </p:nvSpPr>
        <p:spPr>
          <a:xfrm>
            <a:off x="7334250" y="2355885"/>
            <a:ext cx="3390901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Apresentam um aspecto uniforme, ou seja, uma única fase,</a:t>
            </a:r>
          </a:p>
          <a:p>
            <a:r>
              <a:rPr lang="pt-BR" dirty="0"/>
              <a:t>e seus componentes não podem ser identificados visualmente, nem com auxílio de</a:t>
            </a:r>
          </a:p>
          <a:p>
            <a:r>
              <a:rPr lang="pt-BR" dirty="0"/>
              <a:t>um microscópio.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2BC11C3-F97C-4569-A5BE-264ED22A89A1}"/>
              </a:ext>
            </a:extLst>
          </p:cNvPr>
          <p:cNvSpPr txBox="1"/>
          <p:nvPr/>
        </p:nvSpPr>
        <p:spPr>
          <a:xfrm>
            <a:off x="213117" y="4624686"/>
            <a:ext cx="2731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Cada região diferente de uma mistura heterogênea é chamada de </a:t>
            </a:r>
            <a:r>
              <a:rPr lang="pt-BR" b="1" dirty="0"/>
              <a:t>fase</a:t>
            </a:r>
            <a:r>
              <a:rPr lang="pt-BR" dirty="0"/>
              <a:t>.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2CF95B1-271D-45F8-A76D-4FC14C43BB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24"/>
          <a:stretch/>
        </p:blipFill>
        <p:spPr>
          <a:xfrm>
            <a:off x="3644500" y="4128627"/>
            <a:ext cx="1527575" cy="188164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67FB39E-8885-4D21-B429-0ADF8AD3E8D6}"/>
              </a:ext>
            </a:extLst>
          </p:cNvPr>
          <p:cNvSpPr txBox="1"/>
          <p:nvPr/>
        </p:nvSpPr>
        <p:spPr>
          <a:xfrm>
            <a:off x="2335493" y="6113270"/>
            <a:ext cx="3751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dirty="0"/>
              <a:t>Figura 1: água + pó de serra. A mistura de água com pó de serra é composta de duas fases.</a:t>
            </a: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6C2457BA-322D-4E27-86F5-DE7AF16BBB34}"/>
              </a:ext>
            </a:extLst>
          </p:cNvPr>
          <p:cNvCxnSpPr>
            <a:cxnSpLocks/>
          </p:cNvCxnSpPr>
          <p:nvPr/>
        </p:nvCxnSpPr>
        <p:spPr>
          <a:xfrm>
            <a:off x="3057525" y="1680370"/>
            <a:ext cx="2380" cy="77846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EAC654D2-D32B-4C2C-A1A7-A670A889C635}"/>
              </a:ext>
            </a:extLst>
          </p:cNvPr>
          <p:cNvCxnSpPr>
            <a:cxnSpLocks/>
          </p:cNvCxnSpPr>
          <p:nvPr/>
        </p:nvCxnSpPr>
        <p:spPr>
          <a:xfrm>
            <a:off x="8915401" y="1703183"/>
            <a:ext cx="16667" cy="6651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eta: para a Direita 17">
            <a:extLst>
              <a:ext uri="{FF2B5EF4-FFF2-40B4-BE49-F238E27FC236}">
                <a16:creationId xmlns:a16="http://schemas.microsoft.com/office/drawing/2014/main" id="{B6826C66-23DE-4EEF-9F9D-595E71CB7C47}"/>
              </a:ext>
            </a:extLst>
          </p:cNvPr>
          <p:cNvSpPr/>
          <p:nvPr/>
        </p:nvSpPr>
        <p:spPr>
          <a:xfrm>
            <a:off x="2905125" y="4800600"/>
            <a:ext cx="533400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6F5A0882-7FB7-4EB4-A5FE-FC0687D95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7704" y="4283252"/>
            <a:ext cx="1724025" cy="1771650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4098A288-729E-4271-A345-A0D120F7F459}"/>
              </a:ext>
            </a:extLst>
          </p:cNvPr>
          <p:cNvSpPr txBox="1"/>
          <p:nvPr/>
        </p:nvSpPr>
        <p:spPr>
          <a:xfrm>
            <a:off x="7429785" y="6107946"/>
            <a:ext cx="3430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Figura 2: água + sal. A mistura de água com sal é apresenta apenas uma fase.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AD43D8A-B089-4176-9F5A-2ED1BFF094B8}"/>
              </a:ext>
            </a:extLst>
          </p:cNvPr>
          <p:cNvSpPr txBox="1"/>
          <p:nvPr/>
        </p:nvSpPr>
        <p:spPr>
          <a:xfrm>
            <a:off x="2471737" y="389366"/>
            <a:ext cx="707707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Tipos de misturas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3</a:t>
            </a:fld>
            <a:endParaRPr lang="pt-BR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3711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25B3A2B-47EB-42BF-B1D8-2CA2FE38A60C}"/>
              </a:ext>
            </a:extLst>
          </p:cNvPr>
          <p:cNvSpPr txBox="1"/>
          <p:nvPr/>
        </p:nvSpPr>
        <p:spPr>
          <a:xfrm>
            <a:off x="1095376" y="1399126"/>
            <a:ext cx="999172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As substâncias presentes nas misturas podem ser separadas por diferentes processos. A escolha do processo dependerá do tipo de mistura e do estado físico das substâncias que as compõem.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B80B5C5-D806-463C-A7B0-D8A1BB019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6" y="2752250"/>
            <a:ext cx="10000187" cy="390251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CBD7AE3-682A-4889-9A5B-B77D4736C0D5}"/>
              </a:ext>
            </a:extLst>
          </p:cNvPr>
          <p:cNvSpPr txBox="1"/>
          <p:nvPr/>
        </p:nvSpPr>
        <p:spPr>
          <a:xfrm>
            <a:off x="2471737" y="579153"/>
            <a:ext cx="707707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Separação de misturas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4</a:t>
            </a:fld>
            <a:endParaRPr lang="pt-BR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4019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56E696D-15A7-42C8-8FB2-73F938396DD8}"/>
              </a:ext>
            </a:extLst>
          </p:cNvPr>
          <p:cNvSpPr txBox="1"/>
          <p:nvPr/>
        </p:nvSpPr>
        <p:spPr>
          <a:xfrm>
            <a:off x="0" y="579153"/>
            <a:ext cx="1171574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Separação de misturas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E091D4E-A083-491D-AB9D-2F3628CD3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1788" y="1839482"/>
            <a:ext cx="5959294" cy="506667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DE3F84B-F82D-493B-8BF9-8A1C2D896320}"/>
              </a:ext>
            </a:extLst>
          </p:cNvPr>
          <p:cNvSpPr txBox="1"/>
          <p:nvPr/>
        </p:nvSpPr>
        <p:spPr>
          <a:xfrm>
            <a:off x="140491" y="5553759"/>
            <a:ext cx="2731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Separação manualmente de mistura heterogênea de sólidos.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DB1FA93E-9B30-4C50-86A8-1DCD5BD7020A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2855116" y="5287203"/>
            <a:ext cx="478019" cy="58972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A45ACC57-80A8-4697-BE44-25583E33DD1F}"/>
              </a:ext>
            </a:extLst>
          </p:cNvPr>
          <p:cNvSpPr txBox="1"/>
          <p:nvPr/>
        </p:nvSpPr>
        <p:spPr>
          <a:xfrm>
            <a:off x="9548812" y="2659987"/>
            <a:ext cx="27312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Separação de mistura heterogênea entre um líquido e um sólido ou entre dois sólidos com uso da peneira. O bagaço fica retido, e o líquido é coletado.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41BE51A-9D66-49AC-B57A-33C7BE37EBFE}"/>
              </a:ext>
            </a:extLst>
          </p:cNvPr>
          <p:cNvSpPr txBox="1"/>
          <p:nvPr/>
        </p:nvSpPr>
        <p:spPr>
          <a:xfrm>
            <a:off x="140491" y="5102537"/>
            <a:ext cx="271462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Catação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13B5717-AFD5-4A50-BD8C-4F6CB8F30062}"/>
              </a:ext>
            </a:extLst>
          </p:cNvPr>
          <p:cNvSpPr txBox="1"/>
          <p:nvPr/>
        </p:nvSpPr>
        <p:spPr>
          <a:xfrm>
            <a:off x="9548812" y="2223296"/>
            <a:ext cx="271462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Peneiração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CD18B06-63B4-4997-B5AB-B540B9AFED32}"/>
              </a:ext>
            </a:extLst>
          </p:cNvPr>
          <p:cNvSpPr txBox="1"/>
          <p:nvPr/>
        </p:nvSpPr>
        <p:spPr>
          <a:xfrm>
            <a:off x="9468232" y="5507593"/>
            <a:ext cx="2731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Separação de misturas heterogêneas entre sólidos e líquidos por meio de um</a:t>
            </a:r>
          </a:p>
          <a:p>
            <a:r>
              <a:rPr lang="pt-BR" dirty="0"/>
              <a:t>filtro.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ED96391-B491-4E18-99C1-4EE7C76A6987}"/>
              </a:ext>
            </a:extLst>
          </p:cNvPr>
          <p:cNvSpPr txBox="1"/>
          <p:nvPr/>
        </p:nvSpPr>
        <p:spPr>
          <a:xfrm>
            <a:off x="9449182" y="5070902"/>
            <a:ext cx="271462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Filtração</a:t>
            </a:r>
          </a:p>
        </p:txBody>
      </p: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9020C64D-B572-4F47-935F-0627FC767DE2}"/>
              </a:ext>
            </a:extLst>
          </p:cNvPr>
          <p:cNvCxnSpPr>
            <a:cxnSpLocks/>
          </p:cNvCxnSpPr>
          <p:nvPr/>
        </p:nvCxnSpPr>
        <p:spPr>
          <a:xfrm flipH="1">
            <a:off x="6715432" y="3196308"/>
            <a:ext cx="2833380" cy="280313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40AE113E-63AF-4B2F-A0A5-67F9B960CCF4}"/>
              </a:ext>
            </a:extLst>
          </p:cNvPr>
          <p:cNvCxnSpPr>
            <a:cxnSpLocks/>
          </p:cNvCxnSpPr>
          <p:nvPr/>
        </p:nvCxnSpPr>
        <p:spPr>
          <a:xfrm flipH="1">
            <a:off x="8971163" y="5211097"/>
            <a:ext cx="478019" cy="2607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5</a:t>
            </a:fld>
            <a:endParaRPr lang="pt-BR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8581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090BDE0-5FDC-4D01-A264-BA740F31A18F}"/>
              </a:ext>
            </a:extLst>
          </p:cNvPr>
          <p:cNvSpPr txBox="1"/>
          <p:nvPr/>
        </p:nvSpPr>
        <p:spPr>
          <a:xfrm>
            <a:off x="131373" y="593752"/>
            <a:ext cx="1171574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Separação de misturas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16265E2-8FA4-4B08-8CB9-38A163FEBC72}"/>
              </a:ext>
            </a:extLst>
          </p:cNvPr>
          <p:cNvSpPr txBox="1"/>
          <p:nvPr/>
        </p:nvSpPr>
        <p:spPr>
          <a:xfrm>
            <a:off x="273841" y="2102534"/>
            <a:ext cx="27312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Método de separar misturas heterogêneas de sólidos e líquidos e de líquidos que não se misturam.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7AA87EB-05D1-4956-A377-8C214F854EE1}"/>
              </a:ext>
            </a:extLst>
          </p:cNvPr>
          <p:cNvSpPr txBox="1"/>
          <p:nvPr/>
        </p:nvSpPr>
        <p:spPr>
          <a:xfrm>
            <a:off x="273841" y="1651312"/>
            <a:ext cx="271462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Decantação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86C029F-6DB4-4D75-9394-EB73E1E92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917" y="1651312"/>
            <a:ext cx="7454226" cy="307612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4A78931-FB79-4452-8694-6E60023DF8BF}"/>
              </a:ext>
            </a:extLst>
          </p:cNvPr>
          <p:cNvSpPr txBox="1"/>
          <p:nvPr/>
        </p:nvSpPr>
        <p:spPr>
          <a:xfrm>
            <a:off x="4221874" y="5284749"/>
            <a:ext cx="327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 areia é mais densa e se deposita no fundo depois de certo tempo. 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60F1E5AE-AECD-4083-A8D2-DCC10140EE0D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5857874" y="4621553"/>
            <a:ext cx="781051" cy="6631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6529344-332D-435F-BFCC-9E94541E6556}"/>
              </a:ext>
            </a:extLst>
          </p:cNvPr>
          <p:cNvSpPr txBox="1"/>
          <p:nvPr/>
        </p:nvSpPr>
        <p:spPr>
          <a:xfrm>
            <a:off x="7955674" y="5333197"/>
            <a:ext cx="327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Depois, basta transferir a água para outro recipiente, com</a:t>
            </a:r>
          </a:p>
          <a:p>
            <a:r>
              <a:rPr lang="pt-BR" dirty="0"/>
              <a:t>cuidado para não deixar a areia cair junto.</a:t>
            </a: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26582B03-60D0-44F0-BF07-10DAEB8FC04D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9591674" y="4621553"/>
            <a:ext cx="0" cy="7116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6</a:t>
            </a:fld>
            <a:endParaRPr lang="pt-BR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9947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1CBCBC4-CBC6-49BC-9B7B-026E29A10AD6}"/>
              </a:ext>
            </a:extLst>
          </p:cNvPr>
          <p:cNvSpPr txBox="1"/>
          <p:nvPr/>
        </p:nvSpPr>
        <p:spPr>
          <a:xfrm>
            <a:off x="142875" y="1254896"/>
            <a:ext cx="2962276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Destilação simples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2373C8E-7CBF-485E-9530-988D197EF208}"/>
              </a:ext>
            </a:extLst>
          </p:cNvPr>
          <p:cNvSpPr txBox="1"/>
          <p:nvPr/>
        </p:nvSpPr>
        <p:spPr>
          <a:xfrm>
            <a:off x="204358" y="447762"/>
            <a:ext cx="1193482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Separação de misturas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0E12881-EBDB-44C5-868C-402809197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488" y="1254896"/>
            <a:ext cx="5881688" cy="519235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822CBD3-7759-4AFD-8EC8-F4B066FCF69E}"/>
              </a:ext>
            </a:extLst>
          </p:cNvPr>
          <p:cNvSpPr txBox="1"/>
          <p:nvPr/>
        </p:nvSpPr>
        <p:spPr>
          <a:xfrm>
            <a:off x="258365" y="1791384"/>
            <a:ext cx="27312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Separação de misturas homogêneas de sólidos e líquidos e também de líquidos. Esse método se baseia na diferença entre as temperaturas de ebulição</a:t>
            </a:r>
            <a:r>
              <a:rPr lang="pt-BR" b="1" dirty="0"/>
              <a:t> </a:t>
            </a:r>
            <a:r>
              <a:rPr lang="pt-BR" dirty="0"/>
              <a:t>dos componentes de uma mistura.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99D850F-EB23-4234-ABE7-A5A34E93142A}"/>
              </a:ext>
            </a:extLst>
          </p:cNvPr>
          <p:cNvSpPr txBox="1"/>
          <p:nvPr/>
        </p:nvSpPr>
        <p:spPr>
          <a:xfrm>
            <a:off x="3074192" y="3686175"/>
            <a:ext cx="27312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 substância com menor temperatura de ebulição vaporiza primeiro, então se condensa no condensador</a:t>
            </a:r>
          </a:p>
          <a:p>
            <a:r>
              <a:rPr lang="pt-BR" dirty="0"/>
              <a:t>e é coletada em um</a:t>
            </a:r>
          </a:p>
          <a:p>
            <a:r>
              <a:rPr lang="pt-BR" dirty="0"/>
              <a:t>recipiente, ficando no balão de destilação a substância com maior temperatura de ebulição.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47BCA3F4-AB2C-4BFE-93AA-39E4A65FFA5B}"/>
              </a:ext>
            </a:extLst>
          </p:cNvPr>
          <p:cNvCxnSpPr/>
          <p:nvPr/>
        </p:nvCxnSpPr>
        <p:spPr>
          <a:xfrm flipV="1">
            <a:off x="5572125" y="3686175"/>
            <a:ext cx="1114425" cy="1649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7</a:t>
            </a:fld>
            <a:endParaRPr lang="pt-BR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2095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DE032DB-1D8E-45BE-B32A-4373DFCB6E65}"/>
              </a:ext>
            </a:extLst>
          </p:cNvPr>
          <p:cNvSpPr txBox="1"/>
          <p:nvPr/>
        </p:nvSpPr>
        <p:spPr>
          <a:xfrm>
            <a:off x="0" y="345569"/>
            <a:ext cx="1193482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Separação de misturas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239C3BA-5236-46A0-B419-4985C4C39CBB}"/>
              </a:ext>
            </a:extLst>
          </p:cNvPr>
          <p:cNvSpPr txBox="1"/>
          <p:nvPr/>
        </p:nvSpPr>
        <p:spPr>
          <a:xfrm>
            <a:off x="142875" y="1254896"/>
            <a:ext cx="2962276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Destilação fracionada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3504F22-B2E8-4F46-B307-4A2EF3DDD0F5}"/>
              </a:ext>
            </a:extLst>
          </p:cNvPr>
          <p:cNvSpPr txBox="1"/>
          <p:nvPr/>
        </p:nvSpPr>
        <p:spPr>
          <a:xfrm>
            <a:off x="258365" y="1791384"/>
            <a:ext cx="27312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Baseia-se nas diferentes </a:t>
            </a:r>
            <a:r>
              <a:rPr lang="pt-BR" b="1" dirty="0"/>
              <a:t>temperaturas de ebulição </a:t>
            </a:r>
            <a:r>
              <a:rPr lang="pt-BR" dirty="0"/>
              <a:t>das diversas substâncias que compõem uma mistura homogênea. Esse processo é usado na separação dos diversos componentes do petróleo.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9EFA7F5-8EB2-42F2-8ECD-4403124BA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294" y="1131930"/>
            <a:ext cx="4903788" cy="558224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F1F9BDA-690C-4099-9B1E-E8BB381DA4B7}"/>
              </a:ext>
            </a:extLst>
          </p:cNvPr>
          <p:cNvSpPr txBox="1"/>
          <p:nvPr/>
        </p:nvSpPr>
        <p:spPr>
          <a:xfrm>
            <a:off x="8647666" y="2767690"/>
            <a:ext cx="31176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 petróleo aquecido passa para o estado gasoso, e os gases sobem pela coluna. Quando um componente do petróleo chega a uma parte da coluna que tem uma temperatura menor que sua temperatura de ebulição, ele se condensa e é recolhido nos pratos.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FE4AB4C-8B12-40B4-BF53-4F0DFDEEA8F3}"/>
              </a:ext>
            </a:extLst>
          </p:cNvPr>
          <p:cNvSpPr txBox="1"/>
          <p:nvPr/>
        </p:nvSpPr>
        <p:spPr>
          <a:xfrm>
            <a:off x="8509082" y="6437177"/>
            <a:ext cx="31176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Figura: destilação do petróleo.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8</a:t>
            </a:fld>
            <a:endParaRPr lang="pt-BR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6960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8B43590-5140-425C-84F1-76FD97620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150" y="1313929"/>
            <a:ext cx="9010978" cy="5453182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9F95104-74B0-4B9F-B324-67E56F98612B}"/>
              </a:ext>
            </a:extLst>
          </p:cNvPr>
          <p:cNvSpPr txBox="1"/>
          <p:nvPr/>
        </p:nvSpPr>
        <p:spPr>
          <a:xfrm>
            <a:off x="116776" y="462361"/>
            <a:ext cx="1193482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Tratamento de água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24C5094-36C8-424C-BBBB-A178B4F009D0}"/>
              </a:ext>
            </a:extLst>
          </p:cNvPr>
          <p:cNvSpPr txBox="1"/>
          <p:nvPr/>
        </p:nvSpPr>
        <p:spPr>
          <a:xfrm>
            <a:off x="9918782" y="5377755"/>
            <a:ext cx="2273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Sabesp. </a:t>
            </a:r>
            <a:r>
              <a:rPr lang="pt-BR" sz="1200" b="1" dirty="0"/>
              <a:t>Tratamento de água</a:t>
            </a:r>
            <a:r>
              <a:rPr lang="pt-BR" sz="1200" dirty="0"/>
              <a:t>. Disponível em: &lt;http://site.sabesp.com.br/uploads/file/asabesp_doctos/Tratamento_Agua_Impressao.pdf&gt;. Acesso em: jul. 2018.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9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1870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020621B-E60F-4D76-A145-864E464C4BA3}"/>
              </a:ext>
            </a:extLst>
          </p:cNvPr>
          <p:cNvSpPr txBox="1"/>
          <p:nvPr/>
        </p:nvSpPr>
        <p:spPr>
          <a:xfrm>
            <a:off x="0" y="535356"/>
            <a:ext cx="1193482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Tratamento de esgoto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BB2193D0-A302-4ECB-9D86-26EEDCE06486}"/>
              </a:ext>
            </a:extLst>
          </p:cNvPr>
          <p:cNvGrpSpPr/>
          <p:nvPr/>
        </p:nvGrpSpPr>
        <p:grpSpPr>
          <a:xfrm>
            <a:off x="2135505" y="1614536"/>
            <a:ext cx="7343775" cy="5734050"/>
            <a:chOff x="2135505" y="899185"/>
            <a:chExt cx="7343775" cy="5734050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5FC4DDBA-386F-4506-A1B4-FF88D0859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35505" y="899185"/>
              <a:ext cx="7343775" cy="5734050"/>
            </a:xfrm>
            <a:prstGeom prst="rect">
              <a:avLst/>
            </a:prstGeom>
          </p:spPr>
        </p:pic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483AF4F4-B6DB-4E0D-B205-831E21CB3DE9}"/>
                </a:ext>
              </a:extLst>
            </p:cNvPr>
            <p:cNvSpPr/>
            <p:nvPr/>
          </p:nvSpPr>
          <p:spPr>
            <a:xfrm>
              <a:off x="5967412" y="5302275"/>
              <a:ext cx="3511868" cy="1330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512F8FA2-15D6-4162-98D0-B3A002DAF7DC}"/>
              </a:ext>
            </a:extLst>
          </p:cNvPr>
          <p:cNvSpPr txBox="1"/>
          <p:nvPr/>
        </p:nvSpPr>
        <p:spPr>
          <a:xfrm>
            <a:off x="257175" y="899185"/>
            <a:ext cx="27312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Etapa 1</a:t>
            </a:r>
            <a:r>
              <a:rPr lang="pt-BR" dirty="0"/>
              <a:t>: a água do reservatório passa por grades que barram impurezas maiores, como rochas, folhas, troncos, galhos, plásticos e embalagens.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CB3FF42-8771-435D-9AB7-48C646EFBE87}"/>
              </a:ext>
            </a:extLst>
          </p:cNvPr>
          <p:cNvSpPr txBox="1"/>
          <p:nvPr/>
        </p:nvSpPr>
        <p:spPr>
          <a:xfrm>
            <a:off x="171450" y="3096493"/>
            <a:ext cx="273129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Etapa 2</a:t>
            </a:r>
            <a:r>
              <a:rPr lang="pt-BR" dirty="0"/>
              <a:t>: são adicionados</a:t>
            </a:r>
          </a:p>
          <a:p>
            <a:r>
              <a:rPr lang="pt-BR" dirty="0"/>
              <a:t>alguns produtos químicos com diversas funções, como combater microrganismos e unir partículas de sujeira, formando flocos maiores.</a:t>
            </a:r>
          </a:p>
          <a:p>
            <a:r>
              <a:rPr lang="pt-BR" dirty="0"/>
              <a:t>Em seguida, a água permanece em repouso em um reservatório para que os flocos de sujeira se depositem no fundo do tanque.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522240E-FA6F-4C9F-AAF4-ECA7AD6DAC9E}"/>
              </a:ext>
            </a:extLst>
          </p:cNvPr>
          <p:cNvSpPr txBox="1"/>
          <p:nvPr/>
        </p:nvSpPr>
        <p:spPr>
          <a:xfrm>
            <a:off x="9244250" y="965453"/>
            <a:ext cx="27312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Etapa 3</a:t>
            </a:r>
            <a:r>
              <a:rPr lang="pt-BR" dirty="0"/>
              <a:t>: a água escoa por um tanque, de cima para baixo, passando por um filtro formado por rochas, areia, carvão e</a:t>
            </a:r>
          </a:p>
          <a:p>
            <a:r>
              <a:rPr lang="pt-BR" dirty="0"/>
              <a:t>pedregulhos.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DB92E15-EB35-49CC-84B6-ECC7DAAE2E8C}"/>
              </a:ext>
            </a:extLst>
          </p:cNvPr>
          <p:cNvSpPr txBox="1"/>
          <p:nvPr/>
        </p:nvSpPr>
        <p:spPr>
          <a:xfrm>
            <a:off x="9244250" y="3742826"/>
            <a:ext cx="27312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Etapa 4</a:t>
            </a:r>
            <a:r>
              <a:rPr lang="pt-BR" dirty="0"/>
              <a:t>: na etapa final, ocorre outro tratamento químico para melhorar</a:t>
            </a:r>
          </a:p>
          <a:p>
            <a:r>
              <a:rPr lang="pt-BR" dirty="0"/>
              <a:t>a qualidade da água e eliminar possíveis microrganismos que ainda</a:t>
            </a:r>
          </a:p>
          <a:p>
            <a:r>
              <a:rPr lang="pt-BR" dirty="0"/>
              <a:t>restaram para, então, a água ser distribuída aos consumidores.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10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07224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1585</TotalTime>
  <Words>667</Words>
  <Application>Microsoft Office PowerPoint</Application>
  <PresentationFormat>Widescreen</PresentationFormat>
  <Paragraphs>71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do Office</vt:lpstr>
      <vt:lpstr>Apresentação 2 – MISTURAS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1 - MATERIAIS</dc:title>
  <dc:creator>Sandra Del Carlo</dc:creator>
  <cp:lastModifiedBy>João Paulo Bortoluci</cp:lastModifiedBy>
  <cp:revision>99</cp:revision>
  <dcterms:created xsi:type="dcterms:W3CDTF">2019-02-21T17:26:32Z</dcterms:created>
  <dcterms:modified xsi:type="dcterms:W3CDTF">2020-04-02T20:31:26Z</dcterms:modified>
</cp:coreProperties>
</file>