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0" r:id="rId2"/>
    <p:sldId id="341" r:id="rId3"/>
    <p:sldId id="342" r:id="rId4"/>
    <p:sldId id="343" r:id="rId5"/>
    <p:sldId id="344" r:id="rId6"/>
    <p:sldId id="345" r:id="rId7"/>
    <p:sldId id="34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43CB7-B155-4137-9264-51FC83C55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FE82A00-538A-44E8-A3B6-01B938783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EA2558-0E45-47DE-B6FE-5D73721B7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2B46537-2A71-448D-A83F-AFAD22B9E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69F050-A0C1-471D-8532-D3061CC27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106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25D06-B9BD-40B8-8906-97F9C69D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54E78C-A947-4C36-95BD-F108F20C9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6EE563C-E33F-438C-8471-BE1787A4A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F2E0F5-B8BD-4661-BFFD-F6F327EB9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EB236D-8278-4590-8256-045166526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808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AFB00-55E1-4DD4-A723-A9BFF7C85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9DCDC0-62AA-4DB1-9C0B-91498281D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E95DA5-EBF6-4F91-A021-8544B7ABC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4CD663-4637-4A82-BCE1-430A6FE83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3592A4-AB65-43FF-874D-BAD0A16E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707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6F943-45ED-46B3-87FF-7CF06E27D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8B9E62-6DE6-4D7D-AAFD-322E81E4B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D85FBCF-5A13-4D13-90BE-AB1712722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06E661-3F89-4931-B8F9-C06214FFD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0796AD-9FBA-4BD0-A8F1-AFFCC3F7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1F8C69-E0BB-48E2-9D04-EEEC1853A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312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7DFBED-5013-41B1-A610-D66EE9DFA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E727AB-2495-4F26-96D1-C501E86AC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1193F1-424D-4E4B-9829-53CAD0BB8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CC09CA9-C453-49BC-936A-0E9D0C7741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CD4158-0FE4-4F12-9C06-0C45920D3D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33B76C6-30CE-44A9-A89C-6757EFD74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5C8C37-34C9-464A-9032-99EF4834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0781A29-07CB-461C-9A2C-10340CE1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196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F98812-E2D2-43DF-97B6-A718494A2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600D24B-F5F3-47B1-9406-5453DD8B4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B589C21-A921-4D5B-A425-420D40665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0F2B7F4-0F09-4FB9-9277-2A8B9C46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20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FFC2831-7F50-4D54-A27C-268F44E20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F51A238-BD47-4E61-9267-17B05BA77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4159B8-2E2D-42BC-AEE9-29F8979E2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406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02547-586D-4782-8D31-597DD030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1327A8-E3D0-495B-8B5A-5178E7A46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3A4DD9F-B9C4-4DFB-8FDF-3D3CA2FB7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22EA19-3771-445D-B01F-E75325734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B8A2F0-6882-4FEF-8995-741977AE0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0E4108-9E81-4D2A-9F06-12201C00B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597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E299D9-B741-45B0-8874-176191F2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C42CBE3-89E8-4ACF-9D56-298BDD86B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2150963-00E9-4E74-9981-B86B28EA5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E401D0-6EE2-4DF0-9669-B823B135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8E819B-BDEB-4FFC-B457-9FA4E4D70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00A83E-4E80-4E1F-84DB-BBCACE79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645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8164E0-640D-42F0-8A4F-7B9F91628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62DB4D-2820-4213-918A-B93E831A7E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1E2E623-8D12-4E49-97FE-DA971B9EE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330E4C-BBD0-4050-BA8D-92A04FDD7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3A72A0-9480-4492-8683-9DE678B52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55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898A813-A570-454B-8E6A-87FF24296C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930F186-5B98-4587-8975-74F73EE6A2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C07642-87D8-46EA-80E8-9096A402E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93E0FD-2097-4978-BC6D-B1E87B02F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CB0FC6-FE42-4DE3-82DB-699859388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114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9E679A4-7F2F-432B-BDFF-72DE588B4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38C67D-B537-49FC-A5DE-879192A5D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7EF8CB-B1D1-4921-A125-D834B5596B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9EB7-14F0-4A2E-907A-F0AEE1FFBCB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A900A5-DCB3-473F-B50D-C15D06F1B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71E62E-8A89-4F05-A3FB-67450D2D3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88EB9-C5C1-4674-89A5-DBA5B4B9389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82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8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8</a:t>
            </a:r>
          </a:p>
          <a:p>
            <a:r>
              <a:rPr lang="pt-BR" sz="2800" dirty="0">
                <a:latin typeface="Roboto"/>
              </a:rPr>
              <a:t>Medidas de volume e de capacidade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167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7995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volume e medidas de capacidade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9BE5669-B238-46FD-96E2-2F0CA5FA1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580" y="1403643"/>
            <a:ext cx="2990997" cy="329190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05B638A-DD17-4B41-AB2D-29B153DF7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957" y="4757080"/>
            <a:ext cx="2032445" cy="54623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0109BC2-3A86-4545-9B14-8272F82BA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394" y="2185422"/>
            <a:ext cx="2830999" cy="249632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BD03C27-867F-43AF-8A8E-F07020A47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944" y="4791904"/>
            <a:ext cx="1981634" cy="5335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E1BC969-3F03-46E1-9A96-3208A375A0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651" y="2422234"/>
            <a:ext cx="3361978" cy="216388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6BBAD0E-DBC3-4AFF-A147-7CD6EF09CA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7606" y="4790180"/>
            <a:ext cx="2134068" cy="482719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74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625607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volume e medidas de capacidade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73EF7ACE-4358-4A52-A110-5463A23308A3}"/>
              </a:ext>
            </a:extLst>
          </p:cNvPr>
          <p:cNvGraphicFramePr>
            <a:graphicFrameLocks noGrp="1"/>
          </p:cNvGraphicFramePr>
          <p:nvPr/>
        </p:nvGraphicFramePr>
        <p:xfrm>
          <a:off x="806371" y="2514962"/>
          <a:ext cx="11002297" cy="175260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1386348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19084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530978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2116167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306206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litro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litro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quilolitro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hectolitro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decalitro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decilitro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centilitro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mililitro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kL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hL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daL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dL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cL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>
                          <a:latin typeface="Roboto"/>
                        </a:rPr>
                        <a:t>mL</a:t>
                      </a:r>
                      <a:endParaRPr lang="pt-BR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0,1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0,01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0,001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502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694637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volume e medidas de capacidade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6532EF51-470D-4DB5-A927-56CB367D5D4A}"/>
              </a:ext>
            </a:extLst>
          </p:cNvPr>
          <p:cNvGraphicFramePr>
            <a:graphicFrameLocks noGrp="1"/>
          </p:cNvGraphicFramePr>
          <p:nvPr/>
        </p:nvGraphicFramePr>
        <p:xfrm>
          <a:off x="541255" y="2822787"/>
          <a:ext cx="11374957" cy="196088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2007881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92826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248135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509545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40042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845000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metro cúbico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metro cúbico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Quilômetro</a:t>
                      </a:r>
                    </a:p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Hectômetro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Decâmetro 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Metro 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Decímetro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Centímetro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Milímetro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>
                          <a:latin typeface="Roboto"/>
                        </a:rPr>
                        <a:t>km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h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da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d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m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1.000.000.000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1.000.000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1.000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0,001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0,000001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0,000000001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9380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763667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do bloco retangular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1DC1F6-66DE-46AC-88C1-AEB0FAC81291}"/>
              </a:ext>
            </a:extLst>
          </p:cNvPr>
          <p:cNvSpPr/>
          <p:nvPr/>
        </p:nvSpPr>
        <p:spPr>
          <a:xfrm rot="10800000">
            <a:off x="571876" y="1484249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50E28B4-919E-436E-B961-FDA7995CEFB6}"/>
              </a:ext>
            </a:extLst>
          </p:cNvPr>
          <p:cNvSpPr/>
          <p:nvPr/>
        </p:nvSpPr>
        <p:spPr>
          <a:xfrm rot="10800000" flipV="1">
            <a:off x="571876" y="2412601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343AA6-95BD-43B7-997A-02391B41D757}"/>
              </a:ext>
            </a:extLst>
          </p:cNvPr>
          <p:cNvSpPr/>
          <p:nvPr/>
        </p:nvSpPr>
        <p:spPr>
          <a:xfrm>
            <a:off x="519009" y="1551000"/>
            <a:ext cx="71587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calcular o volume de um bloco retangular, multiplicamos as medidas das três dimensões: </a:t>
            </a:r>
            <a:r>
              <a:rPr lang="pt-BR" b="1" dirty="0">
                <a:latin typeface="Roboto"/>
              </a:rPr>
              <a:t>comprimento, largura </a:t>
            </a:r>
            <a:r>
              <a:rPr lang="pt-BR" dirty="0">
                <a:latin typeface="Roboto"/>
              </a:rPr>
              <a:t>e </a:t>
            </a:r>
            <a:r>
              <a:rPr lang="pt-BR" b="1" dirty="0">
                <a:latin typeface="Roboto"/>
              </a:rPr>
              <a:t>altura</a:t>
            </a:r>
            <a:r>
              <a:rPr lang="pt-BR" dirty="0">
                <a:latin typeface="Roboto"/>
              </a:rPr>
              <a:t>.</a:t>
            </a:r>
            <a:endParaRPr lang="pt-BR" sz="2400" b="1" dirty="0">
              <a:latin typeface="Roboto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EEE0DD4-5C8C-4D65-8DC1-B96CF42C5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247" y="3011709"/>
            <a:ext cx="2931000" cy="1607719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F847EEE-BF9B-4314-B4F6-F3F21FEED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0552" y="5272984"/>
            <a:ext cx="1778390" cy="520828"/>
          </a:xfrm>
          <a:prstGeom prst="rect">
            <a:avLst/>
          </a:prstGeom>
        </p:spPr>
      </p:pic>
      <p:pic>
        <p:nvPicPr>
          <p:cNvPr id="1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19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7995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do bloco retangular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8950394" y="3106273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966FC400-8F66-4AF3-8BE7-4D50F091672B}"/>
              </a:ext>
            </a:extLst>
          </p:cNvPr>
          <p:cNvSpPr/>
          <p:nvPr/>
        </p:nvSpPr>
        <p:spPr>
          <a:xfrm rot="10800000">
            <a:off x="571878" y="1233831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D3DB65E-89A8-4547-9E87-6C5C3A4C367D}"/>
              </a:ext>
            </a:extLst>
          </p:cNvPr>
          <p:cNvSpPr/>
          <p:nvPr/>
        </p:nvSpPr>
        <p:spPr>
          <a:xfrm rot="10800000" flipV="1">
            <a:off x="571878" y="2106959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43717E6-B971-4D60-A552-2671AD5D5C15}"/>
              </a:ext>
            </a:extLst>
          </p:cNvPr>
          <p:cNvSpPr/>
          <p:nvPr/>
        </p:nvSpPr>
        <p:spPr>
          <a:xfrm>
            <a:off x="519009" y="1382076"/>
            <a:ext cx="78580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o cubo é um caso particular de bloco retangular, em que as </a:t>
            </a:r>
            <a:r>
              <a:rPr lang="pt-BR" b="1" dirty="0">
                <a:latin typeface="Roboto"/>
              </a:rPr>
              <a:t>arestas têm medidas iguais</a:t>
            </a:r>
            <a:r>
              <a:rPr lang="pt-BR" dirty="0">
                <a:latin typeface="Roboto"/>
              </a:rPr>
              <a:t>, calculamos seu volume da mesma maneira.</a:t>
            </a:r>
            <a:endParaRPr lang="pt-BR" sz="2400" b="1" dirty="0">
              <a:latin typeface="Roboto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F93ED18-E33D-4DD6-91BB-D028023F4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564" y="3106273"/>
            <a:ext cx="2032445" cy="171492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3EC0863-844B-4B97-ACAC-6F1116657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831" y="5624170"/>
            <a:ext cx="3251913" cy="508125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114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680831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do cilindro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1DC1F6-66DE-46AC-88C1-AEB0FAC81291}"/>
              </a:ext>
            </a:extLst>
          </p:cNvPr>
          <p:cNvSpPr/>
          <p:nvPr/>
        </p:nvSpPr>
        <p:spPr>
          <a:xfrm rot="10800000">
            <a:off x="571876" y="1332383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50E28B4-919E-436E-B961-FDA7995CEFB6}"/>
              </a:ext>
            </a:extLst>
          </p:cNvPr>
          <p:cNvSpPr/>
          <p:nvPr/>
        </p:nvSpPr>
        <p:spPr>
          <a:xfrm rot="10800000" flipV="1">
            <a:off x="571876" y="2191705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343AA6-95BD-43B7-997A-02391B41D757}"/>
              </a:ext>
            </a:extLst>
          </p:cNvPr>
          <p:cNvSpPr/>
          <p:nvPr/>
        </p:nvSpPr>
        <p:spPr>
          <a:xfrm>
            <a:off x="519009" y="1426746"/>
            <a:ext cx="71587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calcular o volume de um cilindro, podemos multiplicar a área</a:t>
            </a:r>
          </a:p>
          <a:p>
            <a:r>
              <a:rPr lang="pt-BR" dirty="0">
                <a:latin typeface="Roboto"/>
              </a:rPr>
              <a:t>de sua base (</a:t>
            </a:r>
            <a:r>
              <a:rPr lang="pt-BR" b="1" dirty="0">
                <a:latin typeface="Roboto"/>
              </a:rPr>
              <a:t>A</a:t>
            </a:r>
            <a:r>
              <a:rPr lang="pt-BR" b="1" baseline="-25000" dirty="0">
                <a:latin typeface="Roboto"/>
              </a:rPr>
              <a:t>b</a:t>
            </a:r>
            <a:r>
              <a:rPr lang="pt-BR" dirty="0">
                <a:latin typeface="Roboto"/>
              </a:rPr>
              <a:t>) e sua altura (</a:t>
            </a:r>
            <a:r>
              <a:rPr lang="pt-BR" b="1" dirty="0">
                <a:latin typeface="Roboto"/>
              </a:rPr>
              <a:t>a</a:t>
            </a:r>
            <a:r>
              <a:rPr lang="pt-BR" dirty="0">
                <a:latin typeface="Roboto"/>
              </a:rPr>
              <a:t>):</a:t>
            </a:r>
            <a:endParaRPr lang="pt-BR" sz="2400" b="1" dirty="0">
              <a:latin typeface="Roboto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835EB10-A171-4C5A-889E-76B793799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749" y="2182936"/>
            <a:ext cx="2286501" cy="335362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C4C701D-AB74-42BE-A69B-EB11B6C42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022" y="6060601"/>
            <a:ext cx="1625956" cy="457313"/>
          </a:xfrm>
          <a:prstGeom prst="rect">
            <a:avLst/>
          </a:prstGeom>
        </p:spPr>
      </p:pic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2548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197</Words>
  <Application>Microsoft Office PowerPoint</Application>
  <PresentationFormat>Widescreen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2020-04-03T14:35:41Z</dcterms:created>
  <dcterms:modified xsi:type="dcterms:W3CDTF">2020-04-03T14:42:45Z</dcterms:modified>
</cp:coreProperties>
</file>