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9" r:id="rId2"/>
    <p:sldId id="330" r:id="rId3"/>
    <p:sldId id="331" r:id="rId4"/>
    <p:sldId id="332" r:id="rId5"/>
    <p:sldId id="333" r:id="rId6"/>
    <p:sldId id="334" r:id="rId7"/>
    <p:sldId id="335" r:id="rId8"/>
    <p:sldId id="336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5A19E9-38D4-4B2B-AC0E-4C72E50B00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F9B370-D5C4-4CCE-AECF-D2D13CE5B7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D4E6F9-D9A3-4779-A484-E6F7E9398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D87AE37-B185-4E29-A746-B664A2FB9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67DC0F8-C986-465E-9E39-01745CDCF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6870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A2E25-65AD-40F4-AF1D-2D40C4BE7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512A9E-0A59-45CB-B44A-AE5E8F300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32A9F5-496A-4B7C-B656-593745331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C7289D5-AF57-4941-AC24-D7E0DC17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F22E16-AA91-4BE1-B58D-6FB8ABF4A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1986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EB9723-29A6-41CE-89CC-F7CC827FA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EB981CD-D85B-4BE3-86CB-A2548649F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CCE5AB-BF5D-4EAA-85A6-52F2E1A88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48DAC8-92E3-486E-BD01-C90DBED30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2C9D53-04F1-405D-8F05-28628EF8F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993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7F3048-38E1-4477-A0AA-0B56436A7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57E3B2-99FB-4E72-A4EC-127D9F5D6C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976F408-88ED-40FD-A7D7-29E140E8AD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FBF7E3-0D95-4AF3-9CA4-ECF4F8496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4F18FB9-E65F-48EA-B82A-A7465D8F7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D0579ED-FB16-44F8-AEF6-02D8C5BC3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3477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429430-070C-44BE-82D8-CAF27BBE1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9F616B-57A7-454E-B73B-96E2863D6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3D7588-F29D-4846-8311-845DCE921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00C78C9-41FB-40CB-A603-0A8FC5BB5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C1C540E-6D79-413A-B5F1-83811B343B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4C59858-7C0A-4C29-AB4C-906EA2ACF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C3FFCCB-34A2-4E11-96C6-F4D9D7BFB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F4430B-B141-4F27-BC91-037ED113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3487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A7FD83-6B69-4F72-B45C-8C4144A4F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E27084-26E0-4A46-A34A-19AAF35B8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7024934-24CE-44F0-B60D-95C0F6C75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4CB6B34-67C9-443C-BA39-AE48EDB30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2274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52313BB-8CC5-425C-B034-D3CB46155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982A96E-C7C2-44E0-9576-C44FB8CF8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EF6B14-01B8-47B3-A184-87E63DFEF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4656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41E71B-AB3E-4412-8640-4050DFD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95166E-D366-4D31-BFF3-7C17321EE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35C4EEC-3201-4225-A8AE-03EFBBE2B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536CA6-D415-4586-BBD0-CA1B0AE87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FD820F-130C-43F6-B39C-4430285C9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6F51C98-5C36-4792-9B53-45E2275BB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489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DB71F3-F9A4-4794-B776-8B831AAC3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E7CF34-CEE5-4177-A483-E89938544D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C83A46-3952-46CC-ABF6-ED7DAD735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7A7539B-0BCE-4211-A23D-30387747A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2392989-F8D5-40DC-ACE6-D56B6382C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E7520D9-BE57-489D-89F4-5802EB737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1339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46B74A-B9EE-4F0D-8BDD-0453C6727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B6375F2-6CC2-4478-B1FC-9E70E9197F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16652B-D6B1-4DF5-82DC-2601EF09A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DDB57AC-79D8-48DF-98BE-6EC80219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D086C4-4924-445D-B5D5-569E040A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781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7C4977D-B107-4F62-8458-7D5D18B7A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667B1F-C3A2-41BF-ADC3-1417BDC517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E32669-AC05-4E20-B31E-08A679F4A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409F68-9A15-4578-BF55-8A5669CCD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04A7D2-2F59-4728-98B9-7CC2BB8BE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237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F85CD7E-20FA-4CB7-9EFF-EC45EAF37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049E09C-2705-4D47-A74B-2C94B23D75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4E1F0C-D7B9-4AAB-9FB0-31C417C668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E75D2-DADB-4986-BADC-5B3BDFB10B6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54DD4F-4EF5-4A73-B624-776A6C344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33CDF7E-5E43-4201-AAEF-B75219815E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094FB6-A675-46D2-A49C-90A12450442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57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6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8</a:t>
            </a:r>
          </a:p>
          <a:p>
            <a:r>
              <a:rPr lang="pt-BR" sz="2800" dirty="0">
                <a:latin typeface="Roboto"/>
              </a:rPr>
              <a:t>Medidas de superfície, capacidade e volume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011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428997" y="47923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superfície </a:t>
            </a:r>
          </a:p>
        </p:txBody>
      </p:sp>
      <p:sp>
        <p:nvSpPr>
          <p:cNvPr id="40" name="Retângulo 39">
            <a:extLst>
              <a:ext uri="{FF2B5EF4-FFF2-40B4-BE49-F238E27FC236}">
                <a16:creationId xmlns:a16="http://schemas.microsoft.com/office/drawing/2014/main" id="{EA0BEC0B-D821-467C-ADB0-9BD83227B3E0}"/>
              </a:ext>
            </a:extLst>
          </p:cNvPr>
          <p:cNvSpPr/>
          <p:nvPr/>
        </p:nvSpPr>
        <p:spPr>
          <a:xfrm rot="10800000" flipV="1">
            <a:off x="1244141" y="982594"/>
            <a:ext cx="3153337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Retângulo 43">
            <a:extLst>
              <a:ext uri="{FF2B5EF4-FFF2-40B4-BE49-F238E27FC236}">
                <a16:creationId xmlns:a16="http://schemas.microsoft.com/office/drawing/2014/main" id="{37A53B2C-05A1-48C5-821A-161AD2540909}"/>
              </a:ext>
            </a:extLst>
          </p:cNvPr>
          <p:cNvSpPr/>
          <p:nvPr/>
        </p:nvSpPr>
        <p:spPr>
          <a:xfrm>
            <a:off x="509177" y="1133075"/>
            <a:ext cx="5270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A medida da superfície ou a </a:t>
            </a:r>
            <a:r>
              <a:rPr lang="pt-BR" b="1" dirty="0">
                <a:latin typeface="Roboto"/>
              </a:rPr>
              <a:t>área</a:t>
            </a:r>
            <a:r>
              <a:rPr lang="pt-BR" dirty="0">
                <a:latin typeface="Roboto"/>
              </a:rPr>
              <a:t> de uma figura corresponde à medida da região por ela ocupada. Essa medida deve ser indicada utilizando-se uma unidade estabelecida.</a:t>
            </a:r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1255C934-D72E-469B-B7BC-5F999C1CD597}"/>
              </a:ext>
            </a:extLst>
          </p:cNvPr>
          <p:cNvSpPr/>
          <p:nvPr/>
        </p:nvSpPr>
        <p:spPr>
          <a:xfrm rot="10800000" flipV="1">
            <a:off x="2068340" y="2386099"/>
            <a:ext cx="1504938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33C02B86-A65C-4690-BC12-7F188BDABB9F}"/>
              </a:ext>
            </a:extLst>
          </p:cNvPr>
          <p:cNvSpPr/>
          <p:nvPr/>
        </p:nvSpPr>
        <p:spPr>
          <a:xfrm>
            <a:off x="6035161" y="2418036"/>
            <a:ext cx="54243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No Sistema Métrico Decimal, a unidade fundamental para expressar a medida de superfície é o </a:t>
            </a:r>
            <a:r>
              <a:rPr lang="pt-BR" b="1" dirty="0">
                <a:latin typeface="Roboto"/>
              </a:rPr>
              <a:t>metro quadrado</a:t>
            </a:r>
            <a:r>
              <a:rPr lang="pt-BR" dirty="0">
                <a:latin typeface="Roboto"/>
              </a:rPr>
              <a:t>, cujo símbolo é </a:t>
            </a:r>
            <a:r>
              <a:rPr lang="pt-BR" b="1" dirty="0">
                <a:latin typeface="Roboto"/>
              </a:rPr>
              <a:t>m²</a:t>
            </a:r>
            <a:r>
              <a:rPr lang="pt-BR" dirty="0">
                <a:latin typeface="Roboto"/>
              </a:rPr>
              <a:t>.</a:t>
            </a:r>
            <a:endParaRPr lang="pt-BR" b="1" dirty="0">
              <a:latin typeface="Roboto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37343850-4ABF-4F42-9D04-8208ED866C15}"/>
              </a:ext>
            </a:extLst>
          </p:cNvPr>
          <p:cNvSpPr/>
          <p:nvPr/>
        </p:nvSpPr>
        <p:spPr>
          <a:xfrm rot="10800000">
            <a:off x="7511034" y="3533093"/>
            <a:ext cx="2268744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88CD20D-C16F-4287-ADA7-07D431923F8E}"/>
              </a:ext>
            </a:extLst>
          </p:cNvPr>
          <p:cNvSpPr/>
          <p:nvPr/>
        </p:nvSpPr>
        <p:spPr>
          <a:xfrm rot="10800000" flipV="1">
            <a:off x="7265739" y="2287685"/>
            <a:ext cx="2771153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5ACC9934-4950-41B6-B337-780F5B645BBF}"/>
              </a:ext>
            </a:extLst>
          </p:cNvPr>
          <p:cNvGraphicFramePr>
            <a:graphicFrameLocks noGrp="1"/>
          </p:cNvGraphicFramePr>
          <p:nvPr/>
        </p:nvGraphicFramePr>
        <p:xfrm>
          <a:off x="707923" y="4101402"/>
          <a:ext cx="11002297" cy="202184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1592825">
                  <a:extLst>
                    <a:ext uri="{9D8B030D-6E8A-4147-A177-3AD203B41FA5}">
                      <a16:colId xmlns:a16="http://schemas.microsoft.com/office/drawing/2014/main" val="2091538977"/>
                    </a:ext>
                  </a:extLst>
                </a:gridCol>
                <a:gridCol w="1533833">
                  <a:extLst>
                    <a:ext uri="{9D8B030D-6E8A-4147-A177-3AD203B41FA5}">
                      <a16:colId xmlns:a16="http://schemas.microsoft.com/office/drawing/2014/main" val="4229978005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295562540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20241758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3011326830"/>
                    </a:ext>
                  </a:extLst>
                </a:gridCol>
                <a:gridCol w="1563329">
                  <a:extLst>
                    <a:ext uri="{9D8B030D-6E8A-4147-A177-3AD203B41FA5}">
                      <a16:colId xmlns:a16="http://schemas.microsoft.com/office/drawing/2014/main" val="1834425934"/>
                    </a:ext>
                  </a:extLst>
                </a:gridCol>
                <a:gridCol w="1725562">
                  <a:extLst>
                    <a:ext uri="{9D8B030D-6E8A-4147-A177-3AD203B41FA5}">
                      <a16:colId xmlns:a16="http://schemas.microsoft.com/office/drawing/2014/main" val="63326300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Múltiplos do metro quadrado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Unidade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fundamental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Roboto"/>
                          <a:ea typeface="+mn-ea"/>
                          <a:cs typeface="+mn-cs"/>
                        </a:rPr>
                        <a:t>Submúltiplos do metro quadrado</a:t>
                      </a:r>
                      <a:endParaRPr lang="pt-BR" dirty="0"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Quilômetro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quadrado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Hectômetro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quadrado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Decâmetro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quadrado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Metro 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quadrado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Decímetro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quadrado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Centímetro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quadrado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Milímetro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quadrado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5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k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h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da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d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c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m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1.000.000 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10.000 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100 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1 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0,01 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0,0001 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0,000001 </a:t>
                      </a:r>
                      <a:r>
                        <a:rPr lang="pt-BR" b="0" dirty="0">
                          <a:latin typeface="Roboto"/>
                        </a:rPr>
                        <a:t>m²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9892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0695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479231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superfície 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333723D-D2E7-4D67-AF07-51D6DC762551}"/>
              </a:ext>
            </a:extLst>
          </p:cNvPr>
          <p:cNvSpPr/>
          <p:nvPr/>
        </p:nvSpPr>
        <p:spPr>
          <a:xfrm rot="10800000">
            <a:off x="790211" y="1093487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68B68A3-8963-41B5-B8DB-8EAE8B83C5C8}"/>
              </a:ext>
            </a:extLst>
          </p:cNvPr>
          <p:cNvSpPr/>
          <p:nvPr/>
        </p:nvSpPr>
        <p:spPr>
          <a:xfrm rot="10800000" flipV="1">
            <a:off x="865776" y="2177109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740A014-F4BD-43A8-BCB2-F1BFB47F36F4}"/>
              </a:ext>
            </a:extLst>
          </p:cNvPr>
          <p:cNvSpPr/>
          <p:nvPr/>
        </p:nvSpPr>
        <p:spPr>
          <a:xfrm>
            <a:off x="790211" y="1190103"/>
            <a:ext cx="48879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calcular a área de um </a:t>
            </a:r>
            <a:r>
              <a:rPr lang="pt-BR" b="1" dirty="0">
                <a:latin typeface="Roboto"/>
              </a:rPr>
              <a:t>retângulo</a:t>
            </a:r>
            <a:r>
              <a:rPr lang="pt-BR" dirty="0">
                <a:latin typeface="Roboto"/>
              </a:rPr>
              <a:t>, podemos multiplicar a medida do comprimento pela medida da largura.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E61A04-0B0A-4F35-9950-8713C1DBA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67" y="3133047"/>
            <a:ext cx="4314632" cy="191872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C79200B-C12F-4F0C-8918-C352C8FD5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4273" y="3025295"/>
            <a:ext cx="4363200" cy="2134232"/>
          </a:xfrm>
          <a:prstGeom prst="rect">
            <a:avLst/>
          </a:prstGeom>
        </p:spPr>
      </p:pic>
      <p:sp>
        <p:nvSpPr>
          <p:cNvPr id="24" name="Retângulo 23">
            <a:extLst>
              <a:ext uri="{FF2B5EF4-FFF2-40B4-BE49-F238E27FC236}">
                <a16:creationId xmlns:a16="http://schemas.microsoft.com/office/drawing/2014/main" id="{E482107F-8EDB-45D6-9A98-0A2311703646}"/>
              </a:ext>
            </a:extLst>
          </p:cNvPr>
          <p:cNvSpPr/>
          <p:nvPr/>
        </p:nvSpPr>
        <p:spPr>
          <a:xfrm>
            <a:off x="10334147" y="3510623"/>
            <a:ext cx="18967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A = 5 cm × 2 cm </a:t>
            </a:r>
          </a:p>
          <a:p>
            <a:r>
              <a:rPr lang="pt-BR" dirty="0">
                <a:latin typeface="Roboto"/>
              </a:rPr>
              <a:t>A = 10 cm</a:t>
            </a:r>
            <a:r>
              <a:rPr lang="pt-BR" baseline="30000" dirty="0">
                <a:latin typeface="Roboto"/>
              </a:rPr>
              <a:t>2</a:t>
            </a:r>
          </a:p>
        </p:txBody>
      </p:sp>
      <p:sp>
        <p:nvSpPr>
          <p:cNvPr id="25" name="Seta: para a Direita 24">
            <a:extLst>
              <a:ext uri="{FF2B5EF4-FFF2-40B4-BE49-F238E27FC236}">
                <a16:creationId xmlns:a16="http://schemas.microsoft.com/office/drawing/2014/main" id="{93E2B197-5DBA-4BE6-83AE-86FBB7F87A25}"/>
              </a:ext>
            </a:extLst>
          </p:cNvPr>
          <p:cNvSpPr/>
          <p:nvPr/>
        </p:nvSpPr>
        <p:spPr>
          <a:xfrm>
            <a:off x="4986059" y="3575167"/>
            <a:ext cx="418214" cy="51724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eta: para a Direita 25">
            <a:extLst>
              <a:ext uri="{FF2B5EF4-FFF2-40B4-BE49-F238E27FC236}">
                <a16:creationId xmlns:a16="http://schemas.microsoft.com/office/drawing/2014/main" id="{A87F3FBC-2F3A-420E-B62D-1ACE5B4FE390}"/>
              </a:ext>
            </a:extLst>
          </p:cNvPr>
          <p:cNvSpPr/>
          <p:nvPr/>
        </p:nvSpPr>
        <p:spPr>
          <a:xfrm>
            <a:off x="9841703" y="3575167"/>
            <a:ext cx="418214" cy="51724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95266C1-A522-4718-98B4-15D8EDDC0D96}"/>
              </a:ext>
            </a:extLst>
          </p:cNvPr>
          <p:cNvSpPr/>
          <p:nvPr/>
        </p:nvSpPr>
        <p:spPr>
          <a:xfrm>
            <a:off x="1450021" y="2474968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Exemplo: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678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07453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superfície 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F4CE4CB-045F-44AF-AECF-3C34D28C8C0B}"/>
              </a:ext>
            </a:extLst>
          </p:cNvPr>
          <p:cNvSpPr/>
          <p:nvPr/>
        </p:nvSpPr>
        <p:spPr>
          <a:xfrm>
            <a:off x="801329" y="1468785"/>
            <a:ext cx="5938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o </a:t>
            </a:r>
            <a:r>
              <a:rPr lang="pt-BR" b="1" dirty="0">
                <a:latin typeface="Roboto"/>
              </a:rPr>
              <a:t>quadrado</a:t>
            </a:r>
            <a:r>
              <a:rPr lang="pt-BR" dirty="0">
                <a:latin typeface="Roboto"/>
              </a:rPr>
              <a:t> é um caso particular de retângulo, em que os lados têm medidas iguais, calcula-se sua área multiplicando a medida de um lado por si mesma. 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CBEDF37-BF65-4D20-975B-AE7D7AC17C2D}"/>
              </a:ext>
            </a:extLst>
          </p:cNvPr>
          <p:cNvSpPr/>
          <p:nvPr/>
        </p:nvSpPr>
        <p:spPr>
          <a:xfrm rot="10800000">
            <a:off x="908198" y="1372333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1CEB143-5F9B-49E3-86E8-4883299DB104}"/>
              </a:ext>
            </a:extLst>
          </p:cNvPr>
          <p:cNvSpPr/>
          <p:nvPr/>
        </p:nvSpPr>
        <p:spPr>
          <a:xfrm rot="10800000" flipV="1">
            <a:off x="908198" y="2493385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2BDB84E-11D9-404C-BD42-698F71539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88" y="3438171"/>
            <a:ext cx="2438009" cy="205811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543B6D4D-883F-4A35-8440-A987F840E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728" y="3401121"/>
            <a:ext cx="3047423" cy="2245104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D1986548-99E3-450B-95E5-BF4D6B06073E}"/>
              </a:ext>
            </a:extLst>
          </p:cNvPr>
          <p:cNvSpPr/>
          <p:nvPr/>
        </p:nvSpPr>
        <p:spPr>
          <a:xfrm>
            <a:off x="9973204" y="3792744"/>
            <a:ext cx="189673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A = 3 cm × 3 cm </a:t>
            </a:r>
          </a:p>
          <a:p>
            <a:r>
              <a:rPr lang="pt-BR" dirty="0">
                <a:latin typeface="Roboto"/>
              </a:rPr>
              <a:t>A = 3</a:t>
            </a:r>
            <a:r>
              <a:rPr lang="pt-BR" baseline="30000" dirty="0">
                <a:latin typeface="Roboto"/>
              </a:rPr>
              <a:t>2</a:t>
            </a:r>
            <a:r>
              <a:rPr lang="pt-BR" dirty="0">
                <a:latin typeface="Roboto"/>
              </a:rPr>
              <a:t> cm</a:t>
            </a:r>
            <a:r>
              <a:rPr lang="pt-BR" baseline="30000" dirty="0">
                <a:latin typeface="Roboto"/>
              </a:rPr>
              <a:t>2</a:t>
            </a:r>
          </a:p>
          <a:p>
            <a:r>
              <a:rPr lang="pt-BR" dirty="0">
                <a:latin typeface="Roboto"/>
              </a:rPr>
              <a:t>A = 9 cm</a:t>
            </a:r>
            <a:r>
              <a:rPr lang="pt-BR" baseline="30000" dirty="0">
                <a:latin typeface="Roboto"/>
              </a:rPr>
              <a:t>2</a:t>
            </a:r>
            <a:endParaRPr lang="pt-BR" dirty="0"/>
          </a:p>
        </p:txBody>
      </p:sp>
      <p:sp>
        <p:nvSpPr>
          <p:cNvPr id="15" name="Seta: para a Direita 14">
            <a:extLst>
              <a:ext uri="{FF2B5EF4-FFF2-40B4-BE49-F238E27FC236}">
                <a16:creationId xmlns:a16="http://schemas.microsoft.com/office/drawing/2014/main" id="{9DF4C0B8-40B8-40E5-8615-78B2FBCAD09C}"/>
              </a:ext>
            </a:extLst>
          </p:cNvPr>
          <p:cNvSpPr/>
          <p:nvPr/>
        </p:nvSpPr>
        <p:spPr>
          <a:xfrm>
            <a:off x="5257736" y="3986500"/>
            <a:ext cx="418214" cy="620483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: para a Direita 15">
            <a:extLst>
              <a:ext uri="{FF2B5EF4-FFF2-40B4-BE49-F238E27FC236}">
                <a16:creationId xmlns:a16="http://schemas.microsoft.com/office/drawing/2014/main" id="{6E943BC2-EA61-4E3F-AD8F-8385FF06D805}"/>
              </a:ext>
            </a:extLst>
          </p:cNvPr>
          <p:cNvSpPr/>
          <p:nvPr/>
        </p:nvSpPr>
        <p:spPr>
          <a:xfrm>
            <a:off x="9370308" y="3967564"/>
            <a:ext cx="418214" cy="51724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DB10EDD7-C23D-442F-A8EC-9982CE06C134}"/>
              </a:ext>
            </a:extLst>
          </p:cNvPr>
          <p:cNvSpPr/>
          <p:nvPr/>
        </p:nvSpPr>
        <p:spPr>
          <a:xfrm>
            <a:off x="1492443" y="281489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Exemplo:</a:t>
            </a:r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7190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49334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capacidade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EBDFBEC-39D1-431F-882B-C8C3913E3B98}"/>
              </a:ext>
            </a:extLst>
          </p:cNvPr>
          <p:cNvGraphicFramePr>
            <a:graphicFrameLocks noGrp="1"/>
          </p:cNvGraphicFramePr>
          <p:nvPr/>
        </p:nvGraphicFramePr>
        <p:xfrm>
          <a:off x="722672" y="3538906"/>
          <a:ext cx="11002297" cy="175260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1386348">
                  <a:extLst>
                    <a:ext uri="{9D8B030D-6E8A-4147-A177-3AD203B41FA5}">
                      <a16:colId xmlns:a16="http://schemas.microsoft.com/office/drawing/2014/main" val="2091538977"/>
                    </a:ext>
                  </a:extLst>
                </a:gridCol>
                <a:gridCol w="1519084">
                  <a:extLst>
                    <a:ext uri="{9D8B030D-6E8A-4147-A177-3AD203B41FA5}">
                      <a16:colId xmlns:a16="http://schemas.microsoft.com/office/drawing/2014/main" val="4229978005"/>
                    </a:ext>
                  </a:extLst>
                </a:gridCol>
                <a:gridCol w="1530978">
                  <a:extLst>
                    <a:ext uri="{9D8B030D-6E8A-4147-A177-3AD203B41FA5}">
                      <a16:colId xmlns:a16="http://schemas.microsoft.com/office/drawing/2014/main" val="295562540"/>
                    </a:ext>
                  </a:extLst>
                </a:gridCol>
                <a:gridCol w="2116167">
                  <a:extLst>
                    <a:ext uri="{9D8B030D-6E8A-4147-A177-3AD203B41FA5}">
                      <a16:colId xmlns:a16="http://schemas.microsoft.com/office/drawing/2014/main" val="3202417582"/>
                    </a:ext>
                  </a:extLst>
                </a:gridCol>
                <a:gridCol w="1306206">
                  <a:extLst>
                    <a:ext uri="{9D8B030D-6E8A-4147-A177-3AD203B41FA5}">
                      <a16:colId xmlns:a16="http://schemas.microsoft.com/office/drawing/2014/main" val="3011326830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1834425934"/>
                    </a:ext>
                  </a:extLst>
                </a:gridCol>
                <a:gridCol w="1571757">
                  <a:extLst>
                    <a:ext uri="{9D8B030D-6E8A-4147-A177-3AD203B41FA5}">
                      <a16:colId xmlns:a16="http://schemas.microsoft.com/office/drawing/2014/main" val="63326300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Múltiplos do litro</a:t>
                      </a:r>
                      <a:endParaRPr lang="pt-BR" dirty="0">
                        <a:solidFill>
                          <a:schemeClr val="tx1"/>
                        </a:solidFill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Unidade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fundamental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Roboto"/>
                          <a:ea typeface="+mn-ea"/>
                          <a:cs typeface="+mn-cs"/>
                        </a:rPr>
                        <a:t>Submúltiplos do litro</a:t>
                      </a:r>
                      <a:endParaRPr lang="pt-BR" dirty="0"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quilolitro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hectolitro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decalitro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decilitro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centilitro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latin typeface="Roboto"/>
                        </a:rPr>
                        <a:t>mililitro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5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kL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10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1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0,1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0,01 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0,001 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9892"/>
                  </a:ext>
                </a:extLst>
              </a:tr>
            </a:tbl>
          </a:graphicData>
        </a:graphic>
      </p:graphicFrame>
      <p:sp>
        <p:nvSpPr>
          <p:cNvPr id="14" name="Retângulo 13">
            <a:extLst>
              <a:ext uri="{FF2B5EF4-FFF2-40B4-BE49-F238E27FC236}">
                <a16:creationId xmlns:a16="http://schemas.microsoft.com/office/drawing/2014/main" id="{F706A653-21E9-41A5-A8BF-7AFE5B94BF90}"/>
              </a:ext>
            </a:extLst>
          </p:cNvPr>
          <p:cNvSpPr/>
          <p:nvPr/>
        </p:nvSpPr>
        <p:spPr>
          <a:xfrm>
            <a:off x="897555" y="1322056"/>
            <a:ext cx="5827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No Sistema Decimal existem unidades de medida para expressar a capacidade de recipientes. A unidade fundamental é o </a:t>
            </a:r>
            <a:r>
              <a:rPr lang="pt-BR" b="1" dirty="0">
                <a:latin typeface="Roboto"/>
              </a:rPr>
              <a:t>litro (L)</a:t>
            </a:r>
            <a:r>
              <a:rPr lang="pt-BR" dirty="0">
                <a:latin typeface="Roboto"/>
              </a:rPr>
              <a:t>, além de seus múltiplos e submúltiplos.</a:t>
            </a:r>
            <a:endParaRPr lang="pt-BR" b="1" dirty="0">
              <a:latin typeface="Roboto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8FCCEA4-9D8C-4ECA-ABBB-EFA11338490B}"/>
              </a:ext>
            </a:extLst>
          </p:cNvPr>
          <p:cNvSpPr/>
          <p:nvPr/>
        </p:nvSpPr>
        <p:spPr>
          <a:xfrm rot="10800000">
            <a:off x="928871" y="1181212"/>
            <a:ext cx="2705967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A345ACDD-F955-45FE-A6EE-FBED20693F3F}"/>
              </a:ext>
            </a:extLst>
          </p:cNvPr>
          <p:cNvSpPr/>
          <p:nvPr/>
        </p:nvSpPr>
        <p:spPr>
          <a:xfrm rot="10800000">
            <a:off x="902609" y="2617509"/>
            <a:ext cx="165209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2144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92119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volume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434D735-A6A6-43AE-A212-1300E016336C}"/>
              </a:ext>
            </a:extLst>
          </p:cNvPr>
          <p:cNvSpPr/>
          <p:nvPr/>
        </p:nvSpPr>
        <p:spPr>
          <a:xfrm rot="10800000" flipV="1">
            <a:off x="1172980" y="1576730"/>
            <a:ext cx="37500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4B8B82E-36BF-495C-B9F3-7650A1C3236D}"/>
              </a:ext>
            </a:extLst>
          </p:cNvPr>
          <p:cNvSpPr/>
          <p:nvPr/>
        </p:nvSpPr>
        <p:spPr>
          <a:xfrm rot="10800000" flipV="1">
            <a:off x="1255751" y="2754082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F22DE36-E3E5-4F55-92AB-CAB05C08576A}"/>
              </a:ext>
            </a:extLst>
          </p:cNvPr>
          <p:cNvSpPr/>
          <p:nvPr/>
        </p:nvSpPr>
        <p:spPr>
          <a:xfrm>
            <a:off x="1172980" y="1627824"/>
            <a:ext cx="37500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Volume é a medida do espaço ocupado por um sólido, por um líquido ou por um gás.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EEBDFBEC-39D1-431F-882B-C8C3913E3B98}"/>
              </a:ext>
            </a:extLst>
          </p:cNvPr>
          <p:cNvGraphicFramePr>
            <a:graphicFrameLocks noGrp="1"/>
          </p:cNvGraphicFramePr>
          <p:nvPr/>
        </p:nvGraphicFramePr>
        <p:xfrm>
          <a:off x="573087" y="4246829"/>
          <a:ext cx="11374957" cy="1960880"/>
        </p:xfrm>
        <a:graphic>
          <a:graphicData uri="http://schemas.openxmlformats.org/drawingml/2006/table">
            <a:tbl>
              <a:tblPr firstRow="1">
                <a:tableStyleId>{ED083AE6-46FA-4A59-8FB0-9F97EB10719F}</a:tableStyleId>
              </a:tblPr>
              <a:tblGrid>
                <a:gridCol w="2007881">
                  <a:extLst>
                    <a:ext uri="{9D8B030D-6E8A-4147-A177-3AD203B41FA5}">
                      <a16:colId xmlns:a16="http://schemas.microsoft.com/office/drawing/2014/main" val="2091538977"/>
                    </a:ext>
                  </a:extLst>
                </a:gridCol>
                <a:gridCol w="1592826">
                  <a:extLst>
                    <a:ext uri="{9D8B030D-6E8A-4147-A177-3AD203B41FA5}">
                      <a16:colId xmlns:a16="http://schemas.microsoft.com/office/drawing/2014/main" val="4229978005"/>
                    </a:ext>
                  </a:extLst>
                </a:gridCol>
                <a:gridCol w="1248135">
                  <a:extLst>
                    <a:ext uri="{9D8B030D-6E8A-4147-A177-3AD203B41FA5}">
                      <a16:colId xmlns:a16="http://schemas.microsoft.com/office/drawing/2014/main" val="295562540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3202417582"/>
                    </a:ext>
                  </a:extLst>
                </a:gridCol>
                <a:gridCol w="1509545">
                  <a:extLst>
                    <a:ext uri="{9D8B030D-6E8A-4147-A177-3AD203B41FA5}">
                      <a16:colId xmlns:a16="http://schemas.microsoft.com/office/drawing/2014/main" val="3011326830"/>
                    </a:ext>
                  </a:extLst>
                </a:gridCol>
                <a:gridCol w="1540042">
                  <a:extLst>
                    <a:ext uri="{9D8B030D-6E8A-4147-A177-3AD203B41FA5}">
                      <a16:colId xmlns:a16="http://schemas.microsoft.com/office/drawing/2014/main" val="1834425934"/>
                    </a:ext>
                  </a:extLst>
                </a:gridCol>
                <a:gridCol w="1845000">
                  <a:extLst>
                    <a:ext uri="{9D8B030D-6E8A-4147-A177-3AD203B41FA5}">
                      <a16:colId xmlns:a16="http://schemas.microsoft.com/office/drawing/2014/main" val="633263006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Múltiplos do metro cúbico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>
                          <a:latin typeface="Roboto"/>
                        </a:rPr>
                        <a:t>Unidade</a:t>
                      </a:r>
                    </a:p>
                    <a:p>
                      <a:pPr algn="ctr"/>
                      <a:r>
                        <a:rPr lang="pt-BR" dirty="0">
                          <a:latin typeface="Roboto"/>
                        </a:rPr>
                        <a:t>fundamental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i="0" u="none" strike="noStrike" kern="1200" baseline="0" dirty="0">
                          <a:solidFill>
                            <a:schemeClr val="tx1"/>
                          </a:solidFill>
                          <a:latin typeface="Roboto"/>
                          <a:ea typeface="+mn-ea"/>
                          <a:cs typeface="+mn-cs"/>
                        </a:rPr>
                        <a:t>Submúltiplos do metro cúbico</a:t>
                      </a:r>
                      <a:endParaRPr lang="pt-BR" dirty="0">
                        <a:latin typeface="Roboto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Quilômetro</a:t>
                      </a:r>
                    </a:p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Hectômetro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Decâmetro 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Metro 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Decímetro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Centímetro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Roboto"/>
                        </a:rPr>
                        <a:t>Milímetro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cúbico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555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b="0" dirty="0">
                          <a:latin typeface="Roboto"/>
                        </a:rPr>
                        <a:t>km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h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da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d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c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m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1.000.000.000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1.000.000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1.000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0,001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0,000001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dirty="0">
                          <a:latin typeface="Roboto"/>
                        </a:rPr>
                        <a:t>0,000000001 </a:t>
                      </a:r>
                      <a:r>
                        <a:rPr lang="pt-BR" sz="1600" b="0" dirty="0">
                          <a:latin typeface="Roboto"/>
                        </a:rPr>
                        <a:t>m</a:t>
                      </a:r>
                      <a:r>
                        <a:rPr lang="pt-BR" sz="1600" b="0" baseline="30000" dirty="0">
                          <a:latin typeface="Roboto"/>
                        </a:rPr>
                        <a:t>3</a:t>
                      </a:r>
                      <a:endParaRPr lang="pt-BR" sz="1600" b="0" dirty="0">
                        <a:latin typeface="Roboto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39892"/>
                  </a:ext>
                </a:extLst>
              </a:tr>
            </a:tbl>
          </a:graphicData>
        </a:graphic>
      </p:graphicFrame>
      <p:sp>
        <p:nvSpPr>
          <p:cNvPr id="14" name="Retângulo 13">
            <a:extLst>
              <a:ext uri="{FF2B5EF4-FFF2-40B4-BE49-F238E27FC236}">
                <a16:creationId xmlns:a16="http://schemas.microsoft.com/office/drawing/2014/main" id="{F73CC0CE-B864-477F-A9B4-431923F2E7BB}"/>
              </a:ext>
            </a:extLst>
          </p:cNvPr>
          <p:cNvSpPr/>
          <p:nvPr/>
        </p:nvSpPr>
        <p:spPr>
          <a:xfrm rot="10800000" flipV="1">
            <a:off x="7268979" y="2020286"/>
            <a:ext cx="3750041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4CC07D46-1BF9-4628-ADA4-FB42CDB34586}"/>
              </a:ext>
            </a:extLst>
          </p:cNvPr>
          <p:cNvSpPr/>
          <p:nvPr/>
        </p:nvSpPr>
        <p:spPr>
          <a:xfrm rot="10800000" flipV="1">
            <a:off x="7323056" y="3457437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DEEF8A3E-EE34-4FA3-91B8-1737C42F7DAF}"/>
              </a:ext>
            </a:extLst>
          </p:cNvPr>
          <p:cNvSpPr/>
          <p:nvPr/>
        </p:nvSpPr>
        <p:spPr>
          <a:xfrm>
            <a:off x="7268979" y="2198379"/>
            <a:ext cx="37500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No Sistema Métrico Decimal, a unidade fundamental de medida de volume é o </a:t>
            </a:r>
            <a:r>
              <a:rPr lang="pt-BR" b="1" dirty="0">
                <a:latin typeface="Roboto"/>
              </a:rPr>
              <a:t>metro cúbico</a:t>
            </a:r>
            <a:r>
              <a:rPr lang="pt-BR" dirty="0">
                <a:latin typeface="Roboto"/>
              </a:rPr>
              <a:t>, cujo símbolo é </a:t>
            </a:r>
            <a:r>
              <a:rPr lang="pt-BR" b="1" dirty="0">
                <a:latin typeface="Roboto"/>
              </a:rPr>
              <a:t>m</a:t>
            </a:r>
            <a:r>
              <a:rPr lang="pt-BR" b="1" baseline="30000" dirty="0">
                <a:latin typeface="Roboto"/>
              </a:rPr>
              <a:t>3</a:t>
            </a:r>
            <a:r>
              <a:rPr lang="pt-BR" dirty="0">
                <a:latin typeface="Roboto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2417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6389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volume</a:t>
            </a:r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2333723D-D2E7-4D67-AF07-51D6DC762551}"/>
              </a:ext>
            </a:extLst>
          </p:cNvPr>
          <p:cNvSpPr/>
          <p:nvPr/>
        </p:nvSpPr>
        <p:spPr>
          <a:xfrm rot="10800000">
            <a:off x="804322" y="1446265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Retângulo 42">
            <a:extLst>
              <a:ext uri="{FF2B5EF4-FFF2-40B4-BE49-F238E27FC236}">
                <a16:creationId xmlns:a16="http://schemas.microsoft.com/office/drawing/2014/main" id="{668B68A3-8963-41B5-B8DB-8EAE8B83C5C8}"/>
              </a:ext>
            </a:extLst>
          </p:cNvPr>
          <p:cNvSpPr/>
          <p:nvPr/>
        </p:nvSpPr>
        <p:spPr>
          <a:xfrm rot="10800000" flipV="1">
            <a:off x="879887" y="2378600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Retângulo 44">
            <a:extLst>
              <a:ext uri="{FF2B5EF4-FFF2-40B4-BE49-F238E27FC236}">
                <a16:creationId xmlns:a16="http://schemas.microsoft.com/office/drawing/2014/main" id="{6740A014-F4BD-43A8-BCB2-F1BFB47F36F4}"/>
              </a:ext>
            </a:extLst>
          </p:cNvPr>
          <p:cNvSpPr/>
          <p:nvPr/>
        </p:nvSpPr>
        <p:spPr>
          <a:xfrm>
            <a:off x="818433" y="1599326"/>
            <a:ext cx="48879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obter o volume de um bloco retangular, multiplicamos suas três dimensões.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B674709-BBC6-4817-B287-624205A79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07" y="2981429"/>
            <a:ext cx="3981335" cy="211395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1D779BE-9448-4D7C-9391-E9B6EA40E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1771" y="2971094"/>
            <a:ext cx="3782552" cy="1872028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E67BA225-0DCB-41DA-AE3D-5723819CCCFC}"/>
              </a:ext>
            </a:extLst>
          </p:cNvPr>
          <p:cNvSpPr/>
          <p:nvPr/>
        </p:nvSpPr>
        <p:spPr>
          <a:xfrm>
            <a:off x="9439792" y="3489465"/>
            <a:ext cx="25891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V = 3 cm × 4 cm × 2 cm</a:t>
            </a:r>
          </a:p>
          <a:p>
            <a:r>
              <a:rPr lang="pt-BR" dirty="0">
                <a:latin typeface="Roboto"/>
              </a:rPr>
              <a:t>V = 24 cm</a:t>
            </a:r>
            <a:r>
              <a:rPr lang="pt-BR" baseline="30000" dirty="0">
                <a:latin typeface="Roboto"/>
              </a:rPr>
              <a:t>3</a:t>
            </a:r>
            <a:endParaRPr lang="pt-BR" baseline="30000" dirty="0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4673B393-E21A-408A-B577-5C470BB41FE4}"/>
              </a:ext>
            </a:extLst>
          </p:cNvPr>
          <p:cNvSpPr/>
          <p:nvPr/>
        </p:nvSpPr>
        <p:spPr>
          <a:xfrm>
            <a:off x="4499523" y="3723665"/>
            <a:ext cx="418214" cy="51724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B08D4726-91CE-456A-B213-3F7C7E11843F}"/>
              </a:ext>
            </a:extLst>
          </p:cNvPr>
          <p:cNvSpPr/>
          <p:nvPr/>
        </p:nvSpPr>
        <p:spPr>
          <a:xfrm>
            <a:off x="8762045" y="3554009"/>
            <a:ext cx="418214" cy="51724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86591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3048000" y="535675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Medidas de volume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F4CE4CB-045F-44AF-AECF-3C34D28C8C0B}"/>
              </a:ext>
            </a:extLst>
          </p:cNvPr>
          <p:cNvSpPr/>
          <p:nvPr/>
        </p:nvSpPr>
        <p:spPr>
          <a:xfrm>
            <a:off x="820994" y="1375802"/>
            <a:ext cx="5938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o </a:t>
            </a:r>
            <a:r>
              <a:rPr lang="pt-BR" b="1" dirty="0">
                <a:latin typeface="Roboto"/>
              </a:rPr>
              <a:t>cubo</a:t>
            </a:r>
            <a:r>
              <a:rPr lang="pt-BR" dirty="0">
                <a:latin typeface="Roboto"/>
              </a:rPr>
              <a:t> é um caso particular de bloco retangular, em que o comprimento, a largura e a altura têm medidas iguais, basta elevar a aresta ao cubo.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CBEDF37-BF65-4D20-975B-AE7D7AC17C2D}"/>
              </a:ext>
            </a:extLst>
          </p:cNvPr>
          <p:cNvSpPr/>
          <p:nvPr/>
        </p:nvSpPr>
        <p:spPr>
          <a:xfrm rot="10800000">
            <a:off x="927863" y="1265239"/>
            <a:ext cx="3780145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61CEB143-5F9B-49E3-86E8-4883299DB104}"/>
              </a:ext>
            </a:extLst>
          </p:cNvPr>
          <p:cNvSpPr/>
          <p:nvPr/>
        </p:nvSpPr>
        <p:spPr>
          <a:xfrm rot="10800000" flipV="1">
            <a:off x="927863" y="2301625"/>
            <a:ext cx="2314959" cy="47236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67BA225-0DCB-41DA-AE3D-5723819CCCFC}"/>
              </a:ext>
            </a:extLst>
          </p:cNvPr>
          <p:cNvSpPr/>
          <p:nvPr/>
        </p:nvSpPr>
        <p:spPr>
          <a:xfrm>
            <a:off x="7507754" y="3363471"/>
            <a:ext cx="282000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Roboto"/>
              </a:rPr>
              <a:t>V = 4,3 m × 4,3 m × 4,3 m</a:t>
            </a:r>
          </a:p>
          <a:p>
            <a:r>
              <a:rPr lang="pt-BR" dirty="0">
                <a:latin typeface="Roboto"/>
              </a:rPr>
              <a:t>V = (4,3 m)</a:t>
            </a:r>
            <a:r>
              <a:rPr lang="pt-BR" baseline="30000" dirty="0">
                <a:latin typeface="Roboto"/>
              </a:rPr>
              <a:t>3</a:t>
            </a:r>
          </a:p>
          <a:p>
            <a:r>
              <a:rPr lang="pt-BR" dirty="0">
                <a:latin typeface="Roboto"/>
              </a:rPr>
              <a:t>V = 79,507 m</a:t>
            </a:r>
            <a:r>
              <a:rPr lang="pt-BR" baseline="30000" dirty="0">
                <a:latin typeface="Roboto"/>
              </a:rPr>
              <a:t>3</a:t>
            </a:r>
            <a:endParaRPr lang="pt-BR" dirty="0"/>
          </a:p>
        </p:txBody>
      </p:sp>
      <p:sp>
        <p:nvSpPr>
          <p:cNvPr id="20" name="Seta: para a Direita 19">
            <a:extLst>
              <a:ext uri="{FF2B5EF4-FFF2-40B4-BE49-F238E27FC236}">
                <a16:creationId xmlns:a16="http://schemas.microsoft.com/office/drawing/2014/main" id="{B08D4726-91CE-456A-B213-3F7C7E11843F}"/>
              </a:ext>
            </a:extLst>
          </p:cNvPr>
          <p:cNvSpPr/>
          <p:nvPr/>
        </p:nvSpPr>
        <p:spPr>
          <a:xfrm>
            <a:off x="6682930" y="3428015"/>
            <a:ext cx="418214" cy="517244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9E2F522-2FDF-429F-82F1-7384B315C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90" y="2532018"/>
            <a:ext cx="4832621" cy="306074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60578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453</Words>
  <Application>Microsoft Office PowerPoint</Application>
  <PresentationFormat>Widescreen</PresentationFormat>
  <Paragraphs>128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2020-04-02T22:24:27Z</dcterms:created>
  <dcterms:modified xsi:type="dcterms:W3CDTF">2020-04-02T22:30:39Z</dcterms:modified>
</cp:coreProperties>
</file>