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BE99A8-D2DF-40D5-8578-20060AD919CD}" type="doc">
      <dgm:prSet loTypeId="urn:microsoft.com/office/officeart/2005/8/layout/default" loCatId="list" qsTypeId="urn:microsoft.com/office/officeart/2005/8/quickstyle/simple4" qsCatId="simple" csTypeId="urn:microsoft.com/office/officeart/2005/8/colors/accent4_5" csCatId="accent4" phldr="1"/>
      <dgm:spPr/>
      <dgm:t>
        <a:bodyPr/>
        <a:lstStyle/>
        <a:p>
          <a:endParaRPr lang="pt-BR"/>
        </a:p>
      </dgm:t>
    </dgm:pt>
    <dgm:pt modelId="{CC67583A-0DD0-4DAC-99EB-A4463731C6E7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1 dia = 24 horas</a:t>
          </a:r>
        </a:p>
      </dgm:t>
    </dgm:pt>
    <dgm:pt modelId="{9ED1A705-FBA7-48CA-99B0-08690EF985D0}" type="parTrans" cxnId="{2C5F2A1D-FD30-4039-9004-FA2868E09B0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B714B6B-9B8C-484D-8E14-9C88A1B44E8D}" type="sibTrans" cxnId="{2C5F2A1D-FD30-4039-9004-FA2868E09B0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6C25B3D-5E9A-48E7-B505-8993AFFA7627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1 hora = 60 minutos</a:t>
          </a:r>
        </a:p>
      </dgm:t>
    </dgm:pt>
    <dgm:pt modelId="{C85C2215-FF40-4C19-A29C-0BFA0002B5B1}" type="parTrans" cxnId="{11D77393-CFC6-4092-B75C-619FBC79D18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86F9C359-DF7C-4E1C-BBCD-FEB5405DDF6E}" type="sibTrans" cxnId="{11D77393-CFC6-4092-B75C-619FBC79D18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17BBCBD-473B-40B5-A94F-DD15445C3385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1 minuto = 60 segundos</a:t>
          </a:r>
        </a:p>
      </dgm:t>
    </dgm:pt>
    <dgm:pt modelId="{0C5B5D00-BBC7-4424-BF93-56628F6DCF21}" type="parTrans" cxnId="{565602C2-236D-4C0A-B4C0-B6029B638D8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C8D93E66-C6A7-4C0F-AF04-951E57B00DD2}" type="sibTrans" cxnId="{565602C2-236D-4C0A-B4C0-B6029B638D8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5292D7D2-AE33-4E8A-B950-AD01EAC5E848}" type="pres">
      <dgm:prSet presAssocID="{1EBE99A8-D2DF-40D5-8578-20060AD919CD}" presName="diagram" presStyleCnt="0">
        <dgm:presLayoutVars>
          <dgm:dir/>
          <dgm:resizeHandles val="exact"/>
        </dgm:presLayoutVars>
      </dgm:prSet>
      <dgm:spPr/>
    </dgm:pt>
    <dgm:pt modelId="{40383D18-9563-4E87-81FD-8AE7D4DFFC03}" type="pres">
      <dgm:prSet presAssocID="{CC67583A-0DD0-4DAC-99EB-A4463731C6E7}" presName="node" presStyleLbl="node1" presStyleIdx="0" presStyleCnt="3">
        <dgm:presLayoutVars>
          <dgm:bulletEnabled val="1"/>
        </dgm:presLayoutVars>
      </dgm:prSet>
      <dgm:spPr/>
    </dgm:pt>
    <dgm:pt modelId="{FA79314F-42F1-4C66-A642-0946624D67E7}" type="pres">
      <dgm:prSet presAssocID="{7B714B6B-9B8C-484D-8E14-9C88A1B44E8D}" presName="sibTrans" presStyleCnt="0"/>
      <dgm:spPr/>
    </dgm:pt>
    <dgm:pt modelId="{72A5485D-01EB-49EE-9676-0A0B02ED1817}" type="pres">
      <dgm:prSet presAssocID="{B6C25B3D-5E9A-48E7-B505-8993AFFA7627}" presName="node" presStyleLbl="node1" presStyleIdx="1" presStyleCnt="3">
        <dgm:presLayoutVars>
          <dgm:bulletEnabled val="1"/>
        </dgm:presLayoutVars>
      </dgm:prSet>
      <dgm:spPr/>
    </dgm:pt>
    <dgm:pt modelId="{7DBCB608-A649-4CDF-A30D-9C9507CAF0CC}" type="pres">
      <dgm:prSet presAssocID="{86F9C359-DF7C-4E1C-BBCD-FEB5405DDF6E}" presName="sibTrans" presStyleCnt="0"/>
      <dgm:spPr/>
    </dgm:pt>
    <dgm:pt modelId="{F7CA6902-A308-44B2-9087-95B8C23688B5}" type="pres">
      <dgm:prSet presAssocID="{417BBCBD-473B-40B5-A94F-DD15445C3385}" presName="node" presStyleLbl="node1" presStyleIdx="2" presStyleCnt="3">
        <dgm:presLayoutVars>
          <dgm:bulletEnabled val="1"/>
        </dgm:presLayoutVars>
      </dgm:prSet>
      <dgm:spPr/>
    </dgm:pt>
  </dgm:ptLst>
  <dgm:cxnLst>
    <dgm:cxn modelId="{2C5F2A1D-FD30-4039-9004-FA2868E09B0A}" srcId="{1EBE99A8-D2DF-40D5-8578-20060AD919CD}" destId="{CC67583A-0DD0-4DAC-99EB-A4463731C6E7}" srcOrd="0" destOrd="0" parTransId="{9ED1A705-FBA7-48CA-99B0-08690EF985D0}" sibTransId="{7B714B6B-9B8C-484D-8E14-9C88A1B44E8D}"/>
    <dgm:cxn modelId="{32D06548-4A16-4162-ADB1-A2B3ECC14F92}" type="presOf" srcId="{B6C25B3D-5E9A-48E7-B505-8993AFFA7627}" destId="{72A5485D-01EB-49EE-9676-0A0B02ED1817}" srcOrd="0" destOrd="0" presId="urn:microsoft.com/office/officeart/2005/8/layout/default"/>
    <dgm:cxn modelId="{CE1E198A-1D42-4A72-9964-0F176808DB11}" type="presOf" srcId="{CC67583A-0DD0-4DAC-99EB-A4463731C6E7}" destId="{40383D18-9563-4E87-81FD-8AE7D4DFFC03}" srcOrd="0" destOrd="0" presId="urn:microsoft.com/office/officeart/2005/8/layout/default"/>
    <dgm:cxn modelId="{11D77393-CFC6-4092-B75C-619FBC79D187}" srcId="{1EBE99A8-D2DF-40D5-8578-20060AD919CD}" destId="{B6C25B3D-5E9A-48E7-B505-8993AFFA7627}" srcOrd="1" destOrd="0" parTransId="{C85C2215-FF40-4C19-A29C-0BFA0002B5B1}" sibTransId="{86F9C359-DF7C-4E1C-BBCD-FEB5405DDF6E}"/>
    <dgm:cxn modelId="{565602C2-236D-4C0A-B4C0-B6029B638D86}" srcId="{1EBE99A8-D2DF-40D5-8578-20060AD919CD}" destId="{417BBCBD-473B-40B5-A94F-DD15445C3385}" srcOrd="2" destOrd="0" parTransId="{0C5B5D00-BBC7-4424-BF93-56628F6DCF21}" sibTransId="{C8D93E66-C6A7-4C0F-AF04-951E57B00DD2}"/>
    <dgm:cxn modelId="{47F46ED9-280B-4D89-936E-19D0BA9A8669}" type="presOf" srcId="{1EBE99A8-D2DF-40D5-8578-20060AD919CD}" destId="{5292D7D2-AE33-4E8A-B950-AD01EAC5E848}" srcOrd="0" destOrd="0" presId="urn:microsoft.com/office/officeart/2005/8/layout/default"/>
    <dgm:cxn modelId="{04C465E8-3845-4D57-B73C-E12A834F215B}" type="presOf" srcId="{417BBCBD-473B-40B5-A94F-DD15445C3385}" destId="{F7CA6902-A308-44B2-9087-95B8C23688B5}" srcOrd="0" destOrd="0" presId="urn:microsoft.com/office/officeart/2005/8/layout/default"/>
    <dgm:cxn modelId="{0B168D85-380A-40BB-9D33-0D40C5F1D3B8}" type="presParOf" srcId="{5292D7D2-AE33-4E8A-B950-AD01EAC5E848}" destId="{40383D18-9563-4E87-81FD-8AE7D4DFFC03}" srcOrd="0" destOrd="0" presId="urn:microsoft.com/office/officeart/2005/8/layout/default"/>
    <dgm:cxn modelId="{FE0F89D4-F44B-46D4-B639-0EC82D4BB384}" type="presParOf" srcId="{5292D7D2-AE33-4E8A-B950-AD01EAC5E848}" destId="{FA79314F-42F1-4C66-A642-0946624D67E7}" srcOrd="1" destOrd="0" presId="urn:microsoft.com/office/officeart/2005/8/layout/default"/>
    <dgm:cxn modelId="{EA7D5F67-1BF6-451E-ADD6-81DAB965F5AC}" type="presParOf" srcId="{5292D7D2-AE33-4E8A-B950-AD01EAC5E848}" destId="{72A5485D-01EB-49EE-9676-0A0B02ED1817}" srcOrd="2" destOrd="0" presId="urn:microsoft.com/office/officeart/2005/8/layout/default"/>
    <dgm:cxn modelId="{A3500175-3797-4207-907D-F9E6A67F8E1C}" type="presParOf" srcId="{5292D7D2-AE33-4E8A-B950-AD01EAC5E848}" destId="{7DBCB608-A649-4CDF-A30D-9C9507CAF0CC}" srcOrd="3" destOrd="0" presId="urn:microsoft.com/office/officeart/2005/8/layout/default"/>
    <dgm:cxn modelId="{7BFFA679-750B-47AD-AFBB-3A344D9E69AA}" type="presParOf" srcId="{5292D7D2-AE33-4E8A-B950-AD01EAC5E848}" destId="{F7CA6902-A308-44B2-9087-95B8C23688B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83D18-9563-4E87-81FD-8AE7D4DFFC03}">
      <dsp:nvSpPr>
        <dsp:cNvPr id="0" name=""/>
        <dsp:cNvSpPr/>
      </dsp:nvSpPr>
      <dsp:spPr>
        <a:xfrm>
          <a:off x="394" y="409418"/>
          <a:ext cx="1539229" cy="923537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solidFill>
                <a:schemeClr val="tx1"/>
              </a:solidFill>
            </a:rPr>
            <a:t>1 dia = 24 horas</a:t>
          </a:r>
        </a:p>
      </dsp:txBody>
      <dsp:txXfrm>
        <a:off x="394" y="409418"/>
        <a:ext cx="1539229" cy="923537"/>
      </dsp:txXfrm>
    </dsp:sp>
    <dsp:sp modelId="{72A5485D-01EB-49EE-9676-0A0B02ED1817}">
      <dsp:nvSpPr>
        <dsp:cNvPr id="0" name=""/>
        <dsp:cNvSpPr/>
      </dsp:nvSpPr>
      <dsp:spPr>
        <a:xfrm>
          <a:off x="1693547" y="409418"/>
          <a:ext cx="1539229" cy="923537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solidFill>
                <a:schemeClr val="tx1"/>
              </a:solidFill>
            </a:rPr>
            <a:t>1 hora = 60 minutos</a:t>
          </a:r>
        </a:p>
      </dsp:txBody>
      <dsp:txXfrm>
        <a:off x="1693547" y="409418"/>
        <a:ext cx="1539229" cy="923537"/>
      </dsp:txXfrm>
    </dsp:sp>
    <dsp:sp modelId="{F7CA6902-A308-44B2-9087-95B8C23688B5}">
      <dsp:nvSpPr>
        <dsp:cNvPr id="0" name=""/>
        <dsp:cNvSpPr/>
      </dsp:nvSpPr>
      <dsp:spPr>
        <a:xfrm>
          <a:off x="846971" y="1486879"/>
          <a:ext cx="1539229" cy="923537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solidFill>
                <a:schemeClr val="tx1"/>
              </a:solidFill>
            </a:rPr>
            <a:t>1 minuto = 60 segundos</a:t>
          </a:r>
        </a:p>
      </dsp:txBody>
      <dsp:txXfrm>
        <a:off x="846971" y="1486879"/>
        <a:ext cx="1539229" cy="923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86BB5-CB0F-4034-9CBA-16033FD19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4C183C-2912-4CC5-AFAE-F42CFA2F2D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6036D4-CBAE-487D-918C-8D82C1C2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5E5853-6AFE-4226-B7A9-59810F8B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61E8FA-3E97-4BA3-B59C-F144B8F46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233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50F61-A635-4B44-980B-F78037458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ADF5DA-A108-48BF-84CC-77CAE433C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BAEF57-1F34-4BF7-A941-AEE98510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CEE1C7-3BAA-4B59-8992-6819BCD1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66BC09-6591-4231-A501-31DD816CB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384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00593C-0BD5-4A9F-A028-AE93003C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7CA0CF-FE52-44D0-B387-36395F195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B27977-4B84-4769-B511-9C7B3FDB2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9DC633-32E8-41CC-AA26-687B4D20D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A3AC8F-D09A-474A-A5B3-E5AA0C41E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05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A360-2DBE-49FB-AA3A-D29D6A628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A26093-A4E1-46DB-9E28-6AFE4CE4D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12C4BD-C0BB-4003-AE6D-C15A735FB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49811D-57AC-40BF-B86D-A6F136BCD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A4139A-7D26-412A-941C-2158AFB3C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93FB4E-31D5-43A4-B6CA-9CF232B02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78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A23343-CDA9-40D8-951B-87DD4E4EB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5A897F-1DD7-410B-966D-F8F3E4388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BB4BBF-26D0-437D-87A9-F9CE78A7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1E90F3-E69C-4B97-AF0E-CB49902A2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5BBE3EC-219A-467D-A71C-D7E677C1B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367C41-75E3-4CC4-8BD8-5B713882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646762-11F1-4EC6-87E4-23B26F88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3C27A54-FDA2-4C9B-9FE5-0ECBFA141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00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1F6247-F02D-4793-BB29-7B645C186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AE9BE66-4C4A-4019-B2BA-507082C40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E18E560-6446-4CEB-B662-35CF50E01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533A1C-F372-4E68-B33E-27F8562AD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86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DE84988-8F30-46FA-B821-1F0F43522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17AA28-F7F8-41D5-BBA5-2E66E923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DFAB11-8827-4D38-AD4E-B38A6A51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05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D8E327-6AD3-414B-996A-EFD00C44E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5EC371-E193-4A6B-A451-2F70A0D1C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01150A-7233-456B-9188-0BED79CB3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ADB471-D35E-4B1D-AA3C-858913FFA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61B3AEC-60A8-4385-A219-4A3FC6C0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698BA7-AB21-48A1-B10B-3AEBA19E9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8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34A4A-6B8E-4079-BC91-9EA3226B4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C0B8951-A053-4735-967C-65F0279B3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A4E7EC6-B105-477D-AE04-51B990777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D6B3BE-2917-44D2-B793-1A3F95B10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8373F3-434B-4BC4-B36E-A560D4E6A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BF94B3-1E44-4970-8210-66ED6E4D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685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9A3D0E-132C-483F-8AF2-0B6C2647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688542-4FE1-4D11-B12F-5A96F66B2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C5835D-C34F-42B6-B1AA-5E848D0F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6CEA4B-7B54-45A6-8243-70FC55B2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94146C-E5AC-4C77-92C8-232A5A70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21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57D843-92BF-416C-ACEA-C9C100F075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8D20790-9290-497F-9D74-CBD6E95E3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BFC0E6-8145-483C-A69C-5920098E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5D1044-C74B-412B-8EE4-D5BEF2413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2ECFE5-457F-45FE-AD72-30E511024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303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74F6086-35E8-4FF4-87E5-94818B08D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958A0C-82E1-4165-AC0C-5901C3EF4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423007-83C9-42A9-A91A-9DD774890C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C9932-5E3A-40BD-8EE9-A24DDE65678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9ACD3E-8F8E-4272-B94B-0860F66CB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72B99D-A6C3-45C9-8175-43421E8B1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B0B0E-D46B-4721-8144-C18D53CEC3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86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6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4</a:t>
            </a:r>
          </a:p>
          <a:p>
            <a:r>
              <a:rPr lang="pt-BR" sz="2800" dirty="0">
                <a:latin typeface="Roboto"/>
              </a:rPr>
              <a:t>Medidas de comprimento, massa, tempo e temperatura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78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6801526" y="733229"/>
            <a:ext cx="53763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Grandezas e medidas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7B82847-0ED0-4BDF-9C95-0531C2371A64}"/>
              </a:ext>
            </a:extLst>
          </p:cNvPr>
          <p:cNvSpPr/>
          <p:nvPr/>
        </p:nvSpPr>
        <p:spPr>
          <a:xfrm>
            <a:off x="928872" y="1018654"/>
            <a:ext cx="5167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Comprimento, massa e tempo são exemplos de </a:t>
            </a:r>
            <a:r>
              <a:rPr lang="pt-BR" b="1" dirty="0">
                <a:latin typeface="Roboto"/>
              </a:rPr>
              <a:t>grandezas</a:t>
            </a:r>
            <a:r>
              <a:rPr lang="pt-BR" dirty="0">
                <a:latin typeface="Roboto"/>
              </a:rPr>
              <a:t>. Já o metro (m), o quilograma (kg) e o ano são, respectivamente, </a:t>
            </a:r>
            <a:r>
              <a:rPr lang="pt-BR" b="1" dirty="0">
                <a:latin typeface="Roboto"/>
              </a:rPr>
              <a:t>unidades de medida </a:t>
            </a:r>
            <a:r>
              <a:rPr lang="pt-BR" dirty="0">
                <a:latin typeface="Roboto"/>
              </a:rPr>
              <a:t>dessas grandezas.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D1A97A56-0586-47CC-A8A1-62D0E0005D87}"/>
              </a:ext>
            </a:extLst>
          </p:cNvPr>
          <p:cNvSpPr/>
          <p:nvPr/>
        </p:nvSpPr>
        <p:spPr>
          <a:xfrm rot="10800000">
            <a:off x="928873" y="2430579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A42FB1C7-B2F3-4FFD-BA27-295457AA17E3}"/>
              </a:ext>
            </a:extLst>
          </p:cNvPr>
          <p:cNvGraphicFramePr>
            <a:graphicFrameLocks noGrp="1"/>
          </p:cNvGraphicFramePr>
          <p:nvPr/>
        </p:nvGraphicFramePr>
        <p:xfrm>
          <a:off x="2774242" y="3434404"/>
          <a:ext cx="8838428" cy="296672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2511370">
                  <a:extLst>
                    <a:ext uri="{9D8B030D-6E8A-4147-A177-3AD203B41FA5}">
                      <a16:colId xmlns:a16="http://schemas.microsoft.com/office/drawing/2014/main" val="1030598199"/>
                    </a:ext>
                  </a:extLst>
                </a:gridCol>
                <a:gridCol w="6327058">
                  <a:extLst>
                    <a:ext uri="{9D8B030D-6E8A-4147-A177-3AD203B41FA5}">
                      <a16:colId xmlns:a16="http://schemas.microsoft.com/office/drawing/2014/main" val="3000089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Grandeza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Unidade de medida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5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Comprimento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metro, decímetro, centímetro, milímetro, quilômetro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5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Massa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grama, miligrama, quilograma, tonelada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1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Tempo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ano, mês, semana, dia, hora, minuto, segundo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84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Temperatura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grau Celsius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33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capacidade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litro, mililitro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0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superfície (área)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u="none" strike="noStrike" kern="1200" baseline="0" dirty="0">
                          <a:latin typeface="Roboto"/>
                        </a:rPr>
                        <a:t>metro quadrado, centímetro quadrado, quilômetro quadrado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31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0" u="none" strike="noStrike" kern="1200" baseline="0" dirty="0">
                          <a:latin typeface="Roboto"/>
                        </a:rPr>
                        <a:t>volume</a:t>
                      </a:r>
                      <a:endParaRPr lang="pt-BR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0" u="none" strike="noStrike" kern="1200" baseline="0" dirty="0">
                          <a:latin typeface="Roboto"/>
                        </a:rPr>
                        <a:t>metro cúbico, decímetro cúbico, centímetro cúbico</a:t>
                      </a:r>
                      <a:endParaRPr lang="pt-BR" b="0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86000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9F8FFB26-C499-4D74-B245-EDA41FB42EED}"/>
              </a:ext>
            </a:extLst>
          </p:cNvPr>
          <p:cNvSpPr/>
          <p:nvPr/>
        </p:nvSpPr>
        <p:spPr>
          <a:xfrm>
            <a:off x="928872" y="2606967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Outros exemplos:</a:t>
            </a:r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B93B2F9-9C7C-4653-8347-00D45CE882F6}"/>
              </a:ext>
            </a:extLst>
          </p:cNvPr>
          <p:cNvSpPr/>
          <p:nvPr/>
        </p:nvSpPr>
        <p:spPr>
          <a:xfrm rot="10800000">
            <a:off x="928872" y="3094705"/>
            <a:ext cx="165209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088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160888" y="53567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comprimento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434D735-A6A6-43AE-A212-1300E016336C}"/>
              </a:ext>
            </a:extLst>
          </p:cNvPr>
          <p:cNvSpPr/>
          <p:nvPr/>
        </p:nvSpPr>
        <p:spPr>
          <a:xfrm rot="10800000" flipV="1">
            <a:off x="519011" y="1095315"/>
            <a:ext cx="37500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4B8B82E-36BF-495C-B9F3-7650A1C3236D}"/>
              </a:ext>
            </a:extLst>
          </p:cNvPr>
          <p:cNvSpPr/>
          <p:nvPr/>
        </p:nvSpPr>
        <p:spPr>
          <a:xfrm rot="10800000" flipV="1">
            <a:off x="573088" y="2632906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1B9F649-5EE2-4628-906F-194B051BC395}"/>
              </a:ext>
            </a:extLst>
          </p:cNvPr>
          <p:cNvSpPr/>
          <p:nvPr/>
        </p:nvSpPr>
        <p:spPr>
          <a:xfrm rot="10800000" flipV="1">
            <a:off x="4659960" y="1450850"/>
            <a:ext cx="342215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0A4C040-C5B6-44C1-AE5B-A9EDF4144E32}"/>
              </a:ext>
            </a:extLst>
          </p:cNvPr>
          <p:cNvSpPr/>
          <p:nvPr/>
        </p:nvSpPr>
        <p:spPr>
          <a:xfrm rot="10800000" flipV="1">
            <a:off x="4659959" y="3164226"/>
            <a:ext cx="222753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F22DE36-E3E5-4F55-92AB-CAB05C08576A}"/>
              </a:ext>
            </a:extLst>
          </p:cNvPr>
          <p:cNvSpPr/>
          <p:nvPr/>
        </p:nvSpPr>
        <p:spPr>
          <a:xfrm>
            <a:off x="519011" y="1273408"/>
            <a:ext cx="37500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No Sistema Métrico Decimal, a unidade fundamental de medida de comprimento é o </a:t>
            </a:r>
            <a:r>
              <a:rPr lang="pt-BR" b="1" dirty="0">
                <a:latin typeface="Roboto"/>
              </a:rPr>
              <a:t>metro</a:t>
            </a:r>
            <a:r>
              <a:rPr lang="pt-BR" dirty="0">
                <a:latin typeface="Roboto"/>
              </a:rPr>
              <a:t>, cujo símbolo é </a:t>
            </a:r>
            <a:r>
              <a:rPr lang="pt-BR" b="1" dirty="0">
                <a:latin typeface="Roboto"/>
              </a:rPr>
              <a:t>m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0338547-7613-4379-8E9D-645DF97B6E2E}"/>
              </a:ext>
            </a:extLst>
          </p:cNvPr>
          <p:cNvSpPr/>
          <p:nvPr/>
        </p:nvSpPr>
        <p:spPr>
          <a:xfrm rot="10800000" flipV="1">
            <a:off x="8454528" y="1873573"/>
            <a:ext cx="349351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3A71216-F258-4491-950A-0918AF3A06B3}"/>
              </a:ext>
            </a:extLst>
          </p:cNvPr>
          <p:cNvSpPr/>
          <p:nvPr/>
        </p:nvSpPr>
        <p:spPr>
          <a:xfrm rot="10800000" flipV="1">
            <a:off x="8572697" y="3775786"/>
            <a:ext cx="1995139" cy="4572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B1F2D213-7D93-4423-BD26-E88E8363391B}"/>
              </a:ext>
            </a:extLst>
          </p:cNvPr>
          <p:cNvSpPr/>
          <p:nvPr/>
        </p:nvSpPr>
        <p:spPr>
          <a:xfrm>
            <a:off x="4588599" y="1591733"/>
            <a:ext cx="34935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expressar a medida de grandes distâncias, temos o </a:t>
            </a:r>
            <a:r>
              <a:rPr lang="pt-BR" b="1" dirty="0">
                <a:latin typeface="Roboto"/>
              </a:rPr>
              <a:t>decâmetro</a:t>
            </a:r>
            <a:r>
              <a:rPr lang="pt-BR" dirty="0">
                <a:latin typeface="Roboto"/>
              </a:rPr>
              <a:t>, o </a:t>
            </a:r>
            <a:r>
              <a:rPr lang="pt-BR" b="1" dirty="0">
                <a:latin typeface="Roboto"/>
              </a:rPr>
              <a:t>hectômetro</a:t>
            </a:r>
            <a:r>
              <a:rPr lang="pt-BR" dirty="0">
                <a:latin typeface="Roboto"/>
              </a:rPr>
              <a:t> e o </a:t>
            </a:r>
            <a:r>
              <a:rPr lang="pt-BR" b="1" dirty="0">
                <a:latin typeface="Roboto"/>
              </a:rPr>
              <a:t>quilômetro</a:t>
            </a:r>
            <a:r>
              <a:rPr lang="pt-BR" dirty="0">
                <a:latin typeface="Roboto"/>
              </a:rPr>
              <a:t>, que são múltiplos do metro.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07843F2-4002-4855-867D-88E964FC86FF}"/>
              </a:ext>
            </a:extLst>
          </p:cNvPr>
          <p:cNvSpPr/>
          <p:nvPr/>
        </p:nvSpPr>
        <p:spPr>
          <a:xfrm>
            <a:off x="8454528" y="2012072"/>
            <a:ext cx="34935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expressar a medida de pequenas distâncias, temos o </a:t>
            </a:r>
            <a:r>
              <a:rPr lang="pt-BR" b="1" dirty="0">
                <a:latin typeface="Roboto"/>
              </a:rPr>
              <a:t>decímetro</a:t>
            </a:r>
            <a:r>
              <a:rPr lang="pt-BR" dirty="0">
                <a:latin typeface="Roboto"/>
              </a:rPr>
              <a:t>, o </a:t>
            </a:r>
            <a:r>
              <a:rPr lang="pt-BR" b="1" dirty="0">
                <a:latin typeface="Roboto"/>
              </a:rPr>
              <a:t>centímetro</a:t>
            </a:r>
            <a:r>
              <a:rPr lang="pt-BR" dirty="0">
                <a:latin typeface="Roboto"/>
              </a:rPr>
              <a:t> e o </a:t>
            </a:r>
            <a:r>
              <a:rPr lang="pt-BR" b="1" dirty="0">
                <a:latin typeface="Roboto"/>
              </a:rPr>
              <a:t>milímetro</a:t>
            </a:r>
            <a:r>
              <a:rPr lang="pt-BR" dirty="0">
                <a:latin typeface="Roboto"/>
              </a:rPr>
              <a:t>, que são submúltiplos do metro.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EBDFBEC-39D1-431F-882B-C8C3913E3B98}"/>
              </a:ext>
            </a:extLst>
          </p:cNvPr>
          <p:cNvGraphicFramePr>
            <a:graphicFrameLocks noGrp="1"/>
          </p:cNvGraphicFramePr>
          <p:nvPr/>
        </p:nvGraphicFramePr>
        <p:xfrm>
          <a:off x="707923" y="4246829"/>
          <a:ext cx="11002297" cy="175260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1386348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19084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530978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2116167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306206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metro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metro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quilômetro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hectômetro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decâmetro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decímetro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centímetro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milímetro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dam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0,001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34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0623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massa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EBDFBEC-39D1-431F-882B-C8C3913E3B98}"/>
              </a:ext>
            </a:extLst>
          </p:cNvPr>
          <p:cNvGraphicFramePr>
            <a:graphicFrameLocks noGrp="1"/>
          </p:cNvGraphicFramePr>
          <p:nvPr/>
        </p:nvGraphicFramePr>
        <p:xfrm>
          <a:off x="722672" y="3538906"/>
          <a:ext cx="11002297" cy="175260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1386348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19084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530978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2116167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306206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grama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quilograma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hectograma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decagrama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grama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decigrama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centigrama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miligrama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dag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0,1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0,01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0,001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F706A653-21E9-41A5-A8BF-7AFE5B94BF90}"/>
              </a:ext>
            </a:extLst>
          </p:cNvPr>
          <p:cNvSpPr/>
          <p:nvPr/>
        </p:nvSpPr>
        <p:spPr>
          <a:xfrm>
            <a:off x="928872" y="1266350"/>
            <a:ext cx="5167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As unidades mais utilizadas diariamente são o </a:t>
            </a:r>
            <a:r>
              <a:rPr lang="pt-BR" b="1" dirty="0">
                <a:latin typeface="Roboto"/>
              </a:rPr>
              <a:t>quilograma</a:t>
            </a:r>
            <a:r>
              <a:rPr lang="pt-BR" dirty="0">
                <a:latin typeface="Roboto"/>
              </a:rPr>
              <a:t>, o </a:t>
            </a:r>
            <a:r>
              <a:rPr lang="pt-BR" b="1" dirty="0">
                <a:latin typeface="Roboto"/>
              </a:rPr>
              <a:t>grama</a:t>
            </a:r>
            <a:r>
              <a:rPr lang="pt-BR" dirty="0">
                <a:latin typeface="Roboto"/>
              </a:rPr>
              <a:t> e o </a:t>
            </a:r>
            <a:r>
              <a:rPr lang="pt-BR" b="1" dirty="0">
                <a:latin typeface="Roboto"/>
              </a:rPr>
              <a:t>miligrama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FCCEA4-9D8C-4ECA-ABBB-EFA11338490B}"/>
              </a:ext>
            </a:extLst>
          </p:cNvPr>
          <p:cNvSpPr/>
          <p:nvPr/>
        </p:nvSpPr>
        <p:spPr>
          <a:xfrm rot="10800000">
            <a:off x="928872" y="2186874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8E14B0D-A5DA-4BFD-AF22-84B42776BEDE}"/>
              </a:ext>
            </a:extLst>
          </p:cNvPr>
          <p:cNvSpPr/>
          <p:nvPr/>
        </p:nvSpPr>
        <p:spPr>
          <a:xfrm>
            <a:off x="928871" y="2365800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Outros exemplos:</a:t>
            </a:r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345ACDD-F955-45FE-A6EE-FBED20693F3F}"/>
              </a:ext>
            </a:extLst>
          </p:cNvPr>
          <p:cNvSpPr/>
          <p:nvPr/>
        </p:nvSpPr>
        <p:spPr>
          <a:xfrm rot="10800000">
            <a:off x="928871" y="2874079"/>
            <a:ext cx="165209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57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7800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tempo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706A653-21E9-41A5-A8BF-7AFE5B94BF90}"/>
              </a:ext>
            </a:extLst>
          </p:cNvPr>
          <p:cNvSpPr/>
          <p:nvPr/>
        </p:nvSpPr>
        <p:spPr>
          <a:xfrm>
            <a:off x="692900" y="1120769"/>
            <a:ext cx="7403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 </a:t>
            </a:r>
            <a:r>
              <a:rPr lang="pt-BR" b="1" dirty="0">
                <a:latin typeface="Roboto"/>
              </a:rPr>
              <a:t>calendário</a:t>
            </a:r>
            <a:r>
              <a:rPr lang="pt-BR" dirty="0">
                <a:latin typeface="Roboto"/>
              </a:rPr>
              <a:t> apresenta os seguintes elementos:</a:t>
            </a:r>
          </a:p>
          <a:p>
            <a:r>
              <a:rPr lang="pt-BR" dirty="0">
                <a:latin typeface="Roboto"/>
              </a:rPr>
              <a:t>ano, mês e todos os dias do mês relacionados aos dias da semana.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FCCEA4-9D8C-4ECA-ABBB-EFA11338490B}"/>
              </a:ext>
            </a:extLst>
          </p:cNvPr>
          <p:cNvSpPr/>
          <p:nvPr/>
        </p:nvSpPr>
        <p:spPr>
          <a:xfrm rot="10800000" flipV="1">
            <a:off x="796139" y="1928981"/>
            <a:ext cx="682877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5DB7F6-7DBA-4830-8D83-D37848293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611" y="2760325"/>
            <a:ext cx="6402203" cy="4090407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FFE4CD55-0020-4502-843F-F9EE9230C3EC}"/>
              </a:ext>
            </a:extLst>
          </p:cNvPr>
          <p:cNvSpPr/>
          <p:nvPr/>
        </p:nvSpPr>
        <p:spPr>
          <a:xfrm>
            <a:off x="3816882" y="4148801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9A4F4995-2655-4D64-8B0C-4F4A87FBF6D3}"/>
              </a:ext>
            </a:extLst>
          </p:cNvPr>
          <p:cNvSpPr/>
          <p:nvPr/>
        </p:nvSpPr>
        <p:spPr>
          <a:xfrm rot="5400000">
            <a:off x="6260550" y="2607037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AA967BD7-4F76-4765-9F49-0CD6CB9257B7}"/>
              </a:ext>
            </a:extLst>
          </p:cNvPr>
          <p:cNvSpPr/>
          <p:nvPr/>
        </p:nvSpPr>
        <p:spPr>
          <a:xfrm rot="5400000">
            <a:off x="8324397" y="2591165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14944A-17F8-4413-9F9A-3D8C5C92F379}"/>
              </a:ext>
            </a:extLst>
          </p:cNvPr>
          <p:cNvSpPr/>
          <p:nvPr/>
        </p:nvSpPr>
        <p:spPr>
          <a:xfrm>
            <a:off x="7663212" y="2110463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Ano do calendário</a:t>
            </a:r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275DE0E-ED06-4C93-AE3A-8D12A3B22B0F}"/>
              </a:ext>
            </a:extLst>
          </p:cNvPr>
          <p:cNvSpPr/>
          <p:nvPr/>
        </p:nvSpPr>
        <p:spPr>
          <a:xfrm>
            <a:off x="5417380" y="2127208"/>
            <a:ext cx="2069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Mês do calendário</a:t>
            </a:r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905EE1B-5FC6-4B7E-8887-2CBF0EB516DF}"/>
              </a:ext>
            </a:extLst>
          </p:cNvPr>
          <p:cNvSpPr/>
          <p:nvPr/>
        </p:nvSpPr>
        <p:spPr>
          <a:xfrm>
            <a:off x="1557647" y="3994795"/>
            <a:ext cx="2355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Sigla dos nomes dos dias da semana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833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6389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tempo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6E63B0-CF68-407D-9141-4103CABA9949}"/>
              </a:ext>
            </a:extLst>
          </p:cNvPr>
          <p:cNvSpPr/>
          <p:nvPr/>
        </p:nvSpPr>
        <p:spPr>
          <a:xfrm rot="10800000" flipV="1">
            <a:off x="519010" y="1188270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434C2CF-8AB9-4DDF-97A2-C7F5DE18CFB1}"/>
              </a:ext>
            </a:extLst>
          </p:cNvPr>
          <p:cNvSpPr/>
          <p:nvPr/>
        </p:nvSpPr>
        <p:spPr>
          <a:xfrm rot="10800000" flipV="1">
            <a:off x="608551" y="3589151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D07D051-F71D-485B-B928-97E0BCD7F602}"/>
              </a:ext>
            </a:extLst>
          </p:cNvPr>
          <p:cNvSpPr/>
          <p:nvPr/>
        </p:nvSpPr>
        <p:spPr>
          <a:xfrm rot="10800000">
            <a:off x="6811856" y="1499138"/>
            <a:ext cx="497210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C42EAC5-1394-4A95-9050-6C1C5425A275}"/>
              </a:ext>
            </a:extLst>
          </p:cNvPr>
          <p:cNvSpPr/>
          <p:nvPr/>
        </p:nvSpPr>
        <p:spPr>
          <a:xfrm rot="10800000" flipV="1">
            <a:off x="6811856" y="4243988"/>
            <a:ext cx="222753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C0E2710-AB70-4BA5-B6C7-5872C940866A}"/>
              </a:ext>
            </a:extLst>
          </p:cNvPr>
          <p:cNvSpPr/>
          <p:nvPr/>
        </p:nvSpPr>
        <p:spPr>
          <a:xfrm>
            <a:off x="519010" y="1395908"/>
            <a:ext cx="48638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ano tem 12 meses, que também podem ser identificados por números, de acordo com a ordem em que ocorrem.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janeiro é o mês 1, </a:t>
            </a:r>
          </a:p>
          <a:p>
            <a:r>
              <a:rPr lang="pt-BR" dirty="0">
                <a:latin typeface="Roboto"/>
              </a:rPr>
              <a:t>fevereiro é o mês 2,</a:t>
            </a:r>
          </a:p>
          <a:p>
            <a:r>
              <a:rPr lang="pt-BR" dirty="0">
                <a:latin typeface="Roboto"/>
              </a:rPr>
              <a:t>...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0C0F97F-8273-4B96-BFB0-0202B0A4CF2A}"/>
              </a:ext>
            </a:extLst>
          </p:cNvPr>
          <p:cNvSpPr/>
          <p:nvPr/>
        </p:nvSpPr>
        <p:spPr>
          <a:xfrm>
            <a:off x="6811857" y="1581446"/>
            <a:ext cx="51195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Os meses de janeiro, março, maio, julho, agosto, outubro e dezembro têm sempre 31 dias;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Os meses de abril, junho, setembro e novembro, 30 dias;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O mês de fevereiro pode ter 28 dias ou 29 dias, nos chamados anos bissextos.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D87559CA-B81D-4FB1-B925-7A87355B8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23" y="4074688"/>
            <a:ext cx="4139393" cy="2644684"/>
          </a:xfrm>
          <a:prstGeom prst="rect">
            <a:avLst/>
          </a:prstGeom>
        </p:spPr>
      </p:pic>
      <p:sp>
        <p:nvSpPr>
          <p:cNvPr id="25" name="Elipse 24">
            <a:extLst>
              <a:ext uri="{FF2B5EF4-FFF2-40B4-BE49-F238E27FC236}">
                <a16:creationId xmlns:a16="http://schemas.microsoft.com/office/drawing/2014/main" id="{6D5D4206-C20B-4510-9258-3A54D0B6B3E0}"/>
              </a:ext>
            </a:extLst>
          </p:cNvPr>
          <p:cNvSpPr/>
          <p:nvPr/>
        </p:nvSpPr>
        <p:spPr>
          <a:xfrm>
            <a:off x="3763881" y="5856290"/>
            <a:ext cx="586894" cy="338321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905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latin typeface="Roboto"/>
              </a:rPr>
              <a:t>22</a:t>
            </a:r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F035AEB3-A08F-4963-A588-B95E221E5A39}"/>
              </a:ext>
            </a:extLst>
          </p:cNvPr>
          <p:cNvSpPr/>
          <p:nvPr/>
        </p:nvSpPr>
        <p:spPr>
          <a:xfrm>
            <a:off x="4861175" y="5871038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7F077A7-AC98-4EC2-8B5B-2822A8B448E1}"/>
              </a:ext>
            </a:extLst>
          </p:cNvPr>
          <p:cNvSpPr/>
          <p:nvPr/>
        </p:nvSpPr>
        <p:spPr>
          <a:xfrm>
            <a:off x="5561869" y="5840027"/>
            <a:ext cx="2621230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22 de fevereiro de 2020</a:t>
            </a:r>
            <a:endParaRPr lang="pt-BR" dirty="0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25EDFF7E-698D-4B3E-960B-115FCF315E35}"/>
              </a:ext>
            </a:extLst>
          </p:cNvPr>
          <p:cNvSpPr/>
          <p:nvPr/>
        </p:nvSpPr>
        <p:spPr>
          <a:xfrm>
            <a:off x="8443306" y="5875620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55CBFEAA-005E-430C-97AD-963BC1B1E932}"/>
              </a:ext>
            </a:extLst>
          </p:cNvPr>
          <p:cNvSpPr/>
          <p:nvPr/>
        </p:nvSpPr>
        <p:spPr>
          <a:xfrm>
            <a:off x="9144000" y="5840027"/>
            <a:ext cx="1338828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22</a:t>
            </a:r>
            <a:r>
              <a:rPr lang="pt-BR" b="1" dirty="0">
                <a:latin typeface="Roboto"/>
              </a:rPr>
              <a:t>/</a:t>
            </a:r>
            <a:r>
              <a:rPr lang="pt-BR" dirty="0">
                <a:latin typeface="Roboto"/>
              </a:rPr>
              <a:t>02</a:t>
            </a:r>
            <a:r>
              <a:rPr lang="pt-BR" b="1" dirty="0">
                <a:latin typeface="Roboto"/>
              </a:rPr>
              <a:t>/</a:t>
            </a:r>
            <a:r>
              <a:rPr lang="pt-BR" dirty="0">
                <a:latin typeface="Roboto"/>
              </a:rPr>
              <a:t>2020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633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326BCF3-892E-40D1-B00F-DD9A4F2F7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596" y="4026307"/>
            <a:ext cx="3603175" cy="2694948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2156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tempo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706A653-21E9-41A5-A8BF-7AFE5B94BF90}"/>
              </a:ext>
            </a:extLst>
          </p:cNvPr>
          <p:cNvSpPr/>
          <p:nvPr/>
        </p:nvSpPr>
        <p:spPr>
          <a:xfrm>
            <a:off x="593209" y="1008968"/>
            <a:ext cx="477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As unidades mais utilizadas diariamente são </a:t>
            </a:r>
            <a:r>
              <a:rPr lang="pt-BR" b="1" dirty="0">
                <a:latin typeface="Roboto"/>
              </a:rPr>
              <a:t>hora</a:t>
            </a:r>
            <a:r>
              <a:rPr lang="pt-BR" dirty="0">
                <a:latin typeface="Roboto"/>
              </a:rPr>
              <a:t> (h), </a:t>
            </a:r>
            <a:r>
              <a:rPr lang="pt-BR" b="1" dirty="0">
                <a:latin typeface="Roboto"/>
              </a:rPr>
              <a:t>minuto</a:t>
            </a:r>
            <a:r>
              <a:rPr lang="pt-BR" dirty="0">
                <a:latin typeface="Roboto"/>
              </a:rPr>
              <a:t> (min) e </a:t>
            </a:r>
            <a:r>
              <a:rPr lang="pt-BR" b="1" dirty="0">
                <a:latin typeface="Roboto"/>
              </a:rPr>
              <a:t>segundo</a:t>
            </a:r>
            <a:r>
              <a:rPr lang="pt-BR" dirty="0">
                <a:latin typeface="Roboto"/>
              </a:rPr>
              <a:t> (s).</a:t>
            </a:r>
            <a:endParaRPr lang="pt-BR" b="1" dirty="0">
              <a:latin typeface="Roboto"/>
            </a:endParaRPr>
          </a:p>
          <a:p>
            <a:endParaRPr lang="pt-BR" dirty="0">
              <a:latin typeface="Roboto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FCCEA4-9D8C-4ECA-ABBB-EFA11338490B}"/>
              </a:ext>
            </a:extLst>
          </p:cNvPr>
          <p:cNvSpPr/>
          <p:nvPr/>
        </p:nvSpPr>
        <p:spPr>
          <a:xfrm rot="10800000" flipV="1">
            <a:off x="593209" y="1874888"/>
            <a:ext cx="4439538" cy="5741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69A5FAE-FD25-4D79-B646-226B073B6BEC}"/>
              </a:ext>
            </a:extLst>
          </p:cNvPr>
          <p:cNvGraphicFramePr/>
          <p:nvPr/>
        </p:nvGraphicFramePr>
        <p:xfrm>
          <a:off x="1196392" y="2036975"/>
          <a:ext cx="3233172" cy="2819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D18D4D03-B024-4331-890E-CC35FD6236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3526" y="994220"/>
            <a:ext cx="3823245" cy="287480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1444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2156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tempo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86EB293-B595-4A86-AA0D-DE64FC9BC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32" y="2278795"/>
            <a:ext cx="10957670" cy="3915291"/>
          </a:xfrm>
          <a:prstGeom prst="rect">
            <a:avLst/>
          </a:prstGeom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4FEB0FC7-150E-44CB-B58D-362933E518E4}"/>
              </a:ext>
            </a:extLst>
          </p:cNvPr>
          <p:cNvSpPr/>
          <p:nvPr/>
        </p:nvSpPr>
        <p:spPr>
          <a:xfrm>
            <a:off x="593209" y="1008968"/>
            <a:ext cx="5630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um dia tem 24 horas, podemos organizar os horários em antes e após as 12 horas ou meio-dia.</a:t>
            </a:r>
          </a:p>
          <a:p>
            <a:endParaRPr lang="pt-BR" dirty="0">
              <a:latin typeface="Roboto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C5B616F9-56B1-4139-B8EB-16990753E57B}"/>
              </a:ext>
            </a:extLst>
          </p:cNvPr>
          <p:cNvSpPr/>
          <p:nvPr/>
        </p:nvSpPr>
        <p:spPr>
          <a:xfrm rot="10800000" flipV="1">
            <a:off x="593209" y="1874888"/>
            <a:ext cx="4439538" cy="5741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530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3445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temperatura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E66281A-851C-4F74-889A-0E95E0FE6AA5}"/>
              </a:ext>
            </a:extLst>
          </p:cNvPr>
          <p:cNvSpPr/>
          <p:nvPr/>
        </p:nvSpPr>
        <p:spPr>
          <a:xfrm>
            <a:off x="928872" y="1266350"/>
            <a:ext cx="5167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 unidade mais utilizada diariamente é o grau </a:t>
            </a:r>
            <a:r>
              <a:rPr lang="pt-BR" b="1" dirty="0">
                <a:latin typeface="Roboto"/>
              </a:rPr>
              <a:t>Celsius</a:t>
            </a:r>
            <a:r>
              <a:rPr lang="pt-BR" dirty="0">
                <a:latin typeface="Roboto"/>
              </a:rPr>
              <a:t> (°C).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7394389-A6D3-4795-8AB6-4F9D5D288A58}"/>
              </a:ext>
            </a:extLst>
          </p:cNvPr>
          <p:cNvSpPr/>
          <p:nvPr/>
        </p:nvSpPr>
        <p:spPr>
          <a:xfrm rot="10800000">
            <a:off x="928872" y="2186874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56ED652-AD2A-4028-B4AD-9690AB8373E0}"/>
              </a:ext>
            </a:extLst>
          </p:cNvPr>
          <p:cNvSpPr/>
          <p:nvPr/>
        </p:nvSpPr>
        <p:spPr>
          <a:xfrm>
            <a:off x="928872" y="2463986"/>
            <a:ext cx="5167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medir a temperatura, utilizam-se diferentes modelos de </a:t>
            </a:r>
            <a:r>
              <a:rPr lang="pt-BR" b="1" dirty="0">
                <a:latin typeface="Roboto"/>
              </a:rPr>
              <a:t>termômetros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BABDFB-CE2B-4F9E-A0C9-D3EAEEE1C745}"/>
              </a:ext>
            </a:extLst>
          </p:cNvPr>
          <p:cNvSpPr/>
          <p:nvPr/>
        </p:nvSpPr>
        <p:spPr>
          <a:xfrm rot="10800000">
            <a:off x="928872" y="3384510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B03B8A2-1EDE-4E64-8846-7E05077C8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71" y="4089312"/>
            <a:ext cx="2257115" cy="238365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FEB12C5-3E15-4CAD-A7F9-BDE41FE57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079" y="4204329"/>
            <a:ext cx="1991921" cy="226863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9561BF2-2A40-4AB0-813B-A3BA63204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177" y="4017311"/>
            <a:ext cx="2718634" cy="238365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AA7AD3B-ED47-46FA-AC52-7665B1E15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8338" y="2420241"/>
            <a:ext cx="2421202" cy="398072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4213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516</Words>
  <Application>Microsoft Office PowerPoint</Application>
  <PresentationFormat>Widescreen</PresentationFormat>
  <Paragraphs>120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2020-04-02T22:24:26Z</dcterms:created>
  <dcterms:modified xsi:type="dcterms:W3CDTF">2020-04-02T22:28:02Z</dcterms:modified>
</cp:coreProperties>
</file>