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7" r:id="rId8"/>
    <p:sldId id="266" r:id="rId9"/>
    <p:sldId id="264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cilia farias" initials="cf" lastIdx="6" clrIdx="0"/>
  <p:cmAuthor id="2" name="Lilian Semenichin Nogueira" initials="LSN" lastIdx="40" clrIdx="1"/>
  <p:cmAuthor id="3" name="Marcia Takeuchi" initials="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135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17239-F3D9-2D4C-A0F3-13ADD4BDCFFF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44F9C-D032-864C-AAC8-48067553CE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471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86E95-79CB-054C-AACA-5E12EEE8132E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B545D-C2A6-FD4B-ADF6-F2D93FB5E8D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1508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7EB1D0-8C9D-4F9A-866A-B18955908B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BFB92C6-9E0B-41CE-B2CE-0ECA448F0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87A513A-8A41-427E-BA5F-DEEFCB41C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50BC-A3BF-AB44-82E2-7C4C22A3F627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71466C-4DA2-4597-B932-EA4DD740F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BC95A3-028F-4AA0-AB1B-46CD4891D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60761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BC9C09-DC90-4DF6-93B3-F404CE397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A9742D-897F-4CE1-A086-3514AF0C6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3D03D6-9F9D-4D4C-958C-E50C2C226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7A1B-CC72-D545-ABA6-7F86D5F23942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D05DB2-D327-47C1-B76F-EA1330DD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F276C0-000A-4EFA-AB87-7E5CD5089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8244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168514-C332-4422-A28C-02DC190FD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97C741F-C1BD-4B7A-A387-A3D054B1D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824FB6-C11A-48EB-B06F-01E275845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621B-DE47-6146-9958-58056125CF50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B9AAB1E-A637-4F2E-86A2-E7AF404F1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C2A412-9982-4072-BFB8-FE67FFD49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89214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E65A03-BBF4-485F-A91D-B50367827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1233A2-697E-4BB9-8476-5FC2C56DB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18C55F5-9A35-457A-B6D8-5C266B0AE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D42B05E-ABE5-4131-9380-86D598AA5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62E7-1574-E443-BF0D-3610B5D74931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F14DC5E-28DE-49A4-BFBE-47ECDBCA0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741FEB0-F064-4EC3-AC40-EB9FDD77C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52510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916B25-55D5-45CF-860B-E29C5472F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859E8C6-D366-4423-A5A8-0E54F6931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C791944-25D2-471D-A5E8-0BDE5FEC9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F0A8555-71B1-49A8-B5F8-580CFEAF65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29D8AD5-CACF-439B-A454-3A15DB49B8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A1BCB2D-5448-4E33-BB52-4FDAE2826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6886E-6DC3-064A-AE7A-F40778DB9D26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5B06676-32B3-4D3A-AA82-91B32000D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F8D8ABC-11B5-4225-94EF-34595203C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2240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CF2A4C-CF02-4FAF-BD07-30C168579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BAC4141-1D17-4483-8474-8B61B91B3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A4581-ACE6-1C42-A2D9-9A1C068196F9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FD4D4F8-1550-4539-BF88-7B37AA208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6D88C3E-2DF2-479F-BEE6-6FE8B3198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38597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BAF488D-B3AD-4128-B463-F0B492AFD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13BA1-BF1D-CF4C-8531-A8604DA7EE3B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5786C02-F919-4E16-A3AC-89B6D4A19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6C48AED-B9EB-4560-AEBD-FECB1A938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0047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ED630F-4A16-4225-A345-7DFA25F09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79C2EF9-FCA9-499E-9373-F54B792C6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5A4F2B-D25A-42AF-9617-79988E62C5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86BA1E5-001F-4840-B63A-7EE5A4BAF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09B8B-8644-8843-B06A-329D59A7CA88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641E71F-8AAA-465A-8006-77C8B1728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90537E6-73A2-44E2-A782-849BCC8DD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6361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90D177-0C6B-40B8-B110-3B39169E7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949301B-9E89-474E-9FF8-5394A67818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2FB0B1A-85AD-4BA6-B984-5C63B1C44F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53E2FE7-555E-44C9-A41D-B83A167D8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ECBEC-F83D-2745-8F66-5855C33E1E62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8EE1D7F-73A0-4D59-9DC8-E1507EEA5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82A3011-E089-47E4-961B-621265A8B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9763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B08D3C-7E66-41EA-AA7B-643039D70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A753417-B7DE-4D48-89CE-4CB943B61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47E985-1950-4183-A649-9C1454F80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90A52-9675-5449-ACAF-4AC73BF06D81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EA45DB-8D1A-4547-A024-5A95E98D1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915972-1258-4AA4-8DE5-8490E11F4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9833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1C1C5C4-1D8F-4170-9682-898629B92B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401A4F1-4B0F-45BC-8995-F32D2EF117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A89137-2196-4A97-A2D9-317253225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18A8-F5D1-1840-906F-EB71929066D9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5E497E-F016-47AE-BF7F-741E4E023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DB77FC-60A9-444F-AE6B-E9A813294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8792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E635D79-C004-4335-AFEA-458D9653B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1059E6-FCE2-4DBE-AF75-1A8F6C738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7DE792-9E71-486B-B1BF-0767FB15A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B4DA8-5E6E-2042-A980-5A1264D1191A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B0BE60-5C6A-4BCA-9559-E9CEB2268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D45AF5-B2FA-4628-BF83-23690F9375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E11A1-9B06-48DD-A015-8E91FA27DB7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31101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19852-72CA-499A-A7D7-843B7F9B8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2054725"/>
            <a:ext cx="9144000" cy="1225369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>
            <a:noAutofit/>
          </a:bodyPr>
          <a:lstStyle/>
          <a:p>
            <a:r>
              <a:rPr lang="pt-BR" sz="4800" dirty="0">
                <a:latin typeface="+mn-lt"/>
              </a:rPr>
              <a:t>Apresentação 1 –</a:t>
            </a:r>
            <a:r>
              <a:rPr lang="pt-BR" sz="4800" b="1" dirty="0">
                <a:latin typeface="+mn-lt"/>
              </a:rPr>
              <a:t> MATÉRIA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68A911-5C66-40CF-ABB9-9E4C0C256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77907"/>
            <a:ext cx="9144000" cy="2489517"/>
          </a:xfrm>
        </p:spPr>
        <p:txBody>
          <a:bodyPr>
            <a:noAutofit/>
          </a:bodyPr>
          <a:lstStyle/>
          <a:p>
            <a:r>
              <a:rPr lang="pt-BR" sz="4000" b="1" dirty="0"/>
              <a:t>Estrutura da matéria</a:t>
            </a:r>
          </a:p>
          <a:p>
            <a:r>
              <a:rPr lang="pt-BR" sz="4000" b="1" dirty="0"/>
              <a:t>Átomos e elementos químicos</a:t>
            </a:r>
          </a:p>
          <a:p>
            <a:r>
              <a:rPr lang="pt-BR" sz="4000" b="1" dirty="0"/>
              <a:t>Transformações da matéria (no modelo microscópico e em reações químicas)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6969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2402136-F913-49C4-BBAC-4BE920632834}"/>
              </a:ext>
            </a:extLst>
          </p:cNvPr>
          <p:cNvSpPr txBox="1">
            <a:spLocks/>
          </p:cNvSpPr>
          <p:nvPr/>
        </p:nvSpPr>
        <p:spPr>
          <a:xfrm>
            <a:off x="0" y="520922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Matéria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97DBFD0-F538-4F2A-92E1-8FB619ED9B51}"/>
              </a:ext>
            </a:extLst>
          </p:cNvPr>
          <p:cNvSpPr/>
          <p:nvPr/>
        </p:nvSpPr>
        <p:spPr>
          <a:xfrm>
            <a:off x="1885950" y="1267434"/>
            <a:ext cx="90582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A matéria é formada por átomos, </a:t>
            </a:r>
            <a:r>
              <a:rPr lang="pt-BR" dirty="0"/>
              <a:t>partículas submicroscópicas de tamanho tão reduzido que não podem ser observadas por microscópios convencionais.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70529F2-70C8-4AC8-A24D-BEB954A599D3}"/>
              </a:ext>
            </a:extLst>
          </p:cNvPr>
          <p:cNvSpPr/>
          <p:nvPr/>
        </p:nvSpPr>
        <p:spPr>
          <a:xfrm>
            <a:off x="2119311" y="2560932"/>
            <a:ext cx="82962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A matéria pode se apresentar nos estados </a:t>
            </a:r>
            <a:r>
              <a:rPr lang="pt-BR" b="1" dirty="0">
                <a:solidFill>
                  <a:srgbClr val="2F2F2E"/>
                </a:solidFill>
              </a:rPr>
              <a:t>sólido</a:t>
            </a:r>
            <a:r>
              <a:rPr lang="pt-BR" dirty="0">
                <a:solidFill>
                  <a:srgbClr val="2F2F2E"/>
                </a:solidFill>
              </a:rPr>
              <a:t>, </a:t>
            </a:r>
            <a:r>
              <a:rPr lang="pt-BR" b="1" dirty="0">
                <a:solidFill>
                  <a:srgbClr val="2F2F2E"/>
                </a:solidFill>
              </a:rPr>
              <a:t>líquido </a:t>
            </a:r>
            <a:r>
              <a:rPr lang="pt-BR" dirty="0">
                <a:solidFill>
                  <a:srgbClr val="2F2F2E"/>
                </a:solidFill>
              </a:rPr>
              <a:t>e </a:t>
            </a:r>
            <a:r>
              <a:rPr lang="pt-BR" b="1" dirty="0">
                <a:solidFill>
                  <a:srgbClr val="2F2F2E"/>
                </a:solidFill>
              </a:rPr>
              <a:t>gasoso</a:t>
            </a:r>
            <a:r>
              <a:rPr lang="pt-BR" dirty="0">
                <a:solidFill>
                  <a:srgbClr val="2F2F2E"/>
                </a:solidFill>
              </a:rPr>
              <a:t>. Em cada estado físico, as partículas estão em maior ou menor movimento.</a:t>
            </a:r>
            <a:endParaRPr lang="pt-BR" dirty="0"/>
          </a:p>
        </p:txBody>
      </p:sp>
      <p:sp>
        <p:nvSpPr>
          <p:cNvPr id="10" name="Seta: para Baixo 9">
            <a:extLst>
              <a:ext uri="{FF2B5EF4-FFF2-40B4-BE49-F238E27FC236}">
                <a16:creationId xmlns:a16="http://schemas.microsoft.com/office/drawing/2014/main" id="{7CCAAD50-FBFD-48AD-B23D-0BB67CAF65C0}"/>
              </a:ext>
            </a:extLst>
          </p:cNvPr>
          <p:cNvSpPr/>
          <p:nvPr/>
        </p:nvSpPr>
        <p:spPr>
          <a:xfrm>
            <a:off x="5695950" y="1966508"/>
            <a:ext cx="400050" cy="5867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7FB08F42-DF63-4C12-B4AA-71E6CAED22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54"/>
          <a:stretch/>
        </p:blipFill>
        <p:spPr>
          <a:xfrm>
            <a:off x="866775" y="3343087"/>
            <a:ext cx="10248900" cy="3159399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2CB85F48-CB07-464E-89ED-6249965771B9}"/>
              </a:ext>
            </a:extLst>
          </p:cNvPr>
          <p:cNvSpPr/>
          <p:nvPr/>
        </p:nvSpPr>
        <p:spPr>
          <a:xfrm>
            <a:off x="2119311" y="6488668"/>
            <a:ext cx="11477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2F2F2E"/>
                </a:solidFill>
              </a:rPr>
              <a:t>Sólido</a:t>
            </a:r>
            <a:endParaRPr lang="pt-BR" sz="2000" b="1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2CFD2B8D-6EE4-42A4-A677-6F9F222E0B01}"/>
              </a:ext>
            </a:extLst>
          </p:cNvPr>
          <p:cNvSpPr/>
          <p:nvPr/>
        </p:nvSpPr>
        <p:spPr>
          <a:xfrm>
            <a:off x="5605461" y="6467415"/>
            <a:ext cx="11477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2F2F2E"/>
                </a:solidFill>
              </a:rPr>
              <a:t>Líquido</a:t>
            </a:r>
            <a:endParaRPr lang="pt-BR" sz="2000" b="1" dirty="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9B612AC4-81E6-418E-9A3D-F5E08FF28491}"/>
              </a:ext>
            </a:extLst>
          </p:cNvPr>
          <p:cNvSpPr/>
          <p:nvPr/>
        </p:nvSpPr>
        <p:spPr>
          <a:xfrm>
            <a:off x="9024936" y="6504487"/>
            <a:ext cx="11477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2F2F2E"/>
                </a:solidFill>
              </a:rPr>
              <a:t>Gasoso</a:t>
            </a:r>
            <a:endParaRPr lang="pt-BR" sz="20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2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9611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2C1C65-13F4-4344-BC61-A3C0B1F7F16F}"/>
              </a:ext>
            </a:extLst>
          </p:cNvPr>
          <p:cNvSpPr txBox="1">
            <a:spLocks/>
          </p:cNvSpPr>
          <p:nvPr/>
        </p:nvSpPr>
        <p:spPr>
          <a:xfrm>
            <a:off x="0" y="577998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Mudanças no estado físico da matéria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F357DF7-2129-42EB-8349-38DB5F24D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" y="1630259"/>
            <a:ext cx="11772900" cy="46863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3960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969E96-A0FF-44B5-9998-90E0E7B4CC29}"/>
              </a:ext>
            </a:extLst>
          </p:cNvPr>
          <p:cNvSpPr txBox="1">
            <a:spLocks/>
          </p:cNvSpPr>
          <p:nvPr/>
        </p:nvSpPr>
        <p:spPr>
          <a:xfrm>
            <a:off x="0" y="54946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Constituição da matéria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95D352C-2FE2-40CF-B462-BC6E4B116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087" y="2338856"/>
            <a:ext cx="6981825" cy="4261912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BDC905A8-0264-49D6-B663-D1E541A967F3}"/>
              </a:ext>
            </a:extLst>
          </p:cNvPr>
          <p:cNvSpPr/>
          <p:nvPr/>
        </p:nvSpPr>
        <p:spPr>
          <a:xfrm>
            <a:off x="10029825" y="2967335"/>
            <a:ext cx="22479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Os prótons e nêutrons se agrupam no núcleo do átomo.</a:t>
            </a:r>
            <a:endParaRPr lang="pt-BR" dirty="0"/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id="{88931C08-785E-4F2E-A11F-AF95A4747FDB}"/>
              </a:ext>
            </a:extLst>
          </p:cNvPr>
          <p:cNvSpPr/>
          <p:nvPr/>
        </p:nvSpPr>
        <p:spPr>
          <a:xfrm>
            <a:off x="9477375" y="3086100"/>
            <a:ext cx="552450" cy="457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BF1532A-E3FC-465F-975C-FD8727CA1B9B}"/>
              </a:ext>
            </a:extLst>
          </p:cNvPr>
          <p:cNvSpPr/>
          <p:nvPr/>
        </p:nvSpPr>
        <p:spPr>
          <a:xfrm>
            <a:off x="0" y="2859572"/>
            <a:ext cx="258603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Os elétrons, muito</a:t>
            </a:r>
          </a:p>
          <a:p>
            <a:r>
              <a:rPr lang="pt-BR" dirty="0"/>
              <a:t>menores e mais leves, se movem constantemente ao redor do núcleo, formando a </a:t>
            </a:r>
            <a:r>
              <a:rPr lang="pt-BR" b="1" dirty="0"/>
              <a:t>eletrosfera</a:t>
            </a:r>
            <a:r>
              <a:rPr lang="pt-BR" dirty="0"/>
              <a:t>.</a:t>
            </a:r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449998F3-FB48-4684-A242-36204FBCCEB9}"/>
              </a:ext>
            </a:extLst>
          </p:cNvPr>
          <p:cNvSpPr/>
          <p:nvPr/>
        </p:nvSpPr>
        <p:spPr>
          <a:xfrm>
            <a:off x="2345532" y="3721745"/>
            <a:ext cx="461962" cy="3378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353618F-14CF-4782-BF0B-A5EFEFEE921E}"/>
              </a:ext>
            </a:extLst>
          </p:cNvPr>
          <p:cNvSpPr/>
          <p:nvPr/>
        </p:nvSpPr>
        <p:spPr>
          <a:xfrm>
            <a:off x="2082146" y="1429971"/>
            <a:ext cx="84171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O átomo é formado por prótons (carga positiva), nêutrons (carga neutra) e elétrons (carga negativa).</a:t>
            </a:r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4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1285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BEDBC9-79BC-4433-9206-B34B1DE7AA5A}"/>
              </a:ext>
            </a:extLst>
          </p:cNvPr>
          <p:cNvSpPr txBox="1">
            <a:spLocks/>
          </p:cNvSpPr>
          <p:nvPr/>
        </p:nvSpPr>
        <p:spPr>
          <a:xfrm>
            <a:off x="0" y="54946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Átomos e elementos químicos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A529F17-7004-4ADF-9E8F-A724D134B44F}"/>
              </a:ext>
            </a:extLst>
          </p:cNvPr>
          <p:cNvSpPr/>
          <p:nvPr/>
        </p:nvSpPr>
        <p:spPr>
          <a:xfrm>
            <a:off x="1247775" y="1443242"/>
            <a:ext cx="94964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2F2F2E"/>
                </a:solidFill>
              </a:rPr>
              <a:t>Elemento químico</a:t>
            </a:r>
            <a:r>
              <a:rPr lang="pt-BR" dirty="0">
                <a:solidFill>
                  <a:srgbClr val="2F2F2E"/>
                </a:solidFill>
              </a:rPr>
              <a:t> é um conjunto de átomos com características semelhantes; é </a:t>
            </a:r>
            <a:r>
              <a:rPr lang="pt-BR" dirty="0"/>
              <a:t>representado por um símbolo formado por uma ou duas letras, sempre com a inicial em maiúscula.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4018A95-9A26-42D3-8229-4C75185E7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" y="2160258"/>
            <a:ext cx="11010900" cy="1238250"/>
          </a:xfrm>
          <a:prstGeom prst="rect">
            <a:avLst/>
          </a:prstGeom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E3393562-3A44-4A9C-BD33-FFEFBFDE6F3E}"/>
              </a:ext>
            </a:extLst>
          </p:cNvPr>
          <p:cNvGrpSpPr/>
          <p:nvPr/>
        </p:nvGrpSpPr>
        <p:grpSpPr>
          <a:xfrm>
            <a:off x="3514726" y="3427991"/>
            <a:ext cx="8201024" cy="3337157"/>
            <a:chOff x="3409951" y="3437232"/>
            <a:chExt cx="8201024" cy="3337157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56DC5ABB-E1F8-4FA1-83E8-AEA6E441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95975" y="3437232"/>
              <a:ext cx="5715000" cy="2726954"/>
            </a:xfrm>
            <a:prstGeom prst="rect">
              <a:avLst/>
            </a:prstGeom>
          </p:spPr>
        </p:pic>
        <p:pic>
          <p:nvPicPr>
            <p:cNvPr id="7" name="Gráfico 6" descr="Lápis">
              <a:extLst>
                <a:ext uri="{FF2B5EF4-FFF2-40B4-BE49-F238E27FC236}">
                  <a16:creationId xmlns:a16="http://schemas.microsoft.com/office/drawing/2014/main" id="{C2F86A23-FE0C-4527-8EFF-AC48B56B5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3770572" y="3950454"/>
              <a:ext cx="1804286" cy="1804286"/>
            </a:xfrm>
            <a:prstGeom prst="rect">
              <a:avLst/>
            </a:prstGeom>
          </p:spPr>
        </p:pic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A7F2F16C-44BF-433C-821A-1B23A4E78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57564" y="3726616"/>
              <a:ext cx="426013" cy="447675"/>
            </a:xfrm>
            <a:prstGeom prst="rect">
              <a:avLst/>
            </a:prstGeom>
          </p:spPr>
        </p:pic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EB18966E-CEDC-46AF-8C6E-51D93705C6FD}"/>
                </a:ext>
              </a:extLst>
            </p:cNvPr>
            <p:cNvSpPr/>
            <p:nvPr/>
          </p:nvSpPr>
          <p:spPr>
            <a:xfrm>
              <a:off x="3409951" y="6376736"/>
              <a:ext cx="203835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dirty="0">
                  <a:solidFill>
                    <a:srgbClr val="2F2F2E"/>
                  </a:solidFill>
                </a:rPr>
                <a:t>Grafite de um lápis</a:t>
              </a:r>
              <a:endParaRPr lang="pt-BR" dirty="0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76E32098-E1AF-4171-8BAA-A367ED7E162F}"/>
                </a:ext>
              </a:extLst>
            </p:cNvPr>
            <p:cNvSpPr/>
            <p:nvPr/>
          </p:nvSpPr>
          <p:spPr>
            <a:xfrm>
              <a:off x="7172325" y="6405057"/>
              <a:ext cx="268605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dirty="0">
                  <a:solidFill>
                    <a:srgbClr val="2F2F2E"/>
                  </a:solidFill>
                </a:rPr>
                <a:t>Representação da grafita</a:t>
              </a:r>
              <a:endParaRPr lang="pt-BR" dirty="0"/>
            </a:p>
          </p:txBody>
        </p:sp>
      </p:grpSp>
      <p:sp>
        <p:nvSpPr>
          <p:cNvPr id="13" name="Retângulo 12">
            <a:extLst>
              <a:ext uri="{FF2B5EF4-FFF2-40B4-BE49-F238E27FC236}">
                <a16:creationId xmlns:a16="http://schemas.microsoft.com/office/drawing/2014/main" id="{E796EF9D-EF41-4F6A-9189-D69687C75D96}"/>
              </a:ext>
            </a:extLst>
          </p:cNvPr>
          <p:cNvSpPr/>
          <p:nvPr/>
        </p:nvSpPr>
        <p:spPr>
          <a:xfrm>
            <a:off x="204444" y="4165050"/>
            <a:ext cx="25146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elemento químico carbono, que compõe a grafita de um lápis, é formado por átomos do mesmo tipo.</a:t>
            </a:r>
          </a:p>
        </p:txBody>
      </p:sp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1D47E5A8-BFEA-4632-94F0-2302762D697C}"/>
              </a:ext>
            </a:extLst>
          </p:cNvPr>
          <p:cNvSpPr/>
          <p:nvPr/>
        </p:nvSpPr>
        <p:spPr>
          <a:xfrm>
            <a:off x="2657589" y="4658690"/>
            <a:ext cx="523116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5</a:t>
            </a:fld>
            <a:endParaRPr lang="pt-BR" dirty="0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5477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00E98B-81C3-43DD-A0C3-35BD45C44429}"/>
              </a:ext>
            </a:extLst>
          </p:cNvPr>
          <p:cNvSpPr txBox="1">
            <a:spLocks/>
          </p:cNvSpPr>
          <p:nvPr/>
        </p:nvSpPr>
        <p:spPr>
          <a:xfrm>
            <a:off x="0" y="763495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Transformações químicas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DE51A3C-D691-4B1B-A9E6-DBF753D229C0}"/>
              </a:ext>
            </a:extLst>
          </p:cNvPr>
          <p:cNvSpPr/>
          <p:nvPr/>
        </p:nvSpPr>
        <p:spPr>
          <a:xfrm>
            <a:off x="2171700" y="1641160"/>
            <a:ext cx="8496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As substâncias químicas são formadas por combinações entre os </a:t>
            </a:r>
            <a:r>
              <a:rPr lang="pt-BR" dirty="0"/>
              <a:t>diferente elementos químicos ou por átomos de um mesmo elemento químico.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5F922FB-C2F2-4B22-89A1-C43CFC28B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887" y="2218898"/>
            <a:ext cx="6086475" cy="31623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63642AF-B541-4D70-9DE6-62667FAEA6FC}"/>
              </a:ext>
            </a:extLst>
          </p:cNvPr>
          <p:cNvSpPr/>
          <p:nvPr/>
        </p:nvSpPr>
        <p:spPr>
          <a:xfrm>
            <a:off x="138112" y="2994709"/>
            <a:ext cx="34909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Cada substância é representada por uma </a:t>
            </a:r>
            <a:r>
              <a:rPr lang="pt-BR" b="1" dirty="0"/>
              <a:t>fórmula química </a:t>
            </a:r>
            <a:r>
              <a:rPr lang="pt-BR" dirty="0"/>
              <a:t>própria, que informa os elementos químicos que a compõem, bem como a quantidade de cada um.</a:t>
            </a:r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ED83E08B-A900-4A24-8282-DB58DB91DB16}"/>
              </a:ext>
            </a:extLst>
          </p:cNvPr>
          <p:cNvSpPr/>
          <p:nvPr/>
        </p:nvSpPr>
        <p:spPr>
          <a:xfrm>
            <a:off x="3705225" y="3429000"/>
            <a:ext cx="657225" cy="4095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CA15D7C-2E70-4CD9-AF11-2D7E28F6E379}"/>
              </a:ext>
            </a:extLst>
          </p:cNvPr>
          <p:cNvSpPr/>
          <p:nvPr/>
        </p:nvSpPr>
        <p:spPr>
          <a:xfrm>
            <a:off x="3248024" y="5750610"/>
            <a:ext cx="85629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Uma molécula de gás oxigênio é formada por dois átomos do elemento químico oxigênio (O), e sua fórmula química é O</a:t>
            </a:r>
            <a:r>
              <a:rPr lang="pt-BR" baseline="-25000" dirty="0"/>
              <a:t>2</a:t>
            </a:r>
            <a:r>
              <a:rPr lang="pt-BR" dirty="0"/>
              <a:t>. A água é formada por dois átomos de hidrogênio (H) combinados a um átomo de oxigênio (O); a fórmula química da água é H</a:t>
            </a:r>
            <a:r>
              <a:rPr lang="pt-BR" baseline="-25000" dirty="0"/>
              <a:t>2</a:t>
            </a:r>
            <a:r>
              <a:rPr lang="pt-BR" dirty="0"/>
              <a:t>O.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6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3039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AF3B6C-710E-4864-A03E-BBD0549D0231}"/>
              </a:ext>
            </a:extLst>
          </p:cNvPr>
          <p:cNvSpPr txBox="1">
            <a:spLocks/>
          </p:cNvSpPr>
          <p:nvPr/>
        </p:nvSpPr>
        <p:spPr>
          <a:xfrm>
            <a:off x="0" y="535191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Ligações químicas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7008078-44FD-4B69-995E-45529A1E8B63}"/>
              </a:ext>
            </a:extLst>
          </p:cNvPr>
          <p:cNvSpPr/>
          <p:nvPr/>
        </p:nvSpPr>
        <p:spPr>
          <a:xfrm>
            <a:off x="2076450" y="1390263"/>
            <a:ext cx="79679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Os átomos podem formar combinações entre si por meio de </a:t>
            </a:r>
            <a:r>
              <a:rPr lang="pt-BR" b="1" dirty="0"/>
              <a:t>ligações químicas</a:t>
            </a:r>
            <a:r>
              <a:rPr lang="pt-BR" dirty="0"/>
              <a:t>, que envolvem a transferência ou o compartilhamento de elétrons.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2BDE7A0-64D3-4795-A57A-1BE454F4742E}"/>
              </a:ext>
            </a:extLst>
          </p:cNvPr>
          <p:cNvSpPr/>
          <p:nvPr/>
        </p:nvSpPr>
        <p:spPr>
          <a:xfrm>
            <a:off x="2147644" y="2467123"/>
            <a:ext cx="78967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Dependendo de como ocorre, uma ligação química pode ser classificada em três categorias: </a:t>
            </a:r>
            <a:r>
              <a:rPr lang="pt-BR" b="1" dirty="0"/>
              <a:t>iônica</a:t>
            </a:r>
            <a:r>
              <a:rPr lang="pt-BR" dirty="0"/>
              <a:t>, </a:t>
            </a:r>
            <a:r>
              <a:rPr lang="pt-BR" b="1" dirty="0"/>
              <a:t>covalente</a:t>
            </a:r>
            <a:r>
              <a:rPr lang="pt-BR" dirty="0"/>
              <a:t> ou </a:t>
            </a:r>
            <a:r>
              <a:rPr lang="pt-BR" b="1" dirty="0"/>
              <a:t>metálica</a:t>
            </a:r>
            <a:r>
              <a:rPr lang="pt-BR" dirty="0"/>
              <a:t>.</a:t>
            </a:r>
          </a:p>
        </p:txBody>
      </p:sp>
      <p:sp>
        <p:nvSpPr>
          <p:cNvPr id="6" name="Seta: para Baixo 5">
            <a:extLst>
              <a:ext uri="{FF2B5EF4-FFF2-40B4-BE49-F238E27FC236}">
                <a16:creationId xmlns:a16="http://schemas.microsoft.com/office/drawing/2014/main" id="{F5617699-BA84-4CFF-A2C7-DAA7CD825318}"/>
              </a:ext>
            </a:extLst>
          </p:cNvPr>
          <p:cNvSpPr/>
          <p:nvPr/>
        </p:nvSpPr>
        <p:spPr>
          <a:xfrm>
            <a:off x="5717502" y="2089555"/>
            <a:ext cx="342900" cy="3714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A9E099E-486F-4D28-8E23-216804E6C48C}"/>
              </a:ext>
            </a:extLst>
          </p:cNvPr>
          <p:cNvSpPr/>
          <p:nvPr/>
        </p:nvSpPr>
        <p:spPr>
          <a:xfrm>
            <a:off x="2790825" y="4461357"/>
            <a:ext cx="46863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As </a:t>
            </a:r>
            <a:r>
              <a:rPr lang="pt-BR" b="1" dirty="0"/>
              <a:t>ligações iônicas </a:t>
            </a:r>
            <a:r>
              <a:rPr lang="pt-BR" dirty="0"/>
              <a:t>ocorrem sempre entre cátions e ânions e dão origem a compostos iônicos, ou substâncias iônicas. Esse tipo de ligação mantém os elementos químicos fortemente unidos e geralmente ocorre entre um metal e um não metal.</a:t>
            </a:r>
          </a:p>
        </p:txBody>
      </p:sp>
      <p:cxnSp>
        <p:nvCxnSpPr>
          <p:cNvPr id="10" name="Conector: Angulado 9">
            <a:extLst>
              <a:ext uri="{FF2B5EF4-FFF2-40B4-BE49-F238E27FC236}">
                <a16:creationId xmlns:a16="http://schemas.microsoft.com/office/drawing/2014/main" id="{BD97BDAC-5743-4D3F-8877-E5BF87153FF2}"/>
              </a:ext>
            </a:extLst>
          </p:cNvPr>
          <p:cNvCxnSpPr/>
          <p:nvPr/>
        </p:nvCxnSpPr>
        <p:spPr>
          <a:xfrm rot="16200000" flipH="1">
            <a:off x="3276600" y="3447421"/>
            <a:ext cx="1352550" cy="666750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7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578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FC02EF0-3FAF-4891-86A4-59E8BA8EC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151" y="3072791"/>
            <a:ext cx="10053152" cy="2742481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0AF477C7-243E-44EB-B586-C97707DA9551}"/>
              </a:ext>
            </a:extLst>
          </p:cNvPr>
          <p:cNvSpPr txBox="1">
            <a:spLocks/>
          </p:cNvSpPr>
          <p:nvPr/>
        </p:nvSpPr>
        <p:spPr>
          <a:xfrm>
            <a:off x="-35598" y="561847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Ligação covalente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2B87EF-B9D9-4806-AE30-47B241890D8C}"/>
              </a:ext>
            </a:extLst>
          </p:cNvPr>
          <p:cNvSpPr/>
          <p:nvPr/>
        </p:nvSpPr>
        <p:spPr>
          <a:xfrm>
            <a:off x="1564662" y="1505688"/>
            <a:ext cx="92176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Nas </a:t>
            </a:r>
            <a:r>
              <a:rPr lang="pt-BR" b="1" dirty="0">
                <a:latin typeface="FrutigerLTStd-Bold"/>
              </a:rPr>
              <a:t>ligações covalentes</a:t>
            </a:r>
            <a:r>
              <a:rPr lang="pt-BR" dirty="0">
                <a:latin typeface="FrutigerLTStd-Light"/>
              </a:rPr>
              <a:t>, os átomos compartilham um ou mais elétrons entre si. Nenhum dos elementos químicos cede ou recebe elétrons do outro. Esse tipo de ligação ocorre em moléculas formadas por não metais e dá origem a substâncias covalentes, ou substâncias moleculares. </a:t>
            </a:r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1767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5F75F4-367B-4F1B-A38F-1BA811DA635C}"/>
              </a:ext>
            </a:extLst>
          </p:cNvPr>
          <p:cNvSpPr txBox="1">
            <a:spLocks/>
          </p:cNvSpPr>
          <p:nvPr/>
        </p:nvSpPr>
        <p:spPr>
          <a:xfrm>
            <a:off x="0" y="54946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Ligação metálica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98734AE-D4D2-45F6-B8F4-C2E6CC240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8225" y="1770697"/>
            <a:ext cx="7096125" cy="404812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98EC321-B094-48AD-A2F8-D14A44833BA1}"/>
              </a:ext>
            </a:extLst>
          </p:cNvPr>
          <p:cNvSpPr/>
          <p:nvPr/>
        </p:nvSpPr>
        <p:spPr>
          <a:xfrm>
            <a:off x="495300" y="1179313"/>
            <a:ext cx="391779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FrutigerLTStd-Light"/>
              </a:rPr>
              <a:t>Ocorre entre elementos químicos do grupo dos metais.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FrutigerLTStd-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FrutigerLTStd-Light"/>
              </a:rPr>
              <a:t>Nos átomos da maioria dos metais, a atração entre o núcleo e os elétrons mais distantes dele é fraca. Esses átomos podem transferir elétrons facilmente, tornando-se cátions.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FrutigerLTStd-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FrutigerLTStd-Light"/>
              </a:rPr>
              <a:t>Os elétrons livres formam uma “nuvem eletrônica”, que é responsável por manter os cátions fortemente aderidos entre si.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FrutigerLTStd-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FrutigerLTStd-Light"/>
              </a:rPr>
              <a:t>A a</a:t>
            </a:r>
            <a:r>
              <a:rPr lang="pt-BR" dirty="0"/>
              <a:t>bundância de elétrons livres está relacionada à boa condutibilidade de calor e de eletricidade.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A191577-F751-43DB-B7C5-1B5FA91BB560}"/>
              </a:ext>
            </a:extLst>
          </p:cNvPr>
          <p:cNvSpPr/>
          <p:nvPr/>
        </p:nvSpPr>
        <p:spPr>
          <a:xfrm>
            <a:off x="5348287" y="602679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200" dirty="0"/>
              <a:t>Representação simplificada da estrutura de uma barra de sódio. Cada átomo cede um elétron, tornando-se um cátion.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9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54099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547</Words>
  <Application>Microsoft Office PowerPoint</Application>
  <PresentationFormat>Widescreen</PresentationFormat>
  <Paragraphs>49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FrutigerLTStd-Bold</vt:lpstr>
      <vt:lpstr>FrutigerLTStd-Light</vt:lpstr>
      <vt:lpstr>Tema do Office</vt:lpstr>
      <vt:lpstr>Apresentação 1 – MATÉRIA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9º ano - CIÊNCIAS Apresentação 1 MATÉRIA</dc:title>
  <dc:creator>Maria Carolina Dias Carreira</dc:creator>
  <cp:lastModifiedBy>João Paulo Bortoluci</cp:lastModifiedBy>
  <cp:revision>52</cp:revision>
  <dcterms:created xsi:type="dcterms:W3CDTF">2019-04-10T16:27:23Z</dcterms:created>
  <dcterms:modified xsi:type="dcterms:W3CDTF">2020-04-03T16:12:38Z</dcterms:modified>
</cp:coreProperties>
</file>