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0" r:id="rId2"/>
    <p:sldId id="320" r:id="rId3"/>
    <p:sldId id="321" r:id="rId4"/>
    <p:sldId id="322" r:id="rId5"/>
    <p:sldId id="323" r:id="rId6"/>
    <p:sldId id="324" r:id="rId7"/>
    <p:sldId id="325" r:id="rId8"/>
    <p:sldId id="326" r:id="rId9"/>
    <p:sldId id="327" r:id="rId10"/>
    <p:sldId id="311" r:id="rId11"/>
    <p:sldId id="328" r:id="rId12"/>
    <p:sldId id="292" r:id="rId13"/>
    <p:sldId id="329" r:id="rId14"/>
    <p:sldId id="330" r:id="rId15"/>
    <p:sldId id="331" r:id="rId16"/>
    <p:sldId id="332" r:id="rId17"/>
    <p:sldId id="333" r:id="rId18"/>
    <p:sldId id="334" r:id="rId19"/>
    <p:sldId id="335" r:id="rId2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8B4360-0A65-4628-977C-BDFEF123BB1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pt-BR"/>
        </a:p>
      </dgm:t>
    </dgm:pt>
    <dgm:pt modelId="{2E70C7E8-8CAB-4625-9022-821C5B1B4507}" type="pres">
      <dgm:prSet presAssocID="{E28B4360-0A65-4628-977C-BDFEF123BB10}" presName="Name0" presStyleCnt="0">
        <dgm:presLayoutVars>
          <dgm:chPref val="3"/>
          <dgm:dir/>
          <dgm:animLvl val="lvl"/>
          <dgm:resizeHandles/>
        </dgm:presLayoutVars>
      </dgm:prSet>
      <dgm:spPr/>
    </dgm:pt>
  </dgm:ptLst>
  <dgm:cxnLst>
    <dgm:cxn modelId="{3400E33D-1176-4C37-A3A3-BCDDA3666E2A}" type="presOf" srcId="{E28B4360-0A65-4628-977C-BDFEF123BB10}" destId="{2E70C7E8-8CAB-4625-9022-821C5B1B4507}"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8B4360-0A65-4628-977C-BDFEF123BB1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pt-BR"/>
        </a:p>
      </dgm:t>
    </dgm:pt>
    <dgm:pt modelId="{2E70C7E8-8CAB-4625-9022-821C5B1B4507}" type="pres">
      <dgm:prSet presAssocID="{E28B4360-0A65-4628-977C-BDFEF123BB10}" presName="Name0" presStyleCnt="0">
        <dgm:presLayoutVars>
          <dgm:chPref val="3"/>
          <dgm:dir/>
          <dgm:animLvl val="lvl"/>
          <dgm:resizeHandles/>
        </dgm:presLayoutVars>
      </dgm:prSet>
      <dgm:spPr/>
    </dgm:pt>
  </dgm:ptLst>
  <dgm:cxnLst>
    <dgm:cxn modelId="{1FBE718C-87CF-43D9-B359-CA8E0A1B96C7}" type="presOf" srcId="{E28B4360-0A65-4628-977C-BDFEF123BB10}" destId="{2E70C7E8-8CAB-4625-9022-821C5B1B4507}"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3DFD0F-C149-4C4C-9D94-94234B853E3D}"/>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3E6D584-3BF1-4009-ADA8-60008294E3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5B2528F-9A4E-4C0A-86C4-F80A222CAE86}"/>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F8CC9597-273B-4F56-91AF-F174E83635C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757308D-A777-42C9-98E4-CB98B1D97DA8}"/>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2651098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12D7B4-12B5-4A5F-BDAD-EA30E58EDAF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17D4157-6704-4EBF-9D8F-72895BA1746C}"/>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9A167B9-0B02-4CE2-93BE-1C376027DFF6}"/>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9E876E18-965C-4177-BC36-B8DBE0A4E61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C94F1B6-4710-4504-9A52-A512C87F1E08}"/>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2710155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25B3B7-344B-4FD2-8ADA-430D49A1B299}"/>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8A23E132-F01E-4887-8671-050583F531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50B6D87-5C3E-4188-A3A5-C56C69633153}"/>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B8E15322-72BC-4BF3-A56F-F40FF1D588A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380F015-38E8-48C4-AA54-3A1D234AB33C}"/>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2107921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87F51F-7C88-4CF8-A036-5F9E8BAB568C}"/>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E3D645A-51CB-41D4-9DD1-AD4E5F8F1BB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48B49A5-8A99-48D0-98E3-BD43CAE1C72D}"/>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7DDFC257-6670-4D98-AAC2-176ABD4C7800}"/>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8A381A27-0449-4CA7-9870-0FEBD575AC5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B8B7CAA-6016-4D7D-9F92-B238C8DCBFA9}"/>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106935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22A60D-49C7-4BD3-A249-40EA34FF8936}"/>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7DC96FC-C13F-41DB-B10B-36F5084ED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8A315BF-BA79-41F5-ACA2-371F65231D0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64C7CB0-EAC4-40C2-9F1B-E1E8D37BCB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FACDB31-2C96-453D-94B9-551530B05C78}"/>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B659E9D-E019-4767-BE12-F000FCF2390D}"/>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8" name="Espaço Reservado para Rodapé 7">
            <a:extLst>
              <a:ext uri="{FF2B5EF4-FFF2-40B4-BE49-F238E27FC236}">
                <a16:creationId xmlns:a16="http://schemas.microsoft.com/office/drawing/2014/main" id="{5273CA2E-139C-496A-AF3B-8B914E4FA15F}"/>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CA7CA93-553B-4719-ABE6-CC81ADC68AAA}"/>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1443385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6D1DAC-C214-441E-953A-83DAFE49CD5A}"/>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D6B95FDD-23C3-4154-A9B8-4DD19F7C833C}"/>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4" name="Espaço Reservado para Rodapé 3">
            <a:extLst>
              <a:ext uri="{FF2B5EF4-FFF2-40B4-BE49-F238E27FC236}">
                <a16:creationId xmlns:a16="http://schemas.microsoft.com/office/drawing/2014/main" id="{CDBE4140-F9C6-43FC-88E7-2A8F3311C3F8}"/>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44BC3BE-8A50-4BB6-BCC5-AD9EACC71117}"/>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2453687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3C1F452-0E71-44CD-B923-D020B7C431B2}"/>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3" name="Espaço Reservado para Rodapé 2">
            <a:extLst>
              <a:ext uri="{FF2B5EF4-FFF2-40B4-BE49-F238E27FC236}">
                <a16:creationId xmlns:a16="http://schemas.microsoft.com/office/drawing/2014/main" id="{4EA5D7E8-0EAE-4CE3-A513-B3E1D6FF8EB7}"/>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C25D6993-9C63-4492-BA62-04C28E5479CE}"/>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719762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9D1B66-89A5-4B8D-ABE6-477C08181CE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D820D8B3-0DD8-4028-82E4-540A8D5B80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5BED6D2-0E5C-4134-A3E9-29B70519F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E3A07A5-28B3-4495-ACF2-14C2F52CC456}"/>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3567C8AD-3DC1-46C6-B57E-AA0296DB394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81C75C3-A9ED-4893-A110-DB2E575A95D5}"/>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1725304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6F93CA-74C9-4DCB-8E3C-96B72E9549D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903EC76A-741C-48CD-8B0C-1C58717759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BB19FEB-A82F-477D-90DD-0456038C8F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B5A960D-E2F7-4EC2-BD0E-8FCAD7D1B4FB}"/>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6" name="Espaço Reservado para Rodapé 5">
            <a:extLst>
              <a:ext uri="{FF2B5EF4-FFF2-40B4-BE49-F238E27FC236}">
                <a16:creationId xmlns:a16="http://schemas.microsoft.com/office/drawing/2014/main" id="{433EF05A-F0E5-44DA-98EF-7AB34DC9210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484DAAA-EDED-45A6-8339-C074D2994865}"/>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2387473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DC92B2-8BCA-4128-BF1C-9AA07D4FC12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FDB0BEFC-469C-4724-9E34-9DE0C258BE32}"/>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AD5D06D-C607-4ABE-A54D-D61CBAA869BE}"/>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5E2AFC86-1C8D-43CC-8EE2-1842D1C846D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707DAA8-791C-47EA-B96D-5061708C04E2}"/>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139832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3B51DF4-5DB7-4C6E-A40B-BDB914250D13}"/>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67C4935E-E1BC-4B08-AC87-A3E063708E5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31820F4-DC26-4AF9-9C81-205CEDDC9C13}"/>
              </a:ext>
            </a:extLst>
          </p:cNvPr>
          <p:cNvSpPr>
            <a:spLocks noGrp="1"/>
          </p:cNvSpPr>
          <p:nvPr>
            <p:ph type="dt" sz="half" idx="10"/>
          </p:nvPr>
        </p:nvSpPr>
        <p:spPr/>
        <p:txBody>
          <a:bodyPr/>
          <a:lstStyle/>
          <a:p>
            <a:fld id="{4C5EC0B5-5458-467D-9A29-6F4CA9505F3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87AFEEDC-516A-4B01-B739-ACCE82EE7C0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7EFD555-DAA3-4903-BF27-B4ACD4A72671}"/>
              </a:ext>
            </a:extLst>
          </p:cNvPr>
          <p:cNvSpPr>
            <a:spLocks noGrp="1"/>
          </p:cNvSpPr>
          <p:nvPr>
            <p:ph type="sldNum" sz="quarter" idx="12"/>
          </p:nvPr>
        </p:nvSpPr>
        <p:spPr/>
        <p:txBody>
          <a:bodyPr/>
          <a:lstStyle/>
          <a:p>
            <a:fld id="{73F2D4F4-3CCC-4196-89BC-DA15F4963FA3}" type="slidenum">
              <a:rPr lang="pt-BR" smtClean="0"/>
              <a:t>‹nº›</a:t>
            </a:fld>
            <a:endParaRPr lang="pt-BR"/>
          </a:p>
        </p:txBody>
      </p:sp>
    </p:spTree>
    <p:extLst>
      <p:ext uri="{BB962C8B-B14F-4D97-AF65-F5344CB8AC3E}">
        <p14:creationId xmlns:p14="http://schemas.microsoft.com/office/powerpoint/2010/main" val="4262238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8853262-221A-4E00-8486-08004CE30F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11B8C4AF-5F7A-4F7B-9080-B868AF6FD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01E8A00-A416-4836-A08A-F5B075AA3F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5EC0B5-5458-467D-9A29-6F4CA9505F3E}" type="datetimeFigureOut">
              <a:rPr lang="pt-BR" smtClean="0"/>
              <a:t>03/04/2020</a:t>
            </a:fld>
            <a:endParaRPr lang="pt-BR"/>
          </a:p>
        </p:txBody>
      </p:sp>
      <p:sp>
        <p:nvSpPr>
          <p:cNvPr id="5" name="Espaço Reservado para Rodapé 4">
            <a:extLst>
              <a:ext uri="{FF2B5EF4-FFF2-40B4-BE49-F238E27FC236}">
                <a16:creationId xmlns:a16="http://schemas.microsoft.com/office/drawing/2014/main" id="{6A122434-1160-424E-9B62-C55446FBE8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78DC0105-3BC8-46FB-A9CF-FF6B82535E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2D4F4-3CCC-4196-89BC-DA15F4963FA3}" type="slidenum">
              <a:rPr lang="pt-BR" smtClean="0"/>
              <a:t>‹nº›</a:t>
            </a:fld>
            <a:endParaRPr lang="pt-BR"/>
          </a:p>
        </p:txBody>
      </p:sp>
    </p:spTree>
    <p:extLst>
      <p:ext uri="{BB962C8B-B14F-4D97-AF65-F5344CB8AC3E}">
        <p14:creationId xmlns:p14="http://schemas.microsoft.com/office/powerpoint/2010/main" val="2825706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671D0B-1BC8-41CB-AFC6-B8A28E1B7397}"/>
              </a:ext>
            </a:extLst>
          </p:cNvPr>
          <p:cNvSpPr>
            <a:spLocks noGrp="1"/>
          </p:cNvSpPr>
          <p:nvPr>
            <p:ph type="ctrTitle"/>
          </p:nvPr>
        </p:nvSpPr>
        <p:spPr/>
        <p:txBody>
          <a:bodyPr>
            <a:normAutofit/>
          </a:bodyPr>
          <a:lstStyle/>
          <a:p>
            <a:br>
              <a:rPr lang="pt-BR" sz="4800" dirty="0">
                <a:latin typeface="RobotoBR" pitchFamily="2" charset="0"/>
              </a:rPr>
            </a:br>
            <a:r>
              <a:rPr lang="pt-BR" sz="4800" dirty="0">
                <a:latin typeface="RobotoBR" pitchFamily="2" charset="0"/>
              </a:rPr>
              <a:t>Unidade 2 – Capítulo 3</a:t>
            </a:r>
          </a:p>
        </p:txBody>
      </p:sp>
      <p:sp>
        <p:nvSpPr>
          <p:cNvPr id="2" name="Slide Number Placeholder 1"/>
          <p:cNvSpPr>
            <a:spLocks noGrp="1"/>
          </p:cNvSpPr>
          <p:nvPr>
            <p:ph type="sldNum" sz="quarter" idx="12"/>
          </p:nvPr>
        </p:nvSpPr>
        <p:spPr/>
        <p:txBody>
          <a:bodyPr/>
          <a:lstStyle/>
          <a:p>
            <a:fld id="{58C7F00C-2275-4886-B8AE-3FC82F8469DF}" type="slidenum">
              <a:rPr lang="pt-BR" smtClean="0"/>
              <a:t>1</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520936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1905000" y="2107337"/>
            <a:ext cx="8255000" cy="3897477"/>
          </a:xfrm>
          <a:prstGeom prst="rect">
            <a:avLst/>
          </a:prstGeom>
        </p:spPr>
        <p:txBody>
          <a:bodyPr wrap="square">
            <a:spAutoFit/>
          </a:bodyPr>
          <a:lstStyle/>
          <a:p>
            <a:pPr algn="ctr">
              <a:lnSpc>
                <a:spcPct val="150000"/>
              </a:lnSpc>
            </a:pPr>
            <a:r>
              <a:rPr lang="pt-BR" sz="2800" dirty="0">
                <a:latin typeface="RobotoBR" pitchFamily="2" charset="0"/>
              </a:rPr>
              <a:t>Termo utilizado para nomear as práticas artísticas que ocorrem no espaço urbano, sendo uma das vertentes da arte urbana. Sua origem remonta ao século XX, em que os artistas propunham extrapolar a experimentação estética para promover a união entre arte e vida cotidiana.</a:t>
            </a:r>
          </a:p>
        </p:txBody>
      </p:sp>
      <p:sp>
        <p:nvSpPr>
          <p:cNvPr id="6" name="Retângulo: Cantos Arredondados 14">
            <a:extLst>
              <a:ext uri="{FF2B5EF4-FFF2-40B4-BE49-F238E27FC236}">
                <a16:creationId xmlns:a16="http://schemas.microsoft.com/office/drawing/2014/main" id="{6AF8A99A-9CE6-419E-9079-BB2B2CD3EF04}"/>
              </a:ext>
            </a:extLst>
          </p:cNvPr>
          <p:cNvSpPr/>
          <p:nvPr/>
        </p:nvSpPr>
        <p:spPr>
          <a:xfrm>
            <a:off x="935233" y="1941731"/>
            <a:ext cx="9948667" cy="439557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7" name="Retângulo 6"/>
          <p:cNvSpPr/>
          <p:nvPr/>
        </p:nvSpPr>
        <p:spPr>
          <a:xfrm>
            <a:off x="2807677" y="879735"/>
            <a:ext cx="5932548"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t>Intervenção urbana</a:t>
            </a:r>
          </a:p>
        </p:txBody>
      </p:sp>
      <p:sp>
        <p:nvSpPr>
          <p:cNvPr id="2" name="Slide Number Placeholder 1"/>
          <p:cNvSpPr>
            <a:spLocks noGrp="1"/>
          </p:cNvSpPr>
          <p:nvPr>
            <p:ph type="sldNum" sz="quarter" idx="12"/>
          </p:nvPr>
        </p:nvSpPr>
        <p:spPr/>
        <p:txBody>
          <a:bodyPr/>
          <a:lstStyle/>
          <a:p>
            <a:fld id="{58C7F00C-2275-4886-B8AE-3FC82F8469DF}" type="slidenum">
              <a:rPr lang="pt-BR" smtClean="0"/>
              <a:t>2</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0671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ítulo 1">
            <a:extLst>
              <a:ext uri="{FF2B5EF4-FFF2-40B4-BE49-F238E27FC236}">
                <a16:creationId xmlns:a16="http://schemas.microsoft.com/office/drawing/2014/main" id="{15AB3973-CA04-4387-A483-73CC734DA56F}"/>
              </a:ext>
            </a:extLst>
          </p:cNvPr>
          <p:cNvSpPr>
            <a:spLocks noGrp="1"/>
          </p:cNvSpPr>
          <p:nvPr>
            <p:ph type="title"/>
          </p:nvPr>
        </p:nvSpPr>
        <p:spPr>
          <a:xfrm>
            <a:off x="2141898" y="839413"/>
            <a:ext cx="7889608" cy="132556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pt-BR" sz="4800" b="1" dirty="0">
                <a:solidFill>
                  <a:schemeClr val="bg1"/>
                </a:solidFill>
                <a:latin typeface="RobotoBR" pitchFamily="2" charset="0"/>
                <a:ea typeface="Roboto" panose="02000000000000000000" pitchFamily="2" charset="0"/>
              </a:rPr>
              <a:t>A arte e a cidade</a:t>
            </a:r>
          </a:p>
        </p:txBody>
      </p:sp>
      <p:sp>
        <p:nvSpPr>
          <p:cNvPr id="48" name="CaixaDeTexto 47">
            <a:extLst>
              <a:ext uri="{FF2B5EF4-FFF2-40B4-BE49-F238E27FC236}">
                <a16:creationId xmlns:a16="http://schemas.microsoft.com/office/drawing/2014/main" id="{97DC7532-0517-436C-A4CC-06A41C901677}"/>
              </a:ext>
            </a:extLst>
          </p:cNvPr>
          <p:cNvSpPr txBox="1"/>
          <p:nvPr/>
        </p:nvSpPr>
        <p:spPr>
          <a:xfrm>
            <a:off x="2141897" y="2164976"/>
            <a:ext cx="7929381" cy="3553244"/>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99568" tIns="35560" rIns="35560" bIns="35560" numCol="1" spcCol="1270" anchor="t" anchorCtr="0">
            <a:noAutofit/>
          </a:bodyPr>
          <a:lstStyle/>
          <a:p>
            <a:pPr>
              <a:lnSpc>
                <a:spcPct val="150000"/>
              </a:lnSpc>
            </a:pPr>
            <a:r>
              <a:rPr lang="pt-BR" sz="2800" dirty="0">
                <a:latin typeface="RobotoBR" pitchFamily="2" charset="0"/>
              </a:rPr>
              <a:t>Quando a arte sai para a rua, o espaço urbano é incorporado à obra. Desse modo, a arte não só transforma e interfere no cotidiano das cidades, mas também recebe suas interferências, ou seja, </a:t>
            </a:r>
            <a:r>
              <a:rPr lang="pt-BR" sz="2800" b="1" dirty="0">
                <a:latin typeface="RobotoBR" pitchFamily="2" charset="0"/>
              </a:rPr>
              <a:t>uma afeta a outra simultaneamente</a:t>
            </a:r>
            <a:r>
              <a:rPr lang="pt-BR" sz="2800" dirty="0">
                <a:latin typeface="RobotoBR" pitchFamily="2" charset="0"/>
              </a:rPr>
              <a:t>.</a:t>
            </a:r>
            <a:endParaRPr lang="pt-BR" sz="2800" kern="1200"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3</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16297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1308100" y="578076"/>
            <a:ext cx="9766300" cy="1435099"/>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pt-BR" sz="4800" dirty="0">
                <a:latin typeface="RobotoBR" pitchFamily="2" charset="0"/>
              </a:rPr>
              <a:t>O “artivismo” de Banksy</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12" name="Retângulo 11">
            <a:extLst>
              <a:ext uri="{FF2B5EF4-FFF2-40B4-BE49-F238E27FC236}">
                <a16:creationId xmlns:a16="http://schemas.microsoft.com/office/drawing/2014/main" id="{22539740-4563-4767-9740-19E11DFB5EC6}"/>
              </a:ext>
            </a:extLst>
          </p:cNvPr>
          <p:cNvSpPr/>
          <p:nvPr/>
        </p:nvSpPr>
        <p:spPr>
          <a:xfrm>
            <a:off x="6035807"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Seta: Pentágono 10">
            <a:extLst>
              <a:ext uri="{FF2B5EF4-FFF2-40B4-BE49-F238E27FC236}">
                <a16:creationId xmlns:a16="http://schemas.microsoft.com/office/drawing/2014/main" id="{89F06BFB-5597-4757-9691-CE41B1D07394}"/>
              </a:ext>
            </a:extLst>
          </p:cNvPr>
          <p:cNvSpPr/>
          <p:nvPr/>
        </p:nvSpPr>
        <p:spPr>
          <a:xfrm>
            <a:off x="676501" y="2565400"/>
            <a:ext cx="6270399" cy="36449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pt-BR" sz="2800" dirty="0">
                <a:latin typeface="RobotoBR" pitchFamily="2" charset="0"/>
              </a:rPr>
              <a:t>Banksy é um artista anônimo, reconhecido mundialmente por seus grafites e estênceis.</a:t>
            </a:r>
          </a:p>
          <a:p>
            <a:r>
              <a:rPr lang="pt-BR" sz="2800" dirty="0">
                <a:latin typeface="RobotoBR" pitchFamily="2" charset="0"/>
              </a:rPr>
              <a:t>Suas obras interferem nas cidades com um humor provocativo, muitas vezes com</a:t>
            </a:r>
          </a:p>
          <a:p>
            <a:r>
              <a:rPr lang="pt-BR" sz="2800" dirty="0">
                <a:latin typeface="RobotoBR" pitchFamily="2" charset="0"/>
              </a:rPr>
              <a:t>críticas sociais e políticas contundentes.</a:t>
            </a:r>
          </a:p>
        </p:txBody>
      </p:sp>
      <p:sp>
        <p:nvSpPr>
          <p:cNvPr id="15" name="Retângulo: Cantos Arredondados 14">
            <a:extLst>
              <a:ext uri="{FF2B5EF4-FFF2-40B4-BE49-F238E27FC236}">
                <a16:creationId xmlns:a16="http://schemas.microsoft.com/office/drawing/2014/main" id="{6AF8A99A-9CE6-419E-9079-BB2B2CD3EF04}"/>
              </a:ext>
            </a:extLst>
          </p:cNvPr>
          <p:cNvSpPr/>
          <p:nvPr/>
        </p:nvSpPr>
        <p:spPr>
          <a:xfrm>
            <a:off x="7061201" y="2926366"/>
            <a:ext cx="4654099" cy="2547155"/>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16" name="CaixaDeTexto 15">
            <a:extLst>
              <a:ext uri="{FF2B5EF4-FFF2-40B4-BE49-F238E27FC236}">
                <a16:creationId xmlns:a16="http://schemas.microsoft.com/office/drawing/2014/main" id="{A31E8EBF-A389-46FE-8BDA-4B2A3B7E9EAA}"/>
              </a:ext>
            </a:extLst>
          </p:cNvPr>
          <p:cNvSpPr txBox="1"/>
          <p:nvPr/>
        </p:nvSpPr>
        <p:spPr>
          <a:xfrm>
            <a:off x="7296602" y="3153502"/>
            <a:ext cx="4418698" cy="2492990"/>
          </a:xfrm>
          <a:prstGeom prst="rect">
            <a:avLst/>
          </a:prstGeom>
          <a:noFill/>
        </p:spPr>
        <p:txBody>
          <a:bodyPr wrap="square" rtlCol="0">
            <a:spAutoFit/>
          </a:bodyPr>
          <a:lstStyle/>
          <a:p>
            <a:r>
              <a:rPr lang="pt-BR" sz="2600" dirty="0">
                <a:latin typeface="RobotoBR" pitchFamily="2" charset="0"/>
              </a:rPr>
              <a:t>Banksy é considerado um </a:t>
            </a:r>
            <a:r>
              <a:rPr lang="pt-BR" sz="2600" b="1" dirty="0">
                <a:latin typeface="RobotoBR" pitchFamily="2" charset="0"/>
              </a:rPr>
              <a:t>artivista</a:t>
            </a:r>
            <a:r>
              <a:rPr lang="pt-BR" sz="2600" dirty="0">
                <a:latin typeface="RobotoBR" pitchFamily="2" charset="0"/>
              </a:rPr>
              <a:t>, pois sua arte é uma forma de ativismo em favor</a:t>
            </a:r>
          </a:p>
          <a:p>
            <a:r>
              <a:rPr lang="pt-BR" sz="2600" dirty="0">
                <a:latin typeface="RobotoBR" pitchFamily="2" charset="0"/>
              </a:rPr>
              <a:t>de causas sociais, políticas e ambientais.</a:t>
            </a:r>
            <a:endParaRPr lang="pt-BR" sz="2600" b="1"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4</a:t>
            </a:fld>
            <a:endParaRPr lang="pt-BR" dirty="0"/>
          </a:p>
        </p:txBody>
      </p:sp>
      <p:pic>
        <p:nvPicPr>
          <p:cNvPr id="8" name="Google Shape;67;p15"/>
          <p:cNvPicPr preferRelativeResize="0"/>
          <p:nvPr/>
        </p:nvPicPr>
        <p:blipFill rotWithShape="1">
          <a:blip r:embed="rId2">
            <a:alphaModFix/>
          </a:blip>
          <a:srcRect/>
          <a:stretch/>
        </p:blipFill>
        <p:spPr>
          <a:xfrm>
            <a:off x="0" y="16075"/>
            <a:ext cx="12192000" cy="561975"/>
          </a:xfrm>
          <a:prstGeom prst="rect">
            <a:avLst/>
          </a:prstGeom>
          <a:noFill/>
          <a:ln>
            <a:noFill/>
          </a:ln>
        </p:spPr>
      </p:pic>
    </p:spTree>
    <p:extLst>
      <p:ext uri="{BB962C8B-B14F-4D97-AF65-F5344CB8AC3E}">
        <p14:creationId xmlns:p14="http://schemas.microsoft.com/office/powerpoint/2010/main" val="2911607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1996735" y="2764478"/>
            <a:ext cx="2340705" cy="830997"/>
          </a:xfrm>
          <a:prstGeom prst="rect">
            <a:avLst/>
          </a:prstGeom>
        </p:spPr>
        <p:txBody>
          <a:bodyPr wrap="none">
            <a:spAutoFit/>
          </a:bodyPr>
          <a:lstStyle/>
          <a:p>
            <a:r>
              <a:rPr lang="pt-BR" sz="4800" b="1" dirty="0">
                <a:latin typeface="RobotoBR" pitchFamily="2" charset="0"/>
              </a:rPr>
              <a:t>Estêncil</a:t>
            </a:r>
          </a:p>
        </p:txBody>
      </p:sp>
      <p:grpSp>
        <p:nvGrpSpPr>
          <p:cNvPr id="9" name="Grupo 8"/>
          <p:cNvGrpSpPr/>
          <p:nvPr/>
        </p:nvGrpSpPr>
        <p:grpSpPr>
          <a:xfrm>
            <a:off x="3555928" y="753413"/>
            <a:ext cx="7268322" cy="5817625"/>
            <a:chOff x="652449" y="368626"/>
            <a:chExt cx="2647350" cy="2174433"/>
          </a:xfrm>
          <a:scene3d>
            <a:camera prst="orthographicFront"/>
            <a:lightRig rig="flat" dir="t"/>
          </a:scene3d>
        </p:grpSpPr>
        <p:sp>
          <p:nvSpPr>
            <p:cNvPr id="10" name="Elipse 9"/>
            <p:cNvSpPr/>
            <p:nvPr/>
          </p:nvSpPr>
          <p:spPr>
            <a:xfrm>
              <a:off x="1130328" y="368626"/>
              <a:ext cx="2169471" cy="2174433"/>
            </a:xfrm>
            <a:prstGeom prst="ellipse">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endParaRPr lang="pt-BR" sz="2800" dirty="0">
                <a:latin typeface="RobotoBR" pitchFamily="2" charset="0"/>
                <a:ea typeface="Roboto" panose="02000000000000000000" pitchFamily="2" charset="0"/>
              </a:endParaRPr>
            </a:p>
          </p:txBody>
        </p:sp>
        <p:sp>
          <p:nvSpPr>
            <p:cNvPr id="11" name="Elipse 4"/>
            <p:cNvSpPr/>
            <p:nvPr/>
          </p:nvSpPr>
          <p:spPr>
            <a:xfrm>
              <a:off x="652449" y="368626"/>
              <a:ext cx="1706860" cy="175727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endParaRPr lang="pt-BR" sz="1800" i="1" kern="1200" dirty="0"/>
            </a:p>
          </p:txBody>
        </p:sp>
      </p:grpSp>
      <p:sp>
        <p:nvSpPr>
          <p:cNvPr id="2" name="Retângulo 1"/>
          <p:cNvSpPr/>
          <p:nvPr/>
        </p:nvSpPr>
        <p:spPr>
          <a:xfrm>
            <a:off x="5708073" y="1293804"/>
            <a:ext cx="4276052" cy="4832092"/>
          </a:xfrm>
          <a:prstGeom prst="rect">
            <a:avLst/>
          </a:prstGeom>
        </p:spPr>
        <p:txBody>
          <a:bodyPr wrap="square">
            <a:spAutoFit/>
          </a:bodyPr>
          <a:lstStyle/>
          <a:p>
            <a:pPr algn="ctr"/>
            <a:r>
              <a:rPr lang="pt-BR" sz="2800" dirty="0">
                <a:latin typeface="RobotoBR" pitchFamily="2" charset="0"/>
                <a:ea typeface="Roboto" panose="02000000000000000000" pitchFamily="2" charset="0"/>
              </a:rPr>
              <a:t>Essa técnica permite</a:t>
            </a:r>
          </a:p>
          <a:p>
            <a:pPr algn="ctr"/>
            <a:r>
              <a:rPr lang="pt-BR" sz="2800" dirty="0">
                <a:latin typeface="RobotoBR" pitchFamily="2" charset="0"/>
                <a:ea typeface="Roboto" panose="02000000000000000000" pitchFamily="2" charset="0"/>
              </a:rPr>
              <a:t>ao artista elaborar uma chapa ou molde do desenho em papel ou acetato. Dessa forma,</a:t>
            </a:r>
          </a:p>
          <a:p>
            <a:pPr algn="ctr"/>
            <a:r>
              <a:rPr lang="pt-BR" sz="2800" dirty="0">
                <a:latin typeface="RobotoBR" pitchFamily="2" charset="0"/>
                <a:ea typeface="Roboto" panose="02000000000000000000" pitchFamily="2" charset="0"/>
              </a:rPr>
              <a:t>a intervenção pode ser feita rapidamente. O estêncil permite também que sejam produzidas diversas cópias da mesma imagem.</a:t>
            </a:r>
          </a:p>
        </p:txBody>
      </p:sp>
      <p:sp>
        <p:nvSpPr>
          <p:cNvPr id="3" name="Slide Number Placeholder 2"/>
          <p:cNvSpPr>
            <a:spLocks noGrp="1"/>
          </p:cNvSpPr>
          <p:nvPr>
            <p:ph type="sldNum" sz="quarter" idx="12"/>
          </p:nvPr>
        </p:nvSpPr>
        <p:spPr/>
        <p:txBody>
          <a:bodyPr/>
          <a:lstStyle/>
          <a:p>
            <a:fld id="{58C7F00C-2275-4886-B8AE-3FC82F8469DF}" type="slidenum">
              <a:rPr lang="pt-BR" smtClean="0"/>
              <a:t>5</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941820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Cantos Arredondados 14">
            <a:extLst>
              <a:ext uri="{FF2B5EF4-FFF2-40B4-BE49-F238E27FC236}">
                <a16:creationId xmlns:a16="http://schemas.microsoft.com/office/drawing/2014/main" id="{6AF8A99A-9CE6-419E-9079-BB2B2CD3EF04}"/>
              </a:ext>
            </a:extLst>
          </p:cNvPr>
          <p:cNvSpPr/>
          <p:nvPr/>
        </p:nvSpPr>
        <p:spPr>
          <a:xfrm>
            <a:off x="1222374" y="2374900"/>
            <a:ext cx="9466263" cy="2944075"/>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1481137" y="2938996"/>
            <a:ext cx="9207500" cy="1815882"/>
          </a:xfrm>
          <a:prstGeom prst="rect">
            <a:avLst/>
          </a:prstGeom>
        </p:spPr>
        <p:txBody>
          <a:bodyPr wrap="square">
            <a:spAutoFit/>
          </a:bodyPr>
          <a:lstStyle/>
          <a:p>
            <a:r>
              <a:rPr lang="pt-BR" sz="2800" dirty="0">
                <a:latin typeface="RobotoBR" pitchFamily="2" charset="0"/>
              </a:rPr>
              <a:t>Muitas vezes o uso do espaço público é uma forma de </a:t>
            </a:r>
            <a:r>
              <a:rPr lang="pt-BR" sz="2800" b="1" dirty="0">
                <a:latin typeface="RobotoBR" pitchFamily="2" charset="0"/>
              </a:rPr>
              <a:t>democratizar a arte</a:t>
            </a:r>
            <a:r>
              <a:rPr lang="pt-BR" sz="2800" dirty="0">
                <a:latin typeface="RobotoBR" pitchFamily="2" charset="0"/>
              </a:rPr>
              <a:t>, pois, assim como diz o próprio Banksy, “Ninguém fica de fora por causa do preço do ingresso.”</a:t>
            </a:r>
          </a:p>
        </p:txBody>
      </p:sp>
      <p:sp>
        <p:nvSpPr>
          <p:cNvPr id="7" name="Título 1">
            <a:extLst>
              <a:ext uri="{FF2B5EF4-FFF2-40B4-BE49-F238E27FC236}">
                <a16:creationId xmlns:a16="http://schemas.microsoft.com/office/drawing/2014/main" id="{E046689A-2400-43A1-85E8-AA272FBF48D4}"/>
              </a:ext>
            </a:extLst>
          </p:cNvPr>
          <p:cNvSpPr txBox="1">
            <a:spLocks/>
          </p:cNvSpPr>
          <p:nvPr/>
        </p:nvSpPr>
        <p:spPr>
          <a:xfrm>
            <a:off x="838200" y="557026"/>
            <a:ext cx="10236200" cy="1460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pt-BR" sz="4800" b="1" dirty="0">
                <a:solidFill>
                  <a:schemeClr val="bg1"/>
                </a:solidFill>
                <a:latin typeface="RobotoBR" pitchFamily="2" charset="0"/>
                <a:ea typeface="Roboto" panose="02000000000000000000" pitchFamily="2" charset="0"/>
              </a:rPr>
              <a:t>Intervenções artísticas</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6</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642042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ço Reservado para Conteúdo 2">
            <a:extLst>
              <a:ext uri="{FF2B5EF4-FFF2-40B4-BE49-F238E27FC236}">
                <a16:creationId xmlns:a16="http://schemas.microsoft.com/office/drawing/2014/main" id="{DD463F65-98A4-467E-9F95-8E3521A46805}"/>
              </a:ext>
            </a:extLst>
          </p:cNvPr>
          <p:cNvSpPr txBox="1">
            <a:spLocks/>
          </p:cNvSpPr>
          <p:nvPr/>
        </p:nvSpPr>
        <p:spPr>
          <a:xfrm>
            <a:off x="825499" y="2347448"/>
            <a:ext cx="10610939" cy="2739708"/>
          </a:xfrm>
          <a:prstGeom prst="rect">
            <a:avLst/>
          </a:prstGeom>
          <a:ln w="6350" cap="flat" cmpd="sng" algn="ctr">
            <a:solidFill>
              <a:schemeClr val="accent1"/>
            </a:solidFill>
            <a:prstDash val="solid"/>
            <a:miter lim="800000"/>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pt-BR" b="1" dirty="0">
                <a:ln w="0"/>
                <a:solidFill>
                  <a:schemeClr val="bg1"/>
                </a:solidFill>
                <a:effectLst>
                  <a:outerShdw blurRad="38100" dist="19050" dir="2700000" algn="tl" rotWithShape="0">
                    <a:schemeClr val="dk1">
                      <a:alpha val="40000"/>
                    </a:schemeClr>
                  </a:outerShdw>
                </a:effectLst>
                <a:latin typeface="RobotoBR" pitchFamily="2" charset="0"/>
              </a:rPr>
              <a:t>Mônica Nador </a:t>
            </a:r>
            <a:r>
              <a:rPr lang="pt-BR" dirty="0">
                <a:ln w="0"/>
                <a:solidFill>
                  <a:schemeClr val="bg1"/>
                </a:solidFill>
                <a:effectLst>
                  <a:outerShdw blurRad="38100" dist="19050" dir="2700000" algn="tl" rotWithShape="0">
                    <a:schemeClr val="dk1">
                      <a:alpha val="40000"/>
                    </a:schemeClr>
                  </a:outerShdw>
                </a:effectLst>
                <a:latin typeface="RobotoBR" pitchFamily="2" charset="0"/>
              </a:rPr>
              <a:t>(1955-) é uma artista paulista que realiza intervenções na periferia de grandes cidades do interior do estado de São Paulo como forma de humanizar esses espaços.</a:t>
            </a:r>
          </a:p>
          <a:p>
            <a:pPr marL="0" indent="0">
              <a:buNone/>
            </a:pPr>
            <a:r>
              <a:rPr lang="pt-BR" dirty="0">
                <a:ln w="0"/>
                <a:solidFill>
                  <a:schemeClr val="bg1"/>
                </a:solidFill>
                <a:effectLst>
                  <a:outerShdw blurRad="38100" dist="19050" dir="2700000" algn="tl" rotWithShape="0">
                    <a:schemeClr val="dk1">
                      <a:alpha val="40000"/>
                    </a:schemeClr>
                  </a:outerShdw>
                </a:effectLst>
                <a:latin typeface="RobotoBR" pitchFamily="2" charset="0"/>
              </a:rPr>
              <a:t>Em parceria com os moradores, ela produz pinturas murais nas fachadas das residências. Assim, a artista explora a possibilidade de um olhar transformador sobre os espaços.</a:t>
            </a:r>
          </a:p>
        </p:txBody>
      </p:sp>
      <p:sp>
        <p:nvSpPr>
          <p:cNvPr id="8" name="Título 1">
            <a:extLst>
              <a:ext uri="{FF2B5EF4-FFF2-40B4-BE49-F238E27FC236}">
                <a16:creationId xmlns:a16="http://schemas.microsoft.com/office/drawing/2014/main" id="{DF8307DF-7F63-4B4C-96C1-D382066B944D}"/>
              </a:ext>
            </a:extLst>
          </p:cNvPr>
          <p:cNvSpPr>
            <a:spLocks noGrp="1"/>
          </p:cNvSpPr>
          <p:nvPr>
            <p:ph type="title"/>
          </p:nvPr>
        </p:nvSpPr>
        <p:spPr>
          <a:xfrm>
            <a:off x="838200" y="574100"/>
            <a:ext cx="10515600" cy="1325563"/>
          </a:xfrm>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ln w="0"/>
                <a:solidFill>
                  <a:schemeClr val="accent1"/>
                </a:solidFill>
                <a:effectLst>
                  <a:outerShdw blurRad="38100" dist="25400" dir="5400000" algn="ctr" rotWithShape="0">
                    <a:srgbClr val="6E747A">
                      <a:alpha val="43000"/>
                    </a:srgbClr>
                  </a:outerShdw>
                </a:effectLst>
                <a:latin typeface="RobotoBR" pitchFamily="2" charset="0"/>
              </a:rPr>
              <a:t>A cidade mais humana</a:t>
            </a:r>
          </a:p>
        </p:txBody>
      </p:sp>
      <p:sp>
        <p:nvSpPr>
          <p:cNvPr id="2" name="Slide Number Placeholder 1"/>
          <p:cNvSpPr>
            <a:spLocks noGrp="1"/>
          </p:cNvSpPr>
          <p:nvPr>
            <p:ph type="sldNum" sz="quarter" idx="12"/>
          </p:nvPr>
        </p:nvSpPr>
        <p:spPr/>
        <p:txBody>
          <a:bodyPr/>
          <a:lstStyle/>
          <a:p>
            <a:fld id="{58C7F00C-2275-4886-B8AE-3FC82F8469DF}" type="slidenum">
              <a:rPr lang="pt-BR" smtClean="0"/>
              <a:t>7</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034834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5F53B5A5-538A-46E7-990B-868E237B9F8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ítulo 1">
            <a:extLst>
              <a:ext uri="{FF2B5EF4-FFF2-40B4-BE49-F238E27FC236}">
                <a16:creationId xmlns:a16="http://schemas.microsoft.com/office/drawing/2014/main" id="{15AB3973-CA04-4387-A483-73CC734DA56F}"/>
              </a:ext>
            </a:extLst>
          </p:cNvPr>
          <p:cNvSpPr>
            <a:spLocks noGrp="1"/>
          </p:cNvSpPr>
          <p:nvPr>
            <p:ph type="title"/>
          </p:nvPr>
        </p:nvSpPr>
        <p:spPr>
          <a:xfrm>
            <a:off x="978794" y="419447"/>
            <a:ext cx="10264461" cy="1061435"/>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pt-BR" sz="4800" b="1" dirty="0">
                <a:latin typeface="Roboto" panose="02000000000000000000" pitchFamily="2" charset="0"/>
                <a:ea typeface="Roboto" panose="02000000000000000000" pitchFamily="2" charset="0"/>
              </a:rPr>
              <a:t>Novas perspectivas para as vielas</a:t>
            </a:r>
            <a:endParaRPr lang="pt-BR" sz="4800" b="1" dirty="0">
              <a:solidFill>
                <a:schemeClr val="bg1"/>
              </a:solidFill>
              <a:latin typeface="Roboto" panose="02000000000000000000" pitchFamily="2" charset="0"/>
              <a:ea typeface="Roboto" panose="02000000000000000000" pitchFamily="2" charset="0"/>
            </a:endParaRPr>
          </a:p>
        </p:txBody>
      </p:sp>
      <p:grpSp>
        <p:nvGrpSpPr>
          <p:cNvPr id="11" name="Grupo 10"/>
          <p:cNvGrpSpPr/>
          <p:nvPr/>
        </p:nvGrpSpPr>
        <p:grpSpPr>
          <a:xfrm>
            <a:off x="2957984" y="1584007"/>
            <a:ext cx="5773892" cy="5821252"/>
            <a:chOff x="609010" y="23545"/>
            <a:chExt cx="1869328" cy="2034130"/>
          </a:xfrm>
          <a:scene3d>
            <a:camera prst="orthographicFront"/>
            <a:lightRig rig="flat" dir="t"/>
          </a:scene3d>
        </p:grpSpPr>
        <p:sp>
          <p:nvSpPr>
            <p:cNvPr id="12" name="Elipse 11"/>
            <p:cNvSpPr/>
            <p:nvPr/>
          </p:nvSpPr>
          <p:spPr>
            <a:xfrm>
              <a:off x="609010" y="23545"/>
              <a:ext cx="1869328" cy="1809796"/>
            </a:xfrm>
            <a:prstGeom prst="ellipse">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br>
                <a:rPr lang="pt-BR" sz="2800" dirty="0">
                  <a:latin typeface="Roboto" panose="02000000000000000000" pitchFamily="2" charset="0"/>
                  <a:ea typeface="Roboto" panose="02000000000000000000" pitchFamily="2" charset="0"/>
                </a:rPr>
              </a:br>
              <a:endParaRPr lang="pt-BR" sz="2800" dirty="0">
                <a:latin typeface="Roboto" panose="02000000000000000000" pitchFamily="2" charset="0"/>
                <a:ea typeface="Roboto" panose="02000000000000000000" pitchFamily="2" charset="0"/>
              </a:endParaRPr>
            </a:p>
          </p:txBody>
        </p:sp>
        <p:sp>
          <p:nvSpPr>
            <p:cNvPr id="16" name="Elipse 4"/>
            <p:cNvSpPr/>
            <p:nvPr/>
          </p:nvSpPr>
          <p:spPr>
            <a:xfrm>
              <a:off x="652449" y="300400"/>
              <a:ext cx="1706860" cy="175727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endParaRPr lang="pt-BR" sz="1800" i="1" kern="1200" dirty="0"/>
            </a:p>
          </p:txBody>
        </p:sp>
      </p:grpSp>
      <p:sp>
        <p:nvSpPr>
          <p:cNvPr id="3" name="Retângulo 2"/>
          <p:cNvSpPr/>
          <p:nvPr/>
        </p:nvSpPr>
        <p:spPr>
          <a:xfrm>
            <a:off x="3633642" y="2090534"/>
            <a:ext cx="4550600" cy="4493537"/>
          </a:xfrm>
          <a:prstGeom prst="rect">
            <a:avLst/>
          </a:prstGeom>
        </p:spPr>
        <p:txBody>
          <a:bodyPr wrap="square">
            <a:spAutoFit/>
          </a:bodyPr>
          <a:lstStyle/>
          <a:p>
            <a:pPr algn="ctr"/>
            <a:r>
              <a:rPr lang="pt-BR" sz="2200" dirty="0">
                <a:solidFill>
                  <a:schemeClr val="bg1"/>
                </a:solidFill>
                <a:latin typeface="RobotoBR" pitchFamily="2" charset="0"/>
              </a:rPr>
              <a:t>O coletivo espanhol Boa </a:t>
            </a:r>
          </a:p>
          <a:p>
            <a:pPr algn="ctr"/>
            <a:r>
              <a:rPr lang="pt-BR" sz="2200" dirty="0">
                <a:solidFill>
                  <a:schemeClr val="bg1"/>
                </a:solidFill>
                <a:latin typeface="RobotoBR" pitchFamily="2" charset="0"/>
              </a:rPr>
              <a:t>Mistura desenvolveu, em 2011, </a:t>
            </a:r>
          </a:p>
          <a:p>
            <a:pPr algn="ctr"/>
            <a:r>
              <a:rPr lang="pt-BR" sz="2200" dirty="0">
                <a:solidFill>
                  <a:schemeClr val="bg1"/>
                </a:solidFill>
                <a:latin typeface="RobotoBR" pitchFamily="2" charset="0"/>
              </a:rPr>
              <a:t>um projeto chamado </a:t>
            </a:r>
            <a:r>
              <a:rPr lang="pt-BR" sz="2200" b="1" dirty="0">
                <a:solidFill>
                  <a:schemeClr val="bg1"/>
                </a:solidFill>
                <a:latin typeface="RobotoBR" pitchFamily="2" charset="0"/>
              </a:rPr>
              <a:t>Luz nas vielas</a:t>
            </a:r>
            <a:r>
              <a:rPr lang="pt-BR" sz="2200" dirty="0">
                <a:solidFill>
                  <a:schemeClr val="bg1"/>
                </a:solidFill>
                <a:latin typeface="RobotoBR" pitchFamily="2" charset="0"/>
              </a:rPr>
              <a:t>, em um bairro periférico de São Paulo. Essa intervenção </a:t>
            </a:r>
            <a:r>
              <a:rPr lang="pt-BR" sz="2200" b="1" dirty="0">
                <a:solidFill>
                  <a:schemeClr val="bg1"/>
                </a:solidFill>
                <a:latin typeface="RobotoBR" pitchFamily="2" charset="0"/>
              </a:rPr>
              <a:t>permite que os moradores tenham outra possibilidade de olhar para onde moram</a:t>
            </a:r>
            <a:r>
              <a:rPr lang="pt-BR" sz="2200" dirty="0">
                <a:solidFill>
                  <a:schemeClr val="bg1"/>
                </a:solidFill>
                <a:latin typeface="RobotoBR" pitchFamily="2" charset="0"/>
              </a:rPr>
              <a:t>, valorizando os espaços das comunidades, trazendo cores e palavras que expressam sentimentos de seus </a:t>
            </a:r>
          </a:p>
          <a:p>
            <a:pPr algn="ctr"/>
            <a:r>
              <a:rPr lang="pt-BR" sz="2200" dirty="0">
                <a:solidFill>
                  <a:schemeClr val="bg1"/>
                </a:solidFill>
                <a:latin typeface="RobotoBR" pitchFamily="2" charset="0"/>
              </a:rPr>
              <a:t>      moradores.</a:t>
            </a:r>
          </a:p>
        </p:txBody>
      </p:sp>
      <p:sp>
        <p:nvSpPr>
          <p:cNvPr id="2" name="Slide Number Placeholder 1"/>
          <p:cNvSpPr>
            <a:spLocks noGrp="1"/>
          </p:cNvSpPr>
          <p:nvPr>
            <p:ph type="sldNum" sz="quarter" idx="12"/>
          </p:nvPr>
        </p:nvSpPr>
        <p:spPr/>
        <p:txBody>
          <a:bodyPr/>
          <a:lstStyle/>
          <a:p>
            <a:fld id="{58C7F00C-2275-4886-B8AE-3FC82F8469DF}" type="slidenum">
              <a:rPr lang="pt-BR" smtClean="0"/>
              <a:t>8</a:t>
            </a:fld>
            <a:endParaRPr lang="pt-BR" dirty="0"/>
          </a:p>
        </p:txBody>
      </p:sp>
      <p:pic>
        <p:nvPicPr>
          <p:cNvPr id="9" name="Google Shape;67;p15"/>
          <p:cNvPicPr preferRelativeResize="0"/>
          <p:nvPr/>
        </p:nvPicPr>
        <p:blipFill rotWithShape="1">
          <a:blip r:embed="rId7">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88852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0" y="545927"/>
            <a:ext cx="12192000" cy="120625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pt-BR" sz="2800" dirty="0">
                <a:latin typeface="RobotoBR" pitchFamily="2" charset="0"/>
              </a:rPr>
              <a:t>As intervenções urbanas são muito utilizadas como arte de protesto e conscientização, seja por artistas individuais, seja por coletivos.</a:t>
            </a:r>
          </a:p>
        </p:txBody>
      </p:sp>
      <p:sp>
        <p:nvSpPr>
          <p:cNvPr id="12" name="Retângulo 11">
            <a:extLst>
              <a:ext uri="{FF2B5EF4-FFF2-40B4-BE49-F238E27FC236}">
                <a16:creationId xmlns:a16="http://schemas.microsoft.com/office/drawing/2014/main" id="{22539740-4563-4767-9740-19E11DFB5EC6}"/>
              </a:ext>
            </a:extLst>
          </p:cNvPr>
          <p:cNvSpPr/>
          <p:nvPr/>
        </p:nvSpPr>
        <p:spPr>
          <a:xfrm>
            <a:off x="6022736"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Seta: Pentágono 10">
            <a:extLst>
              <a:ext uri="{FF2B5EF4-FFF2-40B4-BE49-F238E27FC236}">
                <a16:creationId xmlns:a16="http://schemas.microsoft.com/office/drawing/2014/main" id="{89F06BFB-5597-4757-9691-CE41B1D07394}"/>
              </a:ext>
            </a:extLst>
          </p:cNvPr>
          <p:cNvSpPr/>
          <p:nvPr/>
        </p:nvSpPr>
        <p:spPr>
          <a:xfrm>
            <a:off x="676500" y="2565401"/>
            <a:ext cx="5698541" cy="305887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pt-BR" sz="2800" dirty="0">
                <a:latin typeface="RobotoBR" pitchFamily="2" charset="0"/>
              </a:rPr>
              <a:t>O Grupo Contrafilé é um dos exemplos de coletivos que buscam ampliar o conceito de produção criativa da cidade, transformando o convívio das pessoas. </a:t>
            </a:r>
            <a:endParaRPr lang="pt-BR" sz="2600" b="1" dirty="0">
              <a:latin typeface="RobotoBR" pitchFamily="2" charset="0"/>
            </a:endParaRPr>
          </a:p>
        </p:txBody>
      </p:sp>
      <p:sp>
        <p:nvSpPr>
          <p:cNvPr id="15" name="Retângulo: Cantos Arredondados 14">
            <a:extLst>
              <a:ext uri="{FF2B5EF4-FFF2-40B4-BE49-F238E27FC236}">
                <a16:creationId xmlns:a16="http://schemas.microsoft.com/office/drawing/2014/main" id="{6AF8A99A-9CE6-419E-9079-BB2B2CD3EF04}"/>
              </a:ext>
            </a:extLst>
          </p:cNvPr>
          <p:cNvSpPr/>
          <p:nvPr/>
        </p:nvSpPr>
        <p:spPr>
          <a:xfrm>
            <a:off x="6722772" y="1983347"/>
            <a:ext cx="5203065" cy="4700788"/>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16" name="CaixaDeTexto 15">
            <a:extLst>
              <a:ext uri="{FF2B5EF4-FFF2-40B4-BE49-F238E27FC236}">
                <a16:creationId xmlns:a16="http://schemas.microsoft.com/office/drawing/2014/main" id="{A31E8EBF-A389-46FE-8BDA-4B2A3B7E9EAA}"/>
              </a:ext>
            </a:extLst>
          </p:cNvPr>
          <p:cNvSpPr txBox="1"/>
          <p:nvPr/>
        </p:nvSpPr>
        <p:spPr>
          <a:xfrm>
            <a:off x="7114955" y="2192576"/>
            <a:ext cx="4418698" cy="4401205"/>
          </a:xfrm>
          <a:prstGeom prst="rect">
            <a:avLst/>
          </a:prstGeom>
          <a:noFill/>
        </p:spPr>
        <p:txBody>
          <a:bodyPr wrap="square" rtlCol="0">
            <a:spAutoFit/>
          </a:bodyPr>
          <a:lstStyle/>
          <a:p>
            <a:r>
              <a:rPr lang="pt-BR" sz="2800" dirty="0">
                <a:latin typeface="RobotoBR" pitchFamily="2" charset="0"/>
              </a:rPr>
              <a:t>Eles desenvolvem ações que lidam não somente com a arte, mas com a interação dos envolvidos, o respeito pelo espaço, a vontade de mudança e as possibilidades de transformação social encontrados em cada situação.</a:t>
            </a:r>
            <a:endParaRPr lang="pt-BR" sz="2600" b="1"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9</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703266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671D0B-1BC8-41CB-AFC6-B8A28E1B7397}"/>
              </a:ext>
            </a:extLst>
          </p:cNvPr>
          <p:cNvSpPr>
            <a:spLocks noGrp="1"/>
          </p:cNvSpPr>
          <p:nvPr>
            <p:ph type="ctrTitle"/>
          </p:nvPr>
        </p:nvSpPr>
        <p:spPr/>
        <p:txBody>
          <a:bodyPr>
            <a:normAutofit/>
          </a:bodyPr>
          <a:lstStyle/>
          <a:p>
            <a:br>
              <a:rPr lang="pt-BR" sz="4800" dirty="0">
                <a:latin typeface="RobotoBR" pitchFamily="2" charset="0"/>
              </a:rPr>
            </a:br>
            <a:r>
              <a:rPr lang="pt-BR" sz="4800" dirty="0">
                <a:latin typeface="RobotoBR" pitchFamily="2" charset="0"/>
              </a:rPr>
              <a:t>Unidade 2 – Capítulo 4</a:t>
            </a:r>
          </a:p>
        </p:txBody>
      </p:sp>
      <p:sp>
        <p:nvSpPr>
          <p:cNvPr id="2" name="Slide Number Placeholder 1"/>
          <p:cNvSpPr>
            <a:spLocks noGrp="1"/>
          </p:cNvSpPr>
          <p:nvPr>
            <p:ph type="sldNum" sz="quarter" idx="12"/>
          </p:nvPr>
        </p:nvSpPr>
        <p:spPr/>
        <p:txBody>
          <a:bodyPr/>
          <a:lstStyle/>
          <a:p>
            <a:fld id="{58C7F00C-2275-4886-B8AE-3FC82F8469DF}" type="slidenum">
              <a:rPr lang="pt-BR" smtClean="0"/>
              <a:t>10</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488302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092200" y="1931938"/>
            <a:ext cx="10287000" cy="4616648"/>
          </a:xfrm>
          <a:prstGeom prst="rect">
            <a:avLst/>
          </a:prstGeom>
        </p:spPr>
        <p:txBody>
          <a:bodyPr wrap="square">
            <a:spAutoFit/>
          </a:bodyPr>
          <a:lstStyle/>
          <a:p>
            <a:pPr algn="ctr">
              <a:lnSpc>
                <a:spcPct val="150000"/>
              </a:lnSpc>
            </a:pPr>
            <a:r>
              <a:rPr lang="pt-BR" sz="2800" dirty="0">
                <a:latin typeface="RobotoBR" pitchFamily="2" charset="0"/>
              </a:rPr>
              <a:t>A técnica criada por Augusto Boal faz atores e público discutirem questões essenciais para</a:t>
            </a:r>
          </a:p>
          <a:p>
            <a:pPr algn="ctr">
              <a:lnSpc>
                <a:spcPct val="150000"/>
              </a:lnSpc>
            </a:pPr>
            <a:r>
              <a:rPr lang="pt-BR" sz="2800" dirty="0">
                <a:latin typeface="RobotoBR" pitchFamily="2" charset="0"/>
              </a:rPr>
              <a:t>a sociedade. Mais do que criar obras de arte acabadas,</a:t>
            </a:r>
            <a:br>
              <a:rPr lang="pt-BR" sz="2800" dirty="0">
                <a:latin typeface="RobotoBR" pitchFamily="2" charset="0"/>
              </a:rPr>
            </a:br>
            <a:r>
              <a:rPr lang="pt-BR" sz="2800" dirty="0">
                <a:latin typeface="RobotoBR" pitchFamily="2" charset="0"/>
              </a:rPr>
              <a:t> para serem apreciadas por um público passivo, o Teatro do Oprimido desperta a consciência política da população.</a:t>
            </a:r>
            <a:br>
              <a:rPr lang="pt-BR" sz="2800" dirty="0">
                <a:latin typeface="RobotoBR" pitchFamily="2" charset="0"/>
              </a:rPr>
            </a:br>
            <a:r>
              <a:rPr lang="pt-BR" sz="2800" dirty="0">
                <a:latin typeface="RobotoBR" pitchFamily="2" charset="0"/>
              </a:rPr>
              <a:t>Todos podem participar desse teatro: </a:t>
            </a:r>
            <a:br>
              <a:rPr lang="pt-BR" sz="2800" dirty="0">
                <a:latin typeface="RobotoBR" pitchFamily="2" charset="0"/>
              </a:rPr>
            </a:br>
            <a:r>
              <a:rPr lang="pt-BR" sz="2800" dirty="0">
                <a:latin typeface="RobotoBR" pitchFamily="2" charset="0"/>
              </a:rPr>
              <a:t>crianças, jovens, adultos e idosos. </a:t>
            </a:r>
          </a:p>
        </p:txBody>
      </p:sp>
      <p:grpSp>
        <p:nvGrpSpPr>
          <p:cNvPr id="5" name="Grupo 4"/>
          <p:cNvGrpSpPr/>
          <p:nvPr/>
        </p:nvGrpSpPr>
        <p:grpSpPr>
          <a:xfrm>
            <a:off x="2164219" y="727602"/>
            <a:ext cx="8303490" cy="1288941"/>
            <a:chOff x="1394712" y="-4365330"/>
            <a:chExt cx="7243126" cy="1288941"/>
          </a:xfrm>
        </p:grpSpPr>
        <p:sp>
          <p:nvSpPr>
            <p:cNvPr id="6" name="Divisa 5"/>
            <p:cNvSpPr/>
            <p:nvPr/>
          </p:nvSpPr>
          <p:spPr>
            <a:xfrm>
              <a:off x="1856154" y="-4365330"/>
              <a:ext cx="6320242" cy="1272866"/>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 name="Divisa 4"/>
            <p:cNvSpPr/>
            <p:nvPr/>
          </p:nvSpPr>
          <p:spPr>
            <a:xfrm>
              <a:off x="1394712" y="-4349255"/>
              <a:ext cx="7243126" cy="12728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130" tIns="12065" rIns="0" bIns="12065" numCol="1" spcCol="1270" anchor="ctr" anchorCtr="0">
              <a:noAutofit/>
            </a:bodyPr>
            <a:lstStyle/>
            <a:p>
              <a:pPr algn="ctr" defTabSz="844550">
                <a:lnSpc>
                  <a:spcPct val="90000"/>
                </a:lnSpc>
                <a:spcBef>
                  <a:spcPct val="0"/>
                </a:spcBef>
                <a:spcAft>
                  <a:spcPct val="35000"/>
                </a:spcAft>
              </a:pPr>
              <a:r>
                <a:rPr lang="pt-BR" sz="4800" dirty="0">
                  <a:latin typeface="RobotoBR" pitchFamily="2" charset="0"/>
                </a:rPr>
                <a:t>Teatro do Oprimido</a:t>
              </a:r>
              <a:endParaRPr lang="pt-BR" sz="4800" kern="1200" dirty="0">
                <a:latin typeface="RobotoBR" pitchFamily="2" charset="0"/>
                <a:ea typeface="Roboto" panose="02000000000000000000" pitchFamily="2" charset="0"/>
              </a:endParaRPr>
            </a:p>
          </p:txBody>
        </p:sp>
      </p:grpSp>
      <p:sp>
        <p:nvSpPr>
          <p:cNvPr id="2" name="Slide Number Placeholder 1"/>
          <p:cNvSpPr>
            <a:spLocks noGrp="1"/>
          </p:cNvSpPr>
          <p:nvPr>
            <p:ph type="sldNum" sz="quarter" idx="12"/>
          </p:nvPr>
        </p:nvSpPr>
        <p:spPr/>
        <p:txBody>
          <a:bodyPr/>
          <a:lstStyle/>
          <a:p>
            <a:fld id="{58C7F00C-2275-4886-B8AE-3FC82F8469DF}" type="slidenum">
              <a:rPr lang="pt-BR" smtClean="0"/>
              <a:t>11</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253969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ítulo 1">
            <a:extLst>
              <a:ext uri="{FF2B5EF4-FFF2-40B4-BE49-F238E27FC236}">
                <a16:creationId xmlns:a16="http://schemas.microsoft.com/office/drawing/2014/main" id="{15AB3973-CA04-4387-A483-73CC734DA56F}"/>
              </a:ext>
            </a:extLst>
          </p:cNvPr>
          <p:cNvSpPr>
            <a:spLocks noGrp="1"/>
          </p:cNvSpPr>
          <p:nvPr>
            <p:ph type="title"/>
          </p:nvPr>
        </p:nvSpPr>
        <p:spPr>
          <a:xfrm>
            <a:off x="2141898" y="661613"/>
            <a:ext cx="7889608" cy="132556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pt-BR" sz="4800" b="1" dirty="0">
                <a:solidFill>
                  <a:schemeClr val="bg1"/>
                </a:solidFill>
                <a:latin typeface="RobotoBR" pitchFamily="2" charset="0"/>
                <a:ea typeface="Roboto" panose="02000000000000000000" pitchFamily="2" charset="0"/>
              </a:rPr>
              <a:t>Teatro invisível</a:t>
            </a:r>
          </a:p>
        </p:txBody>
      </p:sp>
      <p:sp>
        <p:nvSpPr>
          <p:cNvPr id="48" name="CaixaDeTexto 47">
            <a:extLst>
              <a:ext uri="{FF2B5EF4-FFF2-40B4-BE49-F238E27FC236}">
                <a16:creationId xmlns:a16="http://schemas.microsoft.com/office/drawing/2014/main" id="{97DC7532-0517-436C-A4CC-06A41C901677}"/>
              </a:ext>
            </a:extLst>
          </p:cNvPr>
          <p:cNvSpPr txBox="1"/>
          <p:nvPr/>
        </p:nvSpPr>
        <p:spPr>
          <a:xfrm>
            <a:off x="2141898" y="1987176"/>
            <a:ext cx="7889608" cy="4502524"/>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99568" tIns="35560" rIns="35560" bIns="35560" numCol="1" spcCol="1270" anchor="t" anchorCtr="0">
            <a:noAutofit/>
          </a:bodyPr>
          <a:lstStyle/>
          <a:p>
            <a:pPr>
              <a:lnSpc>
                <a:spcPct val="150000"/>
              </a:lnSpc>
            </a:pPr>
            <a:r>
              <a:rPr lang="pt-BR" sz="2800" dirty="0">
                <a:latin typeface="RobotoBR" pitchFamily="2" charset="0"/>
              </a:rPr>
              <a:t>Consiste de intervenções artísticas no cotidiano em que os espectadores não sabem que se trata de uma ficção. Eles não contemplam tudo passivamente, mas </a:t>
            </a:r>
            <a:r>
              <a:rPr lang="pt-BR" sz="2800" b="1" dirty="0">
                <a:latin typeface="RobotoBR" pitchFamily="2" charset="0"/>
              </a:rPr>
              <a:t>participam</a:t>
            </a:r>
            <a:r>
              <a:rPr lang="pt-BR" sz="2800" dirty="0">
                <a:latin typeface="RobotoBR" pitchFamily="2" charset="0"/>
              </a:rPr>
              <a:t> e </a:t>
            </a:r>
            <a:r>
              <a:rPr lang="pt-BR" sz="2800" b="1" dirty="0">
                <a:latin typeface="RobotoBR" pitchFamily="2" charset="0"/>
              </a:rPr>
              <a:t>interferem</a:t>
            </a:r>
            <a:r>
              <a:rPr lang="pt-BR" sz="2800" dirty="0">
                <a:latin typeface="RobotoBR" pitchFamily="2" charset="0"/>
              </a:rPr>
              <a:t> no acontecimento. O público se engaja intelectual e emocionalmente no acontecimento, sendo impelido a refletir sobre o assunto abordado.</a:t>
            </a:r>
            <a:endParaRPr lang="pt-BR" sz="2800" kern="1200"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12</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168827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2416248" y="1623510"/>
            <a:ext cx="8150152" cy="4543808"/>
          </a:xfrm>
          <a:prstGeom prst="rect">
            <a:avLst/>
          </a:prstGeom>
        </p:spPr>
        <p:txBody>
          <a:bodyPr wrap="square">
            <a:spAutoFit/>
          </a:bodyPr>
          <a:lstStyle/>
          <a:p>
            <a:pPr algn="ctr">
              <a:lnSpc>
                <a:spcPct val="150000"/>
              </a:lnSpc>
            </a:pPr>
            <a:r>
              <a:rPr lang="pt-BR" sz="2800" dirty="0">
                <a:latin typeface="RobotoBR" pitchFamily="2" charset="0"/>
              </a:rPr>
              <a:t>Atores e espectadores refletem, por intermédio do debate, sobre um tema de interesse. Conforme a discussão se desenvolve, as cenas apresentadas podem ser refeitas segundo indicações da plateia, ou podem se improvisar continuações delas, criando novos desfechos para a ação. Os espectadores são </a:t>
            </a:r>
            <a:r>
              <a:rPr lang="pt-BR" sz="2800" b="1" dirty="0">
                <a:latin typeface="RobotoBR" pitchFamily="2" charset="0"/>
              </a:rPr>
              <a:t>cocriadores </a:t>
            </a:r>
            <a:r>
              <a:rPr lang="pt-BR" sz="2800" dirty="0">
                <a:latin typeface="RobotoBR" pitchFamily="2" charset="0"/>
              </a:rPr>
              <a:t>da obra.</a:t>
            </a:r>
          </a:p>
        </p:txBody>
      </p:sp>
      <p:sp>
        <p:nvSpPr>
          <p:cNvPr id="5" name="Retângulo: Cantos Arredondados 14">
            <a:extLst>
              <a:ext uri="{FF2B5EF4-FFF2-40B4-BE49-F238E27FC236}">
                <a16:creationId xmlns:a16="http://schemas.microsoft.com/office/drawing/2014/main" id="{6AF8A99A-9CE6-419E-9079-BB2B2CD3EF04}"/>
              </a:ext>
            </a:extLst>
          </p:cNvPr>
          <p:cNvSpPr/>
          <p:nvPr/>
        </p:nvSpPr>
        <p:spPr>
          <a:xfrm>
            <a:off x="2225734" y="874458"/>
            <a:ext cx="8632766" cy="5572617"/>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3209146" y="881873"/>
            <a:ext cx="5932548"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t>Teatro-fórum</a:t>
            </a:r>
          </a:p>
        </p:txBody>
      </p:sp>
      <p:sp>
        <p:nvSpPr>
          <p:cNvPr id="2" name="Slide Number Placeholder 1"/>
          <p:cNvSpPr>
            <a:spLocks noGrp="1"/>
          </p:cNvSpPr>
          <p:nvPr>
            <p:ph type="sldNum" sz="quarter" idx="12"/>
          </p:nvPr>
        </p:nvSpPr>
        <p:spPr/>
        <p:txBody>
          <a:bodyPr/>
          <a:lstStyle/>
          <a:p>
            <a:fld id="{58C7F00C-2275-4886-B8AE-3FC82F8469DF}" type="slidenum">
              <a:rPr lang="pt-BR" smtClean="0"/>
              <a:t>13</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600849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5F53B5A5-538A-46E7-990B-868E237B9F8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eta: Pentágono 10">
            <a:extLst>
              <a:ext uri="{FF2B5EF4-FFF2-40B4-BE49-F238E27FC236}">
                <a16:creationId xmlns:a16="http://schemas.microsoft.com/office/drawing/2014/main" id="{89F06BFB-5597-4757-9691-CE41B1D07394}"/>
              </a:ext>
            </a:extLst>
          </p:cNvPr>
          <p:cNvSpPr/>
          <p:nvPr/>
        </p:nvSpPr>
        <p:spPr>
          <a:xfrm>
            <a:off x="1130300" y="1828801"/>
            <a:ext cx="10871200" cy="43180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endParaRPr lang="pt-BR" dirty="0"/>
          </a:p>
        </p:txBody>
      </p:sp>
      <p:sp>
        <p:nvSpPr>
          <p:cNvPr id="11" name="Retângulo 10"/>
          <p:cNvSpPr/>
          <p:nvPr/>
        </p:nvSpPr>
        <p:spPr>
          <a:xfrm>
            <a:off x="88900" y="792290"/>
            <a:ext cx="11912600"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 panose="02000000000000000000" pitchFamily="2" charset="0"/>
                <a:ea typeface="Roboto" panose="02000000000000000000" pitchFamily="2" charset="0"/>
              </a:rPr>
              <a:t> Teatro grego: expressão da democracia</a:t>
            </a:r>
          </a:p>
        </p:txBody>
      </p:sp>
      <p:sp>
        <p:nvSpPr>
          <p:cNvPr id="2" name="Retângulo 1"/>
          <p:cNvSpPr/>
          <p:nvPr/>
        </p:nvSpPr>
        <p:spPr>
          <a:xfrm>
            <a:off x="1308100" y="1925241"/>
            <a:ext cx="9563100" cy="3970318"/>
          </a:xfrm>
          <a:prstGeom prst="rect">
            <a:avLst/>
          </a:prstGeom>
        </p:spPr>
        <p:txBody>
          <a:bodyPr wrap="square">
            <a:spAutoFit/>
          </a:bodyPr>
          <a:lstStyle/>
          <a:p>
            <a:pPr>
              <a:lnSpc>
                <a:spcPct val="150000"/>
              </a:lnSpc>
            </a:pPr>
            <a:r>
              <a:rPr lang="pt-BR" sz="2800" dirty="0">
                <a:solidFill>
                  <a:schemeClr val="bg1"/>
                </a:solidFill>
                <a:latin typeface="RobotoBR" pitchFamily="2" charset="0"/>
              </a:rPr>
              <a:t>Na Grécia antiga, frequentar o teatro era um</a:t>
            </a:r>
          </a:p>
          <a:p>
            <a:pPr>
              <a:lnSpc>
                <a:spcPct val="150000"/>
              </a:lnSpc>
            </a:pPr>
            <a:r>
              <a:rPr lang="pt-BR" sz="2800" dirty="0">
                <a:solidFill>
                  <a:schemeClr val="bg1"/>
                </a:solidFill>
                <a:latin typeface="RobotoBR" pitchFamily="2" charset="0"/>
              </a:rPr>
              <a:t>exercício político e religioso. O teatro era tão importante para a sociedade ateniense que o tirano Péricles destinava dinheiro público para financiar a organização das competições de tragédias e comédias, assim como patrocinava os grupos participantes.</a:t>
            </a:r>
          </a:p>
        </p:txBody>
      </p:sp>
      <p:sp>
        <p:nvSpPr>
          <p:cNvPr id="3" name="Slide Number Placeholder 2"/>
          <p:cNvSpPr>
            <a:spLocks noGrp="1"/>
          </p:cNvSpPr>
          <p:nvPr>
            <p:ph type="sldNum" sz="quarter" idx="12"/>
          </p:nvPr>
        </p:nvSpPr>
        <p:spPr/>
        <p:txBody>
          <a:bodyPr/>
          <a:lstStyle/>
          <a:p>
            <a:fld id="{58C7F00C-2275-4886-B8AE-3FC82F8469DF}" type="slidenum">
              <a:rPr lang="pt-BR" smtClean="0"/>
              <a:t>14</a:t>
            </a:fld>
            <a:endParaRPr lang="pt-BR" dirty="0"/>
          </a:p>
        </p:txBody>
      </p:sp>
      <p:pic>
        <p:nvPicPr>
          <p:cNvPr id="7" name="Google Shape;67;p15"/>
          <p:cNvPicPr preferRelativeResize="0"/>
          <p:nvPr/>
        </p:nvPicPr>
        <p:blipFill rotWithShape="1">
          <a:blip r:embed="rId7">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065620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777875" y="2257406"/>
            <a:ext cx="10712450" cy="3970318"/>
          </a:xfrm>
          <a:prstGeom prst="rect">
            <a:avLst/>
          </a:prstGeom>
        </p:spPr>
        <p:txBody>
          <a:bodyPr wrap="square">
            <a:spAutoFit/>
          </a:bodyPr>
          <a:lstStyle/>
          <a:p>
            <a:pPr algn="ctr">
              <a:lnSpc>
                <a:spcPct val="150000"/>
              </a:lnSpc>
            </a:pPr>
            <a:r>
              <a:rPr lang="pt-BR" sz="2800" dirty="0">
                <a:latin typeface="RobotoBR" pitchFamily="2" charset="0"/>
              </a:rPr>
              <a:t>Em Roma, os gêneros teatrais mais populares eram: o </a:t>
            </a:r>
            <a:r>
              <a:rPr lang="pt-BR" sz="2800" b="1" dirty="0">
                <a:latin typeface="RobotoBR" pitchFamily="2" charset="0"/>
              </a:rPr>
              <a:t>mimo</a:t>
            </a:r>
            <a:r>
              <a:rPr lang="pt-BR" sz="2800" dirty="0">
                <a:latin typeface="RobotoBR" pitchFamily="2" charset="0"/>
              </a:rPr>
              <a:t>, peças cômicas que tratavam de assuntos da vida diária com críticas sociais; a </a:t>
            </a:r>
            <a:r>
              <a:rPr lang="pt-BR" sz="2800" b="1" dirty="0">
                <a:latin typeface="RobotoBR" pitchFamily="2" charset="0"/>
              </a:rPr>
              <a:t>pantomina</a:t>
            </a:r>
            <a:r>
              <a:rPr lang="pt-BR" sz="2800" dirty="0">
                <a:latin typeface="RobotoBR" pitchFamily="2" charset="0"/>
              </a:rPr>
              <a:t>, imitação das ações físicas, sem uso da palavra; e as </a:t>
            </a:r>
            <a:r>
              <a:rPr lang="pt-BR" sz="2800" b="1" dirty="0">
                <a:latin typeface="RobotoBR" pitchFamily="2" charset="0"/>
              </a:rPr>
              <a:t>farsas atelanas</a:t>
            </a:r>
            <a:r>
              <a:rPr lang="pt-BR" sz="2800" dirty="0">
                <a:latin typeface="RobotoBR" pitchFamily="2" charset="0"/>
              </a:rPr>
              <a:t>, comédias que criticavam  comportamentos por meio de personagens típicos como o avarento, o guloso, entre outros.</a:t>
            </a:r>
          </a:p>
        </p:txBody>
      </p:sp>
      <p:sp>
        <p:nvSpPr>
          <p:cNvPr id="5" name="Retângulo: Cantos Arredondados 14">
            <a:extLst>
              <a:ext uri="{FF2B5EF4-FFF2-40B4-BE49-F238E27FC236}">
                <a16:creationId xmlns:a16="http://schemas.microsoft.com/office/drawing/2014/main" id="{6AF8A99A-9CE6-419E-9079-BB2B2CD3EF04}"/>
              </a:ext>
            </a:extLst>
          </p:cNvPr>
          <p:cNvSpPr/>
          <p:nvPr/>
        </p:nvSpPr>
        <p:spPr>
          <a:xfrm>
            <a:off x="659136" y="330200"/>
            <a:ext cx="10787317" cy="1668651"/>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3" name="Retângulo 2"/>
          <p:cNvSpPr/>
          <p:nvPr/>
        </p:nvSpPr>
        <p:spPr>
          <a:xfrm>
            <a:off x="450851" y="509566"/>
            <a:ext cx="11366499" cy="1569660"/>
          </a:xfrm>
          <a:prstGeom prst="rect">
            <a:avLst/>
          </a:prstGeom>
        </p:spPr>
        <p:txBody>
          <a:bodyPr wrap="square">
            <a:spAutoFit/>
          </a:bodyPr>
          <a:lstStyle/>
          <a:p>
            <a:pPr algn="ctr"/>
            <a:r>
              <a:rPr lang="pt-BR" sz="4800" b="1" dirty="0">
                <a:latin typeface="RobotoBR" pitchFamily="2" charset="0"/>
              </a:rPr>
              <a:t>Teatro romano: a comédia como crítica</a:t>
            </a:r>
            <a:endParaRPr lang="pt-BR" sz="4800"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15</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59346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5AB3973-CA04-4387-A483-73CC734DA56F}"/>
              </a:ext>
            </a:extLst>
          </p:cNvPr>
          <p:cNvSpPr txBox="1">
            <a:spLocks noGrp="1"/>
          </p:cNvSpPr>
          <p:nvPr>
            <p:ph idx="1"/>
          </p:nvPr>
        </p:nvSpPr>
        <p:spPr>
          <a:xfrm>
            <a:off x="1219200" y="698500"/>
            <a:ext cx="9956800" cy="952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pt-BR" sz="4800" dirty="0">
                <a:latin typeface="RobotoBR" pitchFamily="2" charset="0"/>
                <a:ea typeface="Roboto" panose="02000000000000000000" pitchFamily="2" charset="0"/>
              </a:rPr>
              <a:t>Teatro elisabetano: luta por poder</a:t>
            </a:r>
            <a:endParaRPr lang="pt-BR" sz="4800" dirty="0">
              <a:solidFill>
                <a:schemeClr val="bg1"/>
              </a:solidFill>
              <a:latin typeface="RobotoBR" pitchFamily="2" charset="0"/>
              <a:ea typeface="Roboto" panose="02000000000000000000" pitchFamily="2" charset="0"/>
            </a:endParaRPr>
          </a:p>
        </p:txBody>
      </p:sp>
      <p:sp>
        <p:nvSpPr>
          <p:cNvPr id="5" name="CaixaDeTexto 4">
            <a:extLst>
              <a:ext uri="{FF2B5EF4-FFF2-40B4-BE49-F238E27FC236}">
                <a16:creationId xmlns:a16="http://schemas.microsoft.com/office/drawing/2014/main" id="{97DC7532-0517-436C-A4CC-06A41C901677}"/>
              </a:ext>
            </a:extLst>
          </p:cNvPr>
          <p:cNvSpPr txBox="1"/>
          <p:nvPr/>
        </p:nvSpPr>
        <p:spPr>
          <a:xfrm>
            <a:off x="1219200" y="1904252"/>
            <a:ext cx="9956800" cy="4585448"/>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99568" tIns="35560" rIns="35560" bIns="35560" numCol="1" spcCol="1270" anchor="t" anchorCtr="0">
            <a:noAutofit/>
          </a:bodyPr>
          <a:lstStyle/>
          <a:p>
            <a:pPr algn="ctr">
              <a:lnSpc>
                <a:spcPct val="150000"/>
              </a:lnSpc>
            </a:pPr>
            <a:r>
              <a:rPr lang="pt-BR" sz="2800" dirty="0">
                <a:latin typeface="RobotoBR" pitchFamily="2" charset="0"/>
              </a:rPr>
              <a:t>William Shakespeare (1564-1616) foi o maior representante do </a:t>
            </a:r>
            <a:r>
              <a:rPr lang="pt-BR" sz="2800" b="1" dirty="0">
                <a:latin typeface="RobotoBR" pitchFamily="2" charset="0"/>
              </a:rPr>
              <a:t>teatro elisabetano</a:t>
            </a:r>
            <a:r>
              <a:rPr lang="pt-BR" sz="2800" dirty="0">
                <a:latin typeface="RobotoBR" pitchFamily="2" charset="0"/>
              </a:rPr>
              <a:t>. Criou peças que tratam de política e poder, como </a:t>
            </a:r>
            <a:r>
              <a:rPr lang="pt-BR" sz="2800" i="1" dirty="0">
                <a:latin typeface="RobotoBR" pitchFamily="2" charset="0"/>
              </a:rPr>
              <a:t>Ricardo III</a:t>
            </a:r>
            <a:r>
              <a:rPr lang="pt-BR" sz="2800" dirty="0">
                <a:latin typeface="RobotoBR" pitchFamily="2" charset="0"/>
              </a:rPr>
              <a:t>, </a:t>
            </a:r>
            <a:r>
              <a:rPr lang="pt-BR" sz="2800" i="1" dirty="0">
                <a:latin typeface="RobotoBR" pitchFamily="2" charset="0"/>
              </a:rPr>
              <a:t>Henrique V</a:t>
            </a:r>
            <a:r>
              <a:rPr lang="pt-BR" sz="2800" dirty="0">
                <a:latin typeface="RobotoBR" pitchFamily="2" charset="0"/>
              </a:rPr>
              <a:t> e </a:t>
            </a:r>
            <a:r>
              <a:rPr lang="pt-BR" sz="2800" i="1" dirty="0">
                <a:latin typeface="RobotoBR" pitchFamily="2" charset="0"/>
              </a:rPr>
              <a:t>Hamlet</a:t>
            </a:r>
            <a:r>
              <a:rPr lang="pt-BR" sz="2800" dirty="0">
                <a:latin typeface="RobotoBR" pitchFamily="2" charset="0"/>
              </a:rPr>
              <a:t>. </a:t>
            </a:r>
            <a:br>
              <a:rPr lang="pt-BR" sz="2800" dirty="0">
                <a:latin typeface="RobotoBR" pitchFamily="2" charset="0"/>
              </a:rPr>
            </a:br>
            <a:r>
              <a:rPr lang="pt-BR" sz="2800" dirty="0">
                <a:latin typeface="RobotoBR" pitchFamily="2" charset="0"/>
              </a:rPr>
              <a:t>O teatro elisabetano tinha o teto aberto ao ar livre, possuía poucos cenários e seu palco era dividido em várias seções, cada uma representando um espaço cênico conforme as convenções da época.</a:t>
            </a:r>
            <a:endParaRPr lang="pt-BR" sz="2800" kern="1200"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16</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06070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Cantos Arredondados 14">
            <a:extLst>
              <a:ext uri="{FF2B5EF4-FFF2-40B4-BE49-F238E27FC236}">
                <a16:creationId xmlns:a16="http://schemas.microsoft.com/office/drawing/2014/main" id="{6AF8A99A-9CE6-419E-9079-BB2B2CD3EF04}"/>
              </a:ext>
            </a:extLst>
          </p:cNvPr>
          <p:cNvSpPr/>
          <p:nvPr/>
        </p:nvSpPr>
        <p:spPr>
          <a:xfrm>
            <a:off x="1066796" y="1676400"/>
            <a:ext cx="10274299" cy="483870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7" name="Retângulo 6"/>
          <p:cNvSpPr/>
          <p:nvPr/>
        </p:nvSpPr>
        <p:spPr>
          <a:xfrm>
            <a:off x="873265" y="662569"/>
            <a:ext cx="10467832"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t>O teatro alemão do século XX</a:t>
            </a:r>
          </a:p>
        </p:txBody>
      </p:sp>
      <p:sp>
        <p:nvSpPr>
          <p:cNvPr id="2" name="Retângulo 1"/>
          <p:cNvSpPr/>
          <p:nvPr/>
        </p:nvSpPr>
        <p:spPr>
          <a:xfrm>
            <a:off x="1331981" y="1787426"/>
            <a:ext cx="9550400" cy="4616648"/>
          </a:xfrm>
          <a:prstGeom prst="rect">
            <a:avLst/>
          </a:prstGeom>
        </p:spPr>
        <p:txBody>
          <a:bodyPr wrap="square">
            <a:spAutoFit/>
          </a:bodyPr>
          <a:lstStyle/>
          <a:p>
            <a:pPr algn="ctr">
              <a:lnSpc>
                <a:spcPct val="150000"/>
              </a:lnSpc>
            </a:pPr>
            <a:r>
              <a:rPr lang="pt-BR" sz="2800" dirty="0">
                <a:latin typeface="RobotoBR" pitchFamily="2" charset="0"/>
              </a:rPr>
              <a:t>O diretor teatral alemão Erwin Piscator (1893-1966) é  criador do chamado Teatro Político. Tendo vivido experiências terríveis com a Primeira Guerra Mundial, Piscator concluiu que a realidade era feita de opressão política, econômica e social contra o povo. Para ele, o teatro era o lugar onde essas opressões poderiam ser iluminadas, criticadas e compreendidas.</a:t>
            </a:r>
          </a:p>
        </p:txBody>
      </p:sp>
      <p:sp>
        <p:nvSpPr>
          <p:cNvPr id="3" name="Slide Number Placeholder 2"/>
          <p:cNvSpPr>
            <a:spLocks noGrp="1"/>
          </p:cNvSpPr>
          <p:nvPr>
            <p:ph type="sldNum" sz="quarter" idx="12"/>
          </p:nvPr>
        </p:nvSpPr>
        <p:spPr/>
        <p:txBody>
          <a:bodyPr/>
          <a:lstStyle/>
          <a:p>
            <a:fld id="{58C7F00C-2275-4886-B8AE-3FC82F8469DF}" type="slidenum">
              <a:rPr lang="pt-BR" smtClean="0"/>
              <a:t>17</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137395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ipse 4"/>
          <p:cNvSpPr/>
          <p:nvPr/>
        </p:nvSpPr>
        <p:spPr>
          <a:xfrm>
            <a:off x="1270000" y="569677"/>
            <a:ext cx="9436100" cy="6058376"/>
          </a:xfrm>
          <a:prstGeom prst="ellipse">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lnSpc>
                <a:spcPct val="150000"/>
              </a:lnSpc>
            </a:pPr>
            <a:br>
              <a:rPr lang="pt-BR" sz="4800" dirty="0">
                <a:latin typeface="RobotoBR" pitchFamily="2" charset="0"/>
                <a:ea typeface="Roboto" panose="02000000000000000000" pitchFamily="2" charset="0"/>
              </a:rPr>
            </a:br>
            <a:endParaRPr lang="pt-BR" sz="2700" dirty="0">
              <a:latin typeface="RobotoBR" pitchFamily="2" charset="0"/>
              <a:ea typeface="Roboto" panose="02000000000000000000" pitchFamily="2" charset="0"/>
            </a:endParaRPr>
          </a:p>
        </p:txBody>
      </p:sp>
      <p:sp>
        <p:nvSpPr>
          <p:cNvPr id="3" name="Retângulo 2"/>
          <p:cNvSpPr/>
          <p:nvPr/>
        </p:nvSpPr>
        <p:spPr>
          <a:xfrm>
            <a:off x="2095500" y="2139779"/>
            <a:ext cx="7785100" cy="3970318"/>
          </a:xfrm>
          <a:prstGeom prst="rect">
            <a:avLst/>
          </a:prstGeom>
        </p:spPr>
        <p:txBody>
          <a:bodyPr wrap="square">
            <a:spAutoFit/>
          </a:bodyPr>
          <a:lstStyle/>
          <a:p>
            <a:pPr algn="ctr">
              <a:lnSpc>
                <a:spcPct val="150000"/>
              </a:lnSpc>
            </a:pPr>
            <a:r>
              <a:rPr lang="pt-BR" sz="2800" dirty="0">
                <a:latin typeface="RobotoBR" pitchFamily="2" charset="0"/>
              </a:rPr>
              <a:t>Com a Revolução Russa de 1917, muitos artistas desejavam criar um teatro que refletisse os ideais do novo sistema político comunista e os comunicasse à população. Nascia assim o movimento </a:t>
            </a:r>
            <a:r>
              <a:rPr lang="pt-BR" sz="2800" b="1" dirty="0">
                <a:latin typeface="RobotoBR" pitchFamily="2" charset="0"/>
              </a:rPr>
              <a:t>agitprop</a:t>
            </a:r>
            <a:r>
              <a:rPr lang="pt-BR" sz="2800" dirty="0">
                <a:latin typeface="RobotoBR" pitchFamily="2" charset="0"/>
              </a:rPr>
              <a:t>, a arte de “propaganda e agitação”.</a:t>
            </a:r>
          </a:p>
        </p:txBody>
      </p:sp>
      <p:sp>
        <p:nvSpPr>
          <p:cNvPr id="2" name="Retângulo 1"/>
          <p:cNvSpPr/>
          <p:nvPr/>
        </p:nvSpPr>
        <p:spPr>
          <a:xfrm>
            <a:off x="2665392" y="1292707"/>
            <a:ext cx="7772400" cy="830997"/>
          </a:xfrm>
          <a:prstGeom prst="rect">
            <a:avLst/>
          </a:prstGeom>
        </p:spPr>
        <p:txBody>
          <a:bodyPr wrap="square">
            <a:spAutoFit/>
          </a:bodyPr>
          <a:lstStyle/>
          <a:p>
            <a:r>
              <a:rPr lang="pt-BR" sz="4800" b="1" dirty="0">
                <a:latin typeface="RobotoBR" pitchFamily="2" charset="0"/>
              </a:rPr>
              <a:t>Teatro como revolução</a:t>
            </a:r>
          </a:p>
        </p:txBody>
      </p:sp>
      <p:sp>
        <p:nvSpPr>
          <p:cNvPr id="4" name="Slide Number Placeholder 3"/>
          <p:cNvSpPr>
            <a:spLocks noGrp="1"/>
          </p:cNvSpPr>
          <p:nvPr>
            <p:ph type="sldNum" sz="quarter" idx="12"/>
          </p:nvPr>
        </p:nvSpPr>
        <p:spPr/>
        <p:txBody>
          <a:bodyPr/>
          <a:lstStyle/>
          <a:p>
            <a:fld id="{58C7F00C-2275-4886-B8AE-3FC82F8469DF}" type="slidenum">
              <a:rPr lang="pt-BR" smtClean="0"/>
              <a:t>18</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049036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952500" y="2242419"/>
            <a:ext cx="10693400" cy="3323987"/>
          </a:xfrm>
          <a:prstGeom prst="rect">
            <a:avLst/>
          </a:prstGeom>
        </p:spPr>
        <p:txBody>
          <a:bodyPr wrap="square">
            <a:spAutoFit/>
          </a:bodyPr>
          <a:lstStyle/>
          <a:p>
            <a:pPr algn="ctr">
              <a:lnSpc>
                <a:spcPct val="150000"/>
              </a:lnSpc>
            </a:pPr>
            <a:r>
              <a:rPr lang="pt-BR" sz="2800" dirty="0">
                <a:latin typeface="RobotoBR" pitchFamily="2" charset="0"/>
              </a:rPr>
              <a:t>Muitos grupos que se interessam pelas artes cênicas</a:t>
            </a:r>
            <a:br>
              <a:rPr lang="pt-BR" sz="2800" dirty="0">
                <a:latin typeface="RobotoBR" pitchFamily="2" charset="0"/>
              </a:rPr>
            </a:br>
            <a:r>
              <a:rPr lang="pt-BR" sz="2800" dirty="0">
                <a:latin typeface="RobotoBR" pitchFamily="2" charset="0"/>
              </a:rPr>
              <a:t> como forma de reflexão e transformação social optam por realizar </a:t>
            </a:r>
            <a:r>
              <a:rPr lang="pt-BR" sz="2800" b="1" dirty="0">
                <a:latin typeface="RobotoBR" pitchFamily="2" charset="0"/>
              </a:rPr>
              <a:t>apresentações nas ruas</a:t>
            </a:r>
            <a:r>
              <a:rPr lang="pt-BR" sz="2800" dirty="0">
                <a:latin typeface="RobotoBR" pitchFamily="2" charset="0"/>
              </a:rPr>
              <a:t>. Assim acreditam tornar a arte mais democrática, fazendo com que ela chegue às pessoas independentemente de sua classe social. </a:t>
            </a:r>
          </a:p>
        </p:txBody>
      </p:sp>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3365500" y="807319"/>
            <a:ext cx="5613400" cy="1084981"/>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lnSpc>
                <a:spcPct val="150000"/>
              </a:lnSpc>
            </a:pPr>
            <a:r>
              <a:rPr lang="pt-BR" sz="4800" dirty="0">
                <a:latin typeface="RobotoBR" pitchFamily="2" charset="0"/>
              </a:rPr>
              <a:t>O espaço importa</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19</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86401344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1023</Words>
  <Application>Microsoft Office PowerPoint</Application>
  <PresentationFormat>Widescreen</PresentationFormat>
  <Paragraphs>70</Paragraphs>
  <Slides>19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19</vt:i4>
      </vt:variant>
    </vt:vector>
  </HeadingPairs>
  <TitlesOfParts>
    <vt:vector size="25" baseType="lpstr">
      <vt:lpstr>Arial</vt:lpstr>
      <vt:lpstr>Calibri</vt:lpstr>
      <vt:lpstr>Calibri Light</vt:lpstr>
      <vt:lpstr>Roboto</vt:lpstr>
      <vt:lpstr>RobotoBR</vt:lpstr>
      <vt:lpstr>Tema do Office</vt:lpstr>
      <vt:lpstr> Unidade 2 – Capítulo 3</vt:lpstr>
      <vt:lpstr>Apresentação do PowerPoint</vt:lpstr>
      <vt:lpstr>A arte e a cidade</vt:lpstr>
      <vt:lpstr>O “artivismo” de Banksy</vt:lpstr>
      <vt:lpstr>Apresentação do PowerPoint</vt:lpstr>
      <vt:lpstr>Apresentação do PowerPoint</vt:lpstr>
      <vt:lpstr>A cidade mais humana</vt:lpstr>
      <vt:lpstr>Novas perspectivas para as vielas</vt:lpstr>
      <vt:lpstr>As intervenções urbanas são muito utilizadas como arte de protesto e conscientização, seja por artistas individuais, seja por coletivos.</vt:lpstr>
      <vt:lpstr> Unidade 2 – Capítulo 4</vt:lpstr>
      <vt:lpstr>Apresentação do PowerPoint</vt:lpstr>
      <vt:lpstr>Teatro invisível</vt:lpstr>
      <vt:lpstr>Apresentação do PowerPoint</vt:lpstr>
      <vt:lpstr>Apresentação do PowerPoint</vt:lpstr>
      <vt:lpstr>Apresentação do PowerPoint</vt:lpstr>
      <vt:lpstr>Apresentação do PowerPoint</vt:lpstr>
      <vt:lpstr>Apresentação do PowerPoint</vt:lpstr>
      <vt:lpstr>Apresentação do PowerPoint</vt:lpstr>
      <vt:lpstr>O espaço importa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Unidade 2 – Capítulo 3</dc:title>
  <dc:creator>João Paulo Bortoluci</dc:creator>
  <cp:lastModifiedBy>João Paulo Bortoluci</cp:lastModifiedBy>
  <cp:revision>1</cp:revision>
  <dcterms:created xsi:type="dcterms:W3CDTF">2020-04-03T12:54:49Z</dcterms:created>
  <dcterms:modified xsi:type="dcterms:W3CDTF">2020-04-03T12:57:33Z</dcterms:modified>
</cp:coreProperties>
</file>