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316" r:id="rId2"/>
    <p:sldId id="317" r:id="rId3"/>
    <p:sldId id="318" r:id="rId4"/>
    <p:sldId id="319" r:id="rId5"/>
    <p:sldId id="320" r:id="rId6"/>
    <p:sldId id="321" r:id="rId7"/>
    <p:sldId id="386" r:id="rId8"/>
    <p:sldId id="322" r:id="rId9"/>
    <p:sldId id="323" r:id="rId10"/>
    <p:sldId id="324" r:id="rId11"/>
    <p:sldId id="325" r:id="rId12"/>
    <p:sldId id="326" r:id="rId13"/>
    <p:sldId id="327" r:id="rId14"/>
    <p:sldId id="328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CFC93-7A0A-4D52-BBC6-857950F911C1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9E21B-4F97-42FA-93E1-A88B6471B27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14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DEFAA-E76E-45CA-8803-1CEFAF118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AEFA9A-FE01-4B97-A710-799E08081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28A380-ACBC-4B87-BA4F-BF519C041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7234DA3-E916-43E3-BAB0-3439387B1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6D101D-ED1D-4E45-8F9B-CA66F343C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4324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105919-2C0E-499F-815C-E8317E606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2B1BE3-8D87-4A1A-827E-EB500D286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10B827-ED67-48FA-9940-1F2CA8EEC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3A1E3F-D688-4F07-9EE5-3D5BD5D2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979A71-5DF6-4E92-A698-DC18F4AA4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2763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CFE1D-E574-4436-BAD8-F54E71FA3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D98CB74-F23E-4111-8EA7-5743E7228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F398DD-6EA1-4684-A94F-5520D89C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8DFB62-0DBA-47E0-A30E-77AA5AFD9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87B3B9-7675-45E5-AC9F-C9036E62B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390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B161EE-C792-48B6-A8B0-254A68392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426C5D-6C54-440F-9E56-1C56B9A8A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275736-528E-4C62-82B4-0C38BF5267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ED1997A-D213-45A3-8BD3-AB9CD835D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500F5A-46EB-40C3-8E9E-855894FA1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869086-DAA5-4BE1-88C0-A2CA2EDB8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2836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E3347B-47AE-44DF-8C07-4AB67039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4FD53B-1E42-46D5-A1E4-0E8520936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15F6198-7093-4927-8FE5-212B0D4F1B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CB0210A-CB8C-472B-8CB9-7AD7732D87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08B6264-B897-4247-9924-BD71B3FB86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72A84AB-BD07-44DB-83AF-E4449A4AF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BE528FE-D65A-42A7-9408-F527DA14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E6477D8-DC55-42A2-A5B9-40100225D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2628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508413-775A-483D-A185-345D97CB0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ADE006D-2F86-400A-977F-8AB4ABFB1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0ADA047-927B-4D2C-A923-28B49BEA7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3840B85-8CEA-4A81-B99E-AD2853EB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960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CFA160C-1D5C-4276-BB24-EBBBB0331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E3B3C1B-E7C0-48DB-BC04-1BF4B9DB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364C626-D48A-4675-B7FE-099E007DF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456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1DEA1C-F6F1-4142-9E26-7A7DBCC26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A5273EB-18B9-4F04-8431-FA317C74D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748FC4D-5DBB-4268-8B32-A59BE7358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2E1D4F-9DE1-4487-B59C-04371F910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DFA176-59DF-4DAD-8271-55AB4F328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B6C60A-5FB7-4682-A527-DBB44F09A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0871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53631-2C4A-4296-9FAE-A6D54CFBD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4D346A7-F0AB-4B2F-A10B-6E851E9B5A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EF786D1-3025-401F-BB64-5CAD4559C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F30DB57-96F2-4F94-8AEF-B018FB4C9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33F3BAA-ACEE-472A-9F5B-4733B334C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0F1426-676F-4601-B998-77A5FE02B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7571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D2E013-3124-4BF3-8D33-292BD3DC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271784-DED7-4266-8B0E-78BEE4E1D7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349560-DA4D-4ADC-BFFD-69D6A1AA7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DDA6E0-7B25-404D-A9DF-EBE28051C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F253E3-AB57-4575-93CA-D31D8D32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4184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AABEF4-6109-4BC5-9367-DD5DA8CEF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585033D-7F7F-4CAD-BE26-B50C69F74C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1183FF-7DAF-4A5E-BE43-4C3D76393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0722CA-275A-43CF-837F-13F115917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788C7F0-6BBC-488E-B993-762A3E89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7187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4956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773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FB2C665-570A-41D8-9917-CFCCF1DB5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5B40EC-6D9F-4D35-8570-209158181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4D1188-0D3E-4CA4-8CB2-AE0CD5666E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6D0A5-4687-42EF-B2CD-0F5FFEBAFFBB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C2D534-644F-4640-B01E-F82626306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E08319-2E08-4E13-B990-CB1DB08F3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3F08D-DAFE-4704-825B-03CBAD5EDC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799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CustomShape 1"/>
          <p:cNvSpPr/>
          <p:nvPr/>
        </p:nvSpPr>
        <p:spPr>
          <a:xfrm>
            <a:off x="1523880" y="1122480"/>
            <a:ext cx="9143280" cy="2386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5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56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Interlocução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457" name="Group 3"/>
          <p:cNvGrpSpPr/>
          <p:nvPr/>
        </p:nvGrpSpPr>
        <p:grpSpPr>
          <a:xfrm>
            <a:off x="5194440" y="545550"/>
            <a:ext cx="6512760" cy="5807730"/>
            <a:chOff x="5194440" y="545550"/>
            <a:chExt cx="6512760" cy="5807730"/>
          </a:xfrm>
        </p:grpSpPr>
        <p:sp>
          <p:nvSpPr>
            <p:cNvPr id="458" name="CustomShape 4"/>
            <p:cNvSpPr/>
            <p:nvPr/>
          </p:nvSpPr>
          <p:spPr>
            <a:xfrm>
              <a:off x="5194440" y="617700"/>
              <a:ext cx="6512760" cy="155556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59" name="CustomShape 5"/>
            <p:cNvSpPr/>
            <p:nvPr/>
          </p:nvSpPr>
          <p:spPr>
            <a:xfrm>
              <a:off x="5664960" y="823320"/>
              <a:ext cx="855360" cy="85536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60" name="CustomShape 6"/>
            <p:cNvSpPr/>
            <p:nvPr/>
          </p:nvSpPr>
          <p:spPr>
            <a:xfrm>
              <a:off x="6991920" y="545550"/>
              <a:ext cx="4662000" cy="1652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4960" tIns="174960" rIns="174960" bIns="17496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Os interlocutores interagem por meio de 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enunciados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formando um 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texto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que pode ser constituído de uma ou mais palavras, imagens, sons e cores.</a:t>
              </a:r>
              <a:endParaRPr lang="pt-BR" sz="1800" b="0" strike="noStrike" spc="-1" dirty="0">
                <a:latin typeface="Arial"/>
              </a:endParaRPr>
            </a:p>
          </p:txBody>
        </p:sp>
        <p:sp>
          <p:nvSpPr>
            <p:cNvPr id="461" name="CustomShape 7"/>
            <p:cNvSpPr/>
            <p:nvPr/>
          </p:nvSpPr>
          <p:spPr>
            <a:xfrm>
              <a:off x="5194440" y="2626740"/>
              <a:ext cx="6512760" cy="155556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62" name="CustomShape 8"/>
            <p:cNvSpPr/>
            <p:nvPr/>
          </p:nvSpPr>
          <p:spPr>
            <a:xfrm>
              <a:off x="5664960" y="2890440"/>
              <a:ext cx="855360" cy="85536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63" name="CustomShape 9"/>
            <p:cNvSpPr/>
            <p:nvPr/>
          </p:nvSpPr>
          <p:spPr>
            <a:xfrm>
              <a:off x="6991920" y="2626740"/>
              <a:ext cx="4662000" cy="1652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4960" tIns="174960" rIns="174960" bIns="174960" anchor="ctr"/>
            <a:lstStyle/>
            <a:p>
              <a:pPr>
                <a:lnSpc>
                  <a:spcPct val="90000"/>
                </a:lnSpc>
                <a:spcAft>
                  <a:spcPts val="595"/>
                </a:spcAft>
              </a:pPr>
              <a:r>
                <a:rPr lang="pt-BR" sz="1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Todo texto é produzido em uma situação comunicativa, em um </a:t>
              </a:r>
              <a:r>
                <a:rPr lang="pt-BR" sz="17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contexto</a:t>
              </a:r>
              <a:r>
                <a:rPr lang="pt-BR" sz="17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, em um momento específico que envolve os interlocutores, o espaço, os objetivos do texto e o gênero a que pertence.</a:t>
              </a:r>
              <a:endParaRPr lang="pt-BR" sz="1700" b="0" strike="noStrike" spc="-1" dirty="0">
                <a:latin typeface="Arial"/>
              </a:endParaRPr>
            </a:p>
          </p:txBody>
        </p:sp>
        <p:sp>
          <p:nvSpPr>
            <p:cNvPr id="464" name="CustomShape 10"/>
            <p:cNvSpPr/>
            <p:nvPr/>
          </p:nvSpPr>
          <p:spPr>
            <a:xfrm>
              <a:off x="5194440" y="4653720"/>
              <a:ext cx="6512760" cy="155556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65" name="CustomShape 11"/>
            <p:cNvSpPr/>
            <p:nvPr/>
          </p:nvSpPr>
          <p:spPr>
            <a:xfrm>
              <a:off x="5664960" y="5004000"/>
              <a:ext cx="855360" cy="85536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66" name="CustomShape 12"/>
            <p:cNvSpPr/>
            <p:nvPr/>
          </p:nvSpPr>
          <p:spPr>
            <a:xfrm>
              <a:off x="6991920" y="4607280"/>
              <a:ext cx="4662000" cy="174600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4960" tIns="174960" rIns="174960" bIns="17496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Para compreender um texto e reconstruir as intenções do autor, é necessário observar as pistas dadas ou implícitas. Todo texto informa a opinião de quem o produziu.</a:t>
              </a:r>
              <a:endParaRPr lang="pt-BR" sz="1800" b="0" strike="noStrike" spc="-1" dirty="0">
                <a:latin typeface="Arial"/>
              </a:endParaRPr>
            </a:p>
          </p:txBody>
        </p:sp>
      </p:grpSp>
      <p:grpSp>
        <p:nvGrpSpPr>
          <p:cNvPr id="467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CustomShape 1"/>
          <p:cNvSpPr/>
          <p:nvPr/>
        </p:nvSpPr>
        <p:spPr>
          <a:xfrm>
            <a:off x="1451520" y="503070"/>
            <a:ext cx="9602640" cy="101196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Interlocução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470" name="CustomShape 3"/>
          <p:cNvSpPr/>
          <p:nvPr/>
        </p:nvSpPr>
        <p:spPr>
          <a:xfrm>
            <a:off x="1451520" y="1919400"/>
            <a:ext cx="9602640" cy="848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sentido de um texto é resultado do texto no contexto em que é produzido. </a:t>
            </a:r>
            <a:endParaRPr lang="pt-BR" sz="2800" b="0" strike="noStrike" spc="-1" dirty="0">
              <a:latin typeface="Arial"/>
            </a:endParaRPr>
          </a:p>
        </p:txBody>
      </p:sp>
      <p:pic>
        <p:nvPicPr>
          <p:cNvPr id="471" name="Espaço Reservado para Conteúdo 5"/>
          <p:cNvPicPr/>
          <p:nvPr/>
        </p:nvPicPr>
        <p:blipFill>
          <a:blip r:embed="rId2"/>
          <a:stretch/>
        </p:blipFill>
        <p:spPr>
          <a:xfrm>
            <a:off x="707201" y="2785049"/>
            <a:ext cx="11055428" cy="3795168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443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roup 1"/>
          <p:cNvGrpSpPr/>
          <p:nvPr/>
        </p:nvGrpSpPr>
        <p:grpSpPr>
          <a:xfrm>
            <a:off x="840240" y="2056440"/>
            <a:ext cx="10510560" cy="4350600"/>
            <a:chOff x="840240" y="1825560"/>
            <a:chExt cx="10510560" cy="4350600"/>
          </a:xfrm>
        </p:grpSpPr>
        <p:sp>
          <p:nvSpPr>
            <p:cNvPr id="473" name="CustomShape 2"/>
            <p:cNvSpPr/>
            <p:nvPr/>
          </p:nvSpPr>
          <p:spPr>
            <a:xfrm>
              <a:off x="840240" y="1825560"/>
              <a:ext cx="3434400" cy="43506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shade val="8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5000" tIns="1875600" rIns="135000" bIns="1005120" anchor="ctr"/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Os interlocutores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devem </a:t>
              </a: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compartilhar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conhecimentos </a:t>
              </a: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para se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compreenderem.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474" name="CustomShape 3"/>
            <p:cNvSpPr/>
            <p:nvPr/>
          </p:nvSpPr>
          <p:spPr>
            <a:xfrm>
              <a:off x="1833480" y="2086560"/>
              <a:ext cx="1448280" cy="1448280"/>
            </a:xfrm>
            <a:prstGeom prst="ellipse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5" name="CustomShape 4"/>
            <p:cNvSpPr/>
            <p:nvPr/>
          </p:nvSpPr>
          <p:spPr>
            <a:xfrm>
              <a:off x="4378320" y="1825560"/>
              <a:ext cx="3434400" cy="43506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shade val="80000"/>
                <a:hueOff val="-240708"/>
                <a:satOff val="5083"/>
                <a:lumOff val="13541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5000" tIns="1875600" rIns="135000" bIns="1005120" anchor="ctr"/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Cada </a:t>
              </a: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escolha textual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tem uma </a:t>
              </a: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intenção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específica.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476" name="CustomShape 5"/>
            <p:cNvSpPr/>
            <p:nvPr/>
          </p:nvSpPr>
          <p:spPr>
            <a:xfrm>
              <a:off x="5371560" y="2086560"/>
              <a:ext cx="1448280" cy="1448280"/>
            </a:xfrm>
            <a:prstGeom prst="ellipse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7" name="CustomShape 6"/>
            <p:cNvSpPr/>
            <p:nvPr/>
          </p:nvSpPr>
          <p:spPr>
            <a:xfrm>
              <a:off x="7916400" y="1825560"/>
              <a:ext cx="3434400" cy="435060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shade val="80000"/>
                <a:hueOff val="-481415"/>
                <a:satOff val="10166"/>
                <a:lumOff val="27081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5000" tIns="1875600" rIns="135000" bIns="1005120" anchor="ctr"/>
            <a:lstStyle/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As escolhas textuais nos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permitem reconhecer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qual é a </a:t>
              </a: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posição</a:t>
              </a:r>
              <a:endParaRPr lang="pt-BR" sz="1900" b="0" strike="noStrike" spc="-1">
                <a:latin typeface="Arial"/>
              </a:endParaRPr>
            </a:p>
            <a:p>
              <a:pPr algn="ctr"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defendida</a:t>
              </a: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 pelo autor</a:t>
              </a:r>
              <a:r>
                <a:rPr lang="pt-BR" sz="18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.</a:t>
              </a: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478" name="CustomShape 7"/>
            <p:cNvSpPr/>
            <p:nvPr/>
          </p:nvSpPr>
          <p:spPr>
            <a:xfrm>
              <a:off x="8909640" y="2086560"/>
              <a:ext cx="1448280" cy="1448280"/>
            </a:xfrm>
            <a:prstGeom prst="ellipse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9" name="CustomShape 8"/>
            <p:cNvSpPr/>
            <p:nvPr/>
          </p:nvSpPr>
          <p:spPr>
            <a:xfrm>
              <a:off x="1258920" y="5306760"/>
              <a:ext cx="9673560" cy="651960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2">
                <a:tint val="40000"/>
                <a:hueOff val="0"/>
                <a:satOff val="0"/>
                <a:lumOff val="0"/>
                <a:alphaOff val="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480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481" name="CustomShape 10"/>
          <p:cNvSpPr/>
          <p:nvPr/>
        </p:nvSpPr>
        <p:spPr>
          <a:xfrm>
            <a:off x="838080" y="292890"/>
            <a:ext cx="10514880" cy="1324800"/>
          </a:xfrm>
          <a:prstGeom prst="rect">
            <a:avLst/>
          </a:prstGeom>
          <a:solidFill>
            <a:srgbClr val="ED7D31"/>
          </a:solidFill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Compreensão de texto</a:t>
            </a:r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3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Vírgula e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enumeração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grpSp>
        <p:nvGrpSpPr>
          <p:cNvPr id="484" name="Group 3"/>
          <p:cNvGrpSpPr/>
          <p:nvPr/>
        </p:nvGrpSpPr>
        <p:grpSpPr>
          <a:xfrm>
            <a:off x="5194440" y="1427400"/>
            <a:ext cx="6512760" cy="3971880"/>
            <a:chOff x="5194440" y="1427400"/>
            <a:chExt cx="6512760" cy="3971880"/>
          </a:xfrm>
        </p:grpSpPr>
        <p:sp>
          <p:nvSpPr>
            <p:cNvPr id="485" name="CustomShape 4"/>
            <p:cNvSpPr/>
            <p:nvPr/>
          </p:nvSpPr>
          <p:spPr>
            <a:xfrm>
              <a:off x="5194440" y="1427400"/>
              <a:ext cx="6512760" cy="176508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86" name="CustomShape 5"/>
            <p:cNvSpPr/>
            <p:nvPr/>
          </p:nvSpPr>
          <p:spPr>
            <a:xfrm>
              <a:off x="5728320" y="1824480"/>
              <a:ext cx="970200" cy="9702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87" name="CustomShape 6"/>
            <p:cNvSpPr/>
            <p:nvPr/>
          </p:nvSpPr>
          <p:spPr>
            <a:xfrm>
              <a:off x="7233480" y="1427400"/>
              <a:ext cx="4473720" cy="176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90000"/>
                </a:lnSpc>
                <a:spcAft>
                  <a:spcPts val="805"/>
                </a:spcAft>
              </a:pPr>
              <a:r>
                <a:rPr lang="pt-BR" sz="23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A </a:t>
              </a:r>
              <a:r>
                <a:rPr lang="pt-BR" sz="23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vírgula </a:t>
              </a:r>
              <a:r>
                <a:rPr lang="pt-BR" sz="23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é usada para separar os termos em uma lista de elementos com a mesma função na frase.</a:t>
              </a:r>
              <a:endParaRPr lang="pt-BR" sz="2300" b="0" strike="noStrike" spc="-1">
                <a:latin typeface="Arial"/>
              </a:endParaRPr>
            </a:p>
          </p:txBody>
        </p:sp>
        <p:sp>
          <p:nvSpPr>
            <p:cNvPr id="488" name="CustomShape 7"/>
            <p:cNvSpPr/>
            <p:nvPr/>
          </p:nvSpPr>
          <p:spPr>
            <a:xfrm>
              <a:off x="5194440" y="3634200"/>
              <a:ext cx="6512760" cy="176508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solidFill>
                <a:schemeClr val="bg2"/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89" name="CustomShape 8"/>
            <p:cNvSpPr/>
            <p:nvPr/>
          </p:nvSpPr>
          <p:spPr>
            <a:xfrm>
              <a:off x="5728320" y="4031640"/>
              <a:ext cx="970200" cy="9702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490" name="CustomShape 9"/>
            <p:cNvSpPr/>
            <p:nvPr/>
          </p:nvSpPr>
          <p:spPr>
            <a:xfrm>
              <a:off x="7233480" y="3634200"/>
              <a:ext cx="4473720" cy="176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6840" tIns="186840" rIns="186840" bIns="186840" anchor="ctr"/>
            <a:lstStyle/>
            <a:p>
              <a:pPr>
                <a:lnSpc>
                  <a:spcPct val="90000"/>
                </a:lnSpc>
                <a:spcAft>
                  <a:spcPts val="805"/>
                </a:spcAft>
              </a:pPr>
              <a:r>
                <a:rPr lang="pt-BR" sz="23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Pode também ser usada para separar elementos repetidos, o que pode contribuir para realçar, destacar uma ideia.</a:t>
              </a:r>
              <a:endParaRPr lang="pt-BR" sz="2300" b="0" strike="noStrike" spc="-1">
                <a:latin typeface="Arial"/>
              </a:endParaRPr>
            </a:p>
          </p:txBody>
        </p:sp>
      </p:grpSp>
      <p:grpSp>
        <p:nvGrpSpPr>
          <p:cNvPr id="491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2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CustomShape 1"/>
          <p:cNvSpPr/>
          <p:nvPr/>
        </p:nvSpPr>
        <p:spPr>
          <a:xfrm>
            <a:off x="838080" y="23517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Numerais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sp>
        <p:nvSpPr>
          <p:cNvPr id="493" name="CustomShape 2"/>
          <p:cNvSpPr/>
          <p:nvPr/>
        </p:nvSpPr>
        <p:spPr>
          <a:xfrm>
            <a:off x="838080" y="1738979"/>
            <a:ext cx="10514880" cy="49354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88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São palavras que indicam quantidades exatas, posição em uma sequência, quantidades múltiplas ou divisoras.</a:t>
            </a:r>
            <a:endParaRPr lang="pt-BR" sz="2800" b="0" strike="noStrike" spc="-1" dirty="0">
              <a:latin typeface="Arial"/>
            </a:endParaRPr>
          </a:p>
          <a:p>
            <a:pPr marL="228600" indent="-22788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Podem ser escritos por extenso ou em forma de algarismos. Costuma-se representar por extenso os numerais de 1 a 9 e com algarismos os numerais a partir de 10.</a:t>
            </a:r>
          </a:p>
          <a:p>
            <a:pPr marL="720">
              <a:spcBef>
                <a:spcPts val="1001"/>
              </a:spcBef>
              <a:buClr>
                <a:srgbClr val="000000"/>
              </a:buClr>
            </a:pPr>
            <a:endParaRPr lang="pt-BR" sz="2800" b="0" strike="noStrike" spc="-1" dirty="0">
              <a:latin typeface="Arial"/>
            </a:endParaRPr>
          </a:p>
          <a:p>
            <a:pPr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Ex.: É o sétimo título do Brasil em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oito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edições [...].</a:t>
            </a:r>
            <a:endParaRPr lang="pt-BR" sz="2400" b="0" strike="noStrike" spc="-1" dirty="0">
              <a:latin typeface="Arial"/>
            </a:endParaRPr>
          </a:p>
          <a:p>
            <a:pPr>
              <a:spcBef>
                <a:spcPts val="1001"/>
              </a:spcBef>
            </a:pP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	O venezuelano cobrou escanteio aos </a:t>
            </a:r>
            <a:r>
              <a:rPr lang="pt-BR" sz="2400" b="1" strike="noStrike" spc="-1" dirty="0">
                <a:solidFill>
                  <a:srgbClr val="808080"/>
                </a:solidFill>
                <a:latin typeface="RobotoBR"/>
              </a:rPr>
              <a:t>22 min </a:t>
            </a:r>
            <a:r>
              <a:rPr lang="pt-BR" sz="2400" b="0" strike="noStrike" spc="-1" dirty="0">
                <a:solidFill>
                  <a:srgbClr val="808080"/>
                </a:solidFill>
                <a:latin typeface="RobotoBR"/>
              </a:rPr>
              <a:t>[...].</a:t>
            </a:r>
            <a:endParaRPr lang="pt-BR" sz="2400" b="0" strike="noStrike" spc="-1" dirty="0">
              <a:latin typeface="Arial"/>
            </a:endParaRPr>
          </a:p>
          <a:p>
            <a:pPr marL="228600" indent="-22788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900" b="0" strike="noStrike" spc="-1" dirty="0">
              <a:latin typeface="Arial"/>
            </a:endParaRPr>
          </a:p>
          <a:p>
            <a:pPr>
              <a:spcBef>
                <a:spcPts val="1001"/>
              </a:spcBef>
            </a:pPr>
            <a:endParaRPr lang="pt-BR" sz="29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>
            <a:solidFill>
              <a:srgbClr val="ED7D3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  <a:t>Numerais</a:t>
            </a:r>
            <a:br>
              <a:rPr lang="pt-BR" spc="-1" dirty="0">
                <a:solidFill>
                  <a:schemeClr val="accent2"/>
                </a:solidFill>
                <a:latin typeface="Calibri"/>
                <a:cs typeface="Calibri"/>
              </a:rPr>
            </a:b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4672660"/>
          </a:xfrm>
        </p:spPr>
        <p:txBody>
          <a:bodyPr>
            <a:normAutofit fontScale="92500" lnSpcReduction="20000"/>
          </a:bodyPr>
          <a:lstStyle/>
          <a:p>
            <a:pPr indent="-22788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spc="-1" dirty="0">
                <a:solidFill>
                  <a:srgbClr val="000000"/>
                </a:solidFill>
                <a:latin typeface="RobotoBR"/>
              </a:rPr>
              <a:t>Para se referir a unidades de medida (km, cm, m</a:t>
            </a:r>
            <a:r>
              <a:rPr lang="pt-BR" sz="3000" spc="-1" baseline="30000" dirty="0">
                <a:solidFill>
                  <a:srgbClr val="000000"/>
                </a:solidFill>
                <a:latin typeface="RobotoBR"/>
              </a:rPr>
              <a:t>2</a:t>
            </a:r>
            <a:r>
              <a:rPr lang="pt-BR" sz="3000" spc="-1" dirty="0">
                <a:solidFill>
                  <a:srgbClr val="000000"/>
                </a:solidFill>
                <a:latin typeface="RobotoBR"/>
              </a:rPr>
              <a:t> etc.), usam-se algarismos mesmo em casos de números abaixo de 10.</a:t>
            </a:r>
          </a:p>
          <a:p>
            <a:pPr marL="720" indent="0">
              <a:spcBef>
                <a:spcPts val="1001"/>
              </a:spcBef>
              <a:buClr>
                <a:srgbClr val="000000"/>
              </a:buClr>
              <a:buNone/>
            </a:pPr>
            <a:endParaRPr lang="pt-BR" spc="-1" dirty="0"/>
          </a:p>
          <a:p>
            <a:pPr marL="0" indent="0">
              <a:spcBef>
                <a:spcPts val="1001"/>
              </a:spcBef>
              <a:buNone/>
            </a:pPr>
            <a:r>
              <a:rPr lang="pt-BR" sz="2000" spc="-1" dirty="0">
                <a:solidFill>
                  <a:srgbClr val="808080"/>
                </a:solidFill>
                <a:latin typeface="RobotoBR"/>
              </a:rPr>
              <a:t>	</a:t>
            </a:r>
            <a:r>
              <a:rPr lang="pt-BR" sz="2600" spc="-1" dirty="0">
                <a:solidFill>
                  <a:srgbClr val="808080"/>
                </a:solidFill>
                <a:latin typeface="RobotoBR"/>
              </a:rPr>
              <a:t>Ex.: A corrida de </a:t>
            </a:r>
            <a:r>
              <a:rPr lang="pt-BR" sz="2600" b="1" spc="-1" dirty="0">
                <a:solidFill>
                  <a:srgbClr val="808080"/>
                </a:solidFill>
                <a:latin typeface="RobotoBR"/>
              </a:rPr>
              <a:t>3 km </a:t>
            </a:r>
            <a:r>
              <a:rPr lang="pt-BR" sz="2600" spc="-1" dirty="0">
                <a:solidFill>
                  <a:srgbClr val="808080"/>
                </a:solidFill>
                <a:latin typeface="RobotoBR"/>
              </a:rPr>
              <a:t>acabou com chuva.</a:t>
            </a:r>
          </a:p>
          <a:p>
            <a:pPr marL="0" indent="0">
              <a:spcBef>
                <a:spcPts val="1001"/>
              </a:spcBef>
              <a:buNone/>
            </a:pPr>
            <a:endParaRPr lang="pt-BR" sz="2400" spc="-1" dirty="0"/>
          </a:p>
          <a:p>
            <a:pPr indent="-227880"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000" spc="-1" dirty="0">
                <a:solidFill>
                  <a:srgbClr val="000000"/>
                </a:solidFill>
                <a:latin typeface="RobotoBR"/>
              </a:rPr>
              <a:t>Para indicar anos e dias do mês, podem ser usados algarismos ou numerais por extenso.</a:t>
            </a:r>
          </a:p>
          <a:p>
            <a:pPr marL="720" indent="0">
              <a:spcBef>
                <a:spcPts val="1001"/>
              </a:spcBef>
              <a:buClr>
                <a:srgbClr val="000000"/>
              </a:buClr>
              <a:buNone/>
            </a:pPr>
            <a:endParaRPr lang="pt-BR" spc="-1" dirty="0"/>
          </a:p>
          <a:p>
            <a:pPr marL="0" indent="0">
              <a:spcBef>
                <a:spcPts val="1001"/>
              </a:spcBef>
              <a:buNone/>
            </a:pPr>
            <a:r>
              <a:rPr lang="pt-BR" sz="2000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600" spc="-1" dirty="0">
                <a:solidFill>
                  <a:srgbClr val="808080"/>
                </a:solidFill>
                <a:latin typeface="RobotoBR"/>
              </a:rPr>
              <a:t>Ex.: 8/2/2015 — Palmeiras 0 × 1 Corinthians (Paulistão)</a:t>
            </a:r>
            <a:endParaRPr lang="pt-BR" sz="2600" b="1" spc="-1" dirty="0">
              <a:solidFill>
                <a:srgbClr val="808080"/>
              </a:solidFill>
              <a:latin typeface="RobotoBR"/>
            </a:endParaRPr>
          </a:p>
          <a:p>
            <a:pPr marL="914400" lvl="2" indent="0">
              <a:spcBef>
                <a:spcPts val="1001"/>
              </a:spcBef>
              <a:buNone/>
            </a:pPr>
            <a:r>
              <a:rPr lang="pt-BR" sz="2600" spc="-1" dirty="0">
                <a:solidFill>
                  <a:srgbClr val="808080"/>
                </a:solidFill>
                <a:latin typeface="RobotoBR"/>
              </a:rPr>
              <a:t>Oito de fevereiro de dois mil e quinze — Palmeiras 0 × 1 Corinthians (Paulistão)</a:t>
            </a:r>
            <a:endParaRPr lang="en-US" sz="2600" spc="-1" dirty="0">
              <a:solidFill>
                <a:srgbClr val="808080"/>
              </a:solidFill>
              <a:latin typeface="RobotoBR"/>
            </a:endParaRPr>
          </a:p>
        </p:txBody>
      </p:sp>
    </p:spTree>
    <p:extLst>
      <p:ext uri="{BB962C8B-B14F-4D97-AF65-F5344CB8AC3E}">
        <p14:creationId xmlns:p14="http://schemas.microsoft.com/office/powerpoint/2010/main" val="1894608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CustomShape 1"/>
          <p:cNvSpPr/>
          <p:nvPr/>
        </p:nvSpPr>
        <p:spPr>
          <a:xfrm>
            <a:off x="0" y="-80275"/>
            <a:ext cx="121914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t-BR" dirty="0"/>
          </a:p>
        </p:txBody>
      </p:sp>
      <p:graphicFrame>
        <p:nvGraphicFramePr>
          <p:cNvPr id="496" name="Table 3"/>
          <p:cNvGraphicFramePr/>
          <p:nvPr/>
        </p:nvGraphicFramePr>
        <p:xfrm>
          <a:off x="3922560" y="884160"/>
          <a:ext cx="7187760" cy="5003546"/>
        </p:xfrm>
        <a:graphic>
          <a:graphicData uri="http://schemas.openxmlformats.org/drawingml/2006/table">
            <a:tbl>
              <a:tblPr/>
              <a:tblGrid>
                <a:gridCol w="205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9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1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Tipo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1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Indica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1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Exemplos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42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i="0" strike="noStrike" spc="-1" dirty="0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Cardinal</a:t>
                      </a:r>
                      <a:endParaRPr lang="pt-BR" sz="2200" b="0" i="0" strike="noStrike" spc="-1" dirty="0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quantidade exata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dois, dez, centena, milhão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090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i="0" strike="noStrike" spc="-1" dirty="0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Ordinal</a:t>
                      </a:r>
                      <a:endParaRPr lang="pt-BR" sz="2200" b="0" i="0" strike="noStrike" spc="-1" dirty="0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ordem numérica dentro de uma série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primeiro, segundo, terceiro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1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i="0" strike="noStrike" spc="-1" dirty="0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Multiplicativo</a:t>
                      </a:r>
                      <a:endParaRPr lang="pt-BR" sz="2200" b="0" i="0" strike="noStrike" spc="-1" dirty="0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quantidade resultante de multiplicação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dobro, triplo, quádruplo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16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i="0" strike="noStrike" spc="-1" dirty="0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Fracionário</a:t>
                      </a:r>
                      <a:endParaRPr lang="pt-BR" sz="2200" b="0" i="0" strike="noStrike" spc="-1" dirty="0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parte resultante da divisão</a:t>
                      </a:r>
                      <a:endParaRPr lang="pt-BR" sz="2200" b="0" strike="noStrike" spc="-1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2200" b="0" strike="noStrike" spc="-1" dirty="0">
                          <a:solidFill>
                            <a:srgbClr val="000000"/>
                          </a:solidFill>
                          <a:latin typeface="RobotoBR"/>
                          <a:ea typeface="Calibri"/>
                        </a:rPr>
                        <a:t>metade, meio, dois quintos, dois terços*</a:t>
                      </a:r>
                      <a:endParaRPr lang="pt-BR" sz="2200" b="0" strike="noStrike" spc="-1" dirty="0">
                        <a:latin typeface="Arial"/>
                      </a:endParaRPr>
                    </a:p>
                  </a:txBody>
                  <a:tcPr marL="137520" marR="13752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8" name="CustomShape 5"/>
          <p:cNvSpPr/>
          <p:nvPr/>
        </p:nvSpPr>
        <p:spPr>
          <a:xfrm>
            <a:off x="303086" y="1887360"/>
            <a:ext cx="3252274" cy="2837880"/>
          </a:xfrm>
          <a:prstGeom prst="rect">
            <a:avLst/>
          </a:prstGeom>
          <a:noFill/>
          <a:ln w="174600">
            <a:solidFill>
              <a:schemeClr val="accent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Numerais:</a:t>
            </a:r>
          </a:p>
          <a:p>
            <a:pPr algn="ctr">
              <a:lnSpc>
                <a:spcPct val="90000"/>
              </a:lnSpc>
            </a:pPr>
            <a:br>
              <a:rPr sz="4000" dirty="0">
                <a:solidFill>
                  <a:srgbClr val="ED7D31"/>
                </a:solidFill>
                <a:latin typeface="Calibri"/>
                <a:cs typeface="Calibri"/>
              </a:rPr>
            </a:b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c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lassificação</a:t>
            </a:r>
          </a:p>
        </p:txBody>
      </p:sp>
      <p:sp>
        <p:nvSpPr>
          <p:cNvPr id="499" name="CustomShape 6"/>
          <p:cNvSpPr/>
          <p:nvPr/>
        </p:nvSpPr>
        <p:spPr>
          <a:xfrm>
            <a:off x="2906753" y="5971615"/>
            <a:ext cx="8940240" cy="69518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2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*Metade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, </a:t>
            </a:r>
            <a:r>
              <a:rPr lang="pt-BR" sz="12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meio 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e </a:t>
            </a:r>
            <a:r>
              <a:rPr lang="pt-BR" sz="12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terço 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são os únicos numerais fracionários designados por uma palavra própria; os demais numerais fracionários são indicados com o apoio do numeral cardinal: </a:t>
            </a:r>
            <a:r>
              <a:rPr lang="pt-BR" sz="12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três quartos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, </a:t>
            </a:r>
            <a:r>
              <a:rPr lang="pt-BR" sz="12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quatro quintos</a:t>
            </a:r>
            <a:r>
              <a:rPr lang="pt-BR" sz="12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.</a:t>
            </a:r>
            <a:endParaRPr lang="pt-BR" sz="1200" b="0" strike="noStrike" spc="-1" dirty="0">
              <a:latin typeface="Arial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0101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CustomShape 1"/>
          <p:cNvSpPr/>
          <p:nvPr/>
        </p:nvSpPr>
        <p:spPr>
          <a:xfrm>
            <a:off x="484200" y="470880"/>
            <a:ext cx="4380120" cy="589140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1" name="CustomShape 2"/>
          <p:cNvSpPr/>
          <p:nvPr/>
        </p:nvSpPr>
        <p:spPr>
          <a:xfrm>
            <a:off x="862920" y="1011960"/>
            <a:ext cx="3415320" cy="479484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Numerais:</a:t>
            </a:r>
          </a:p>
          <a:p>
            <a:pPr>
              <a:lnSpc>
                <a:spcPct val="90000"/>
              </a:lnSpc>
            </a:pPr>
            <a:endParaRPr lang="pt-BR" sz="4000" spc="-1" dirty="0">
              <a:solidFill>
                <a:srgbClr val="ED7D31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f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lexão</a:t>
            </a:r>
          </a:p>
        </p:txBody>
      </p:sp>
      <p:graphicFrame>
        <p:nvGraphicFramePr>
          <p:cNvPr id="502" name="Table 3"/>
          <p:cNvGraphicFramePr/>
          <p:nvPr/>
        </p:nvGraphicFramePr>
        <p:xfrm>
          <a:off x="4878243" y="166947"/>
          <a:ext cx="7313757" cy="6293620"/>
        </p:xfrm>
        <a:graphic>
          <a:graphicData uri="http://schemas.openxmlformats.org/drawingml/2006/table">
            <a:tbl>
              <a:tblPr/>
              <a:tblGrid>
                <a:gridCol w="2358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8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967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1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Tipo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Flexão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Exemplos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Cardinais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Apenas os cardinais um e dois são flexionados.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Um esporte, uma bola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Dois jogadores, duas faltas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4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O numeral ambos — que indica dois — também é flexionado.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Ambos os jogadores, ambas as jogadoras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796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As centenas a partir de duzentos também variam.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Duzentos meninos, duzentas meninas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4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Quatrocentos jovens, quatrocentas pessoas foram ao jogo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42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Ordinais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Todos os numerais ordinais variam.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O primeiro gol ocorreu no início do jogo.</a:t>
                      </a:r>
                      <a:endParaRPr lang="pt-BR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A primeira falta aconteceu logo em seguida.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140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Multiplicadores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Os numerais multiplicativos são variáveis apenas quando empregados com valor adjetivo.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O time sofreu com o golpe duplo: a derrota no jogo e a eliminação no campeonato.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814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Os torcedores direcionaram vaias triplas em direção ao árbitro.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947520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Fracionários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Os numerais fracionários</a:t>
                      </a:r>
                      <a:endParaRPr lang="pt-BR" sz="12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acompanhados de cardinais variam conforme a ideia numérica dos cardinais.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Um terço dos alunos foi ao jogo.</a:t>
                      </a:r>
                      <a:endParaRPr lang="pt-BR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Dois terços vieram à aula.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796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Há variação em número e gênero dos numerais meio e meia.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Bebi meio copo de leite.</a:t>
                      </a:r>
                      <a:endParaRPr lang="pt-BR" sz="12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Bebi meia xícara de chá.</a:t>
                      </a:r>
                      <a:endParaRPr lang="pt-BR" sz="1200" b="0" strike="noStrike" spc="-1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BEC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88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pt-BR" sz="12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Nada de meias verdades!</a:t>
                      </a:r>
                      <a:endParaRPr lang="pt-BR" sz="1200" b="0" strike="noStrike" spc="-1" dirty="0">
                        <a:latin typeface="Arial"/>
                      </a:endParaRPr>
                    </a:p>
                  </a:txBody>
                  <a:tcPr marL="69840" marR="698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8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2987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CustomShape 2"/>
          <p:cNvSpPr/>
          <p:nvPr/>
        </p:nvSpPr>
        <p:spPr>
          <a:xfrm>
            <a:off x="838080" y="811080"/>
            <a:ext cx="3335040" cy="5402520"/>
          </a:xfrm>
          <a:prstGeom prst="rect">
            <a:avLst/>
          </a:prstGeom>
          <a:noFill/>
          <a:ln>
            <a:solidFill>
              <a:srgbClr val="ED7D3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Numerais: </a:t>
            </a:r>
          </a:p>
          <a:p>
            <a:pPr>
              <a:lnSpc>
                <a:spcPct val="90000"/>
              </a:lnSpc>
            </a:pPr>
            <a:endParaRPr lang="pt-BR" sz="4000" spc="-1" dirty="0">
              <a:solidFill>
                <a:srgbClr val="ED7D31"/>
              </a:solidFill>
              <a:latin typeface="Calibri"/>
              <a:cs typeface="Calibri"/>
            </a:endParaRPr>
          </a:p>
          <a:p>
            <a:pPr algn="ctr">
              <a:lnSpc>
                <a:spcPct val="90000"/>
              </a:lnSpc>
            </a:pPr>
            <a:r>
              <a:rPr lang="pt-BR" sz="4000" spc="-1" dirty="0">
                <a:solidFill>
                  <a:srgbClr val="ED7D31"/>
                </a:solidFill>
                <a:latin typeface="Calibri"/>
                <a:cs typeface="Calibri"/>
              </a:rPr>
              <a:t>u</a:t>
            </a:r>
            <a:r>
              <a:rPr lang="pt-BR" sz="4000" strike="noStrike" spc="-1" dirty="0">
                <a:solidFill>
                  <a:srgbClr val="ED7D31"/>
                </a:solidFill>
                <a:latin typeface="Calibri"/>
                <a:cs typeface="Calibri"/>
              </a:rPr>
              <a:t>so</a:t>
            </a:r>
          </a:p>
        </p:txBody>
      </p:sp>
      <p:sp>
        <p:nvSpPr>
          <p:cNvPr id="505" name="CustomShape 3"/>
          <p:cNvSpPr/>
          <p:nvPr/>
        </p:nvSpPr>
        <p:spPr>
          <a:xfrm>
            <a:off x="4654440" y="0"/>
            <a:ext cx="141480" cy="685728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506" name="Group 4"/>
          <p:cNvGrpSpPr/>
          <p:nvPr/>
        </p:nvGrpSpPr>
        <p:grpSpPr>
          <a:xfrm>
            <a:off x="5459400" y="917280"/>
            <a:ext cx="6089040" cy="5022720"/>
            <a:chOff x="5459400" y="917280"/>
            <a:chExt cx="6089040" cy="5022720"/>
          </a:xfrm>
        </p:grpSpPr>
        <p:sp>
          <p:nvSpPr>
            <p:cNvPr id="507" name="CustomShape 5"/>
            <p:cNvSpPr/>
            <p:nvPr/>
          </p:nvSpPr>
          <p:spPr>
            <a:xfrm>
              <a:off x="5459400" y="917280"/>
              <a:ext cx="6089040" cy="11329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27800" tIns="127800" rIns="72360" bIns="12744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Para indicar datas, usam-se os numerais cardinais. Apenas o primeiro dia de cada mês é indicado como ordinal.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08" name="CustomShape 6"/>
            <p:cNvSpPr/>
            <p:nvPr/>
          </p:nvSpPr>
          <p:spPr>
            <a:xfrm>
              <a:off x="5459400" y="2050920"/>
              <a:ext cx="6089040" cy="648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3320" tIns="23040" rIns="128160" bIns="23040"/>
            <a:lstStyle/>
            <a:p>
              <a:pPr marL="171360" lvl="1" indent="-170640">
                <a:lnSpc>
                  <a:spcPct val="90000"/>
                </a:lnSpc>
                <a:spcAft>
                  <a:spcPts val="360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Ex.: 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20 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de novembro — 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1</a:t>
              </a:r>
              <a:r>
                <a:rPr lang="pt-BR" sz="1800" b="1" u="sng" strike="noStrike" spc="-1" baseline="30000" dirty="0">
                  <a:solidFill>
                    <a:srgbClr val="000000"/>
                  </a:solidFill>
                  <a:uFillTx/>
                  <a:latin typeface="RobotoBR"/>
                  <a:ea typeface="DejaVu Sans"/>
                </a:rPr>
                <a:t>o</a:t>
              </a:r>
              <a:r>
                <a:rPr lang="pt-BR" sz="1800" b="1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 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  <a:ea typeface="DejaVu Sans"/>
                </a:rPr>
                <a:t>de dezembro</a:t>
              </a:r>
              <a:endParaRPr lang="pt-BR" sz="1800" b="0" strike="noStrike" spc="-1" dirty="0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360"/>
                </a:spcAft>
              </a:pPr>
              <a:endParaRPr lang="pt-BR" sz="1800" b="0" strike="noStrike" spc="-1" dirty="0">
                <a:latin typeface="Arial"/>
              </a:endParaRPr>
            </a:p>
          </p:txBody>
        </p:sp>
        <p:sp>
          <p:nvSpPr>
            <p:cNvPr id="509" name="CustomShape 7"/>
            <p:cNvSpPr/>
            <p:nvPr/>
          </p:nvSpPr>
          <p:spPr>
            <a:xfrm>
              <a:off x="5459400" y="2700000"/>
              <a:ext cx="6089040" cy="11329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3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27800" tIns="127800" rIns="72360" bIns="12744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Para indicar páginas ou folhas de livros, usa-se o numeral cardinal se vier depois da palavra </a:t>
              </a: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página </a:t>
              </a: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ou </a:t>
              </a:r>
              <a:r>
                <a:rPr lang="pt-BR" sz="1900" b="1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folha</a:t>
              </a: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; se vier antes, usa-se o ordinal.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10" name="CustomShape 8"/>
            <p:cNvSpPr/>
            <p:nvPr/>
          </p:nvSpPr>
          <p:spPr>
            <a:xfrm>
              <a:off x="5459400" y="3833640"/>
              <a:ext cx="6089040" cy="6483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3320" tIns="23040" rIns="128160" bIns="23040"/>
            <a:lstStyle/>
            <a:p>
              <a:pPr marL="171360" lvl="1" indent="-170640">
                <a:lnSpc>
                  <a:spcPct val="90000"/>
                </a:lnSpc>
                <a:spcAft>
                  <a:spcPts val="360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Ex.: Página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dez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—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décima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página</a:t>
              </a:r>
              <a:endParaRPr lang="pt-BR" sz="1800" b="0" strike="noStrike" spc="-1">
                <a:latin typeface="Arial"/>
              </a:endParaRPr>
            </a:p>
            <a:p>
              <a:pPr>
                <a:lnSpc>
                  <a:spcPct val="90000"/>
                </a:lnSpc>
                <a:spcAft>
                  <a:spcPts val="360"/>
                </a:spcAft>
              </a:pPr>
              <a:endParaRPr lang="pt-BR" sz="1800" b="0" strike="noStrike" spc="-1">
                <a:latin typeface="Arial"/>
              </a:endParaRPr>
            </a:p>
          </p:txBody>
        </p:sp>
        <p:sp>
          <p:nvSpPr>
            <p:cNvPr id="511" name="CustomShape 9"/>
            <p:cNvSpPr/>
            <p:nvPr/>
          </p:nvSpPr>
          <p:spPr>
            <a:xfrm>
              <a:off x="5459400" y="4482720"/>
              <a:ext cx="6089040" cy="113292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chemeClr>
                </a:gs>
              </a:gsLst>
              <a:lin ang="540000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27800" tIns="127800" rIns="72360" bIns="12744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1900" b="0" strike="noStrike" spc="-1">
                  <a:solidFill>
                    <a:srgbClr val="FFFFFF"/>
                  </a:solidFill>
                  <a:latin typeface="RobotoBR"/>
                  <a:ea typeface="DejaVu Sans"/>
                </a:rPr>
                <a:t>Para indicar a numeração de casas, apartamentos, quartos de hotel, poltronas em cinemas ou teatros, usam-se os numerais cardinais depois do substantivo.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512" name="CustomShape 10"/>
            <p:cNvSpPr/>
            <p:nvPr/>
          </p:nvSpPr>
          <p:spPr>
            <a:xfrm>
              <a:off x="5459400" y="5616360"/>
              <a:ext cx="6089040" cy="3236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93320" tIns="23040" rIns="128160" bIns="23040"/>
            <a:lstStyle/>
            <a:p>
              <a:pPr marL="171360" lvl="1" indent="-170640">
                <a:lnSpc>
                  <a:spcPct val="90000"/>
                </a:lnSpc>
                <a:spcAft>
                  <a:spcPts val="360"/>
                </a:spcAft>
                <a:buClr>
                  <a:srgbClr val="000000"/>
                </a:buClr>
                <a:buFont typeface="Symbol"/>
                <a:buChar char=""/>
              </a:pP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Ex.: Casa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dez </a:t>
              </a:r>
              <a:r>
                <a:rPr lang="pt-BR" sz="1800" b="0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— poltrona </a:t>
              </a:r>
              <a:r>
                <a:rPr lang="pt-BR" sz="1800" b="1" strike="noStrike" spc="-1">
                  <a:solidFill>
                    <a:srgbClr val="000000"/>
                  </a:solidFill>
                  <a:latin typeface="RobotoBR"/>
                  <a:ea typeface="DejaVu Sans"/>
                </a:rPr>
                <a:t>treze</a:t>
              </a:r>
              <a:endParaRPr lang="pt-BR" sz="1800" b="0" strike="noStrike" spc="-1">
                <a:latin typeface="Arial"/>
              </a:endParaRPr>
            </a:p>
          </p:txBody>
        </p:sp>
      </p:grpSp>
      <p:grpSp>
        <p:nvGrpSpPr>
          <p:cNvPr id="513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CustomShape 1"/>
          <p:cNvSpPr/>
          <p:nvPr/>
        </p:nvSpPr>
        <p:spPr>
          <a:xfrm>
            <a:off x="838080" y="1825560"/>
            <a:ext cx="10514880" cy="435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1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Os verbos no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modo subjuntivo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podem indicar a ideia de incerteza, dúvida, hipótese ou desejo, conforme o contexto em que são utilizados.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O modo subjuntivo apresenta três tempos verbais: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presente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pretérito imperfeito 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800" b="1" strike="noStrike" spc="-1" dirty="0">
                <a:solidFill>
                  <a:srgbClr val="000000"/>
                </a:solidFill>
                <a:latin typeface="RobotoBR"/>
              </a:rPr>
              <a:t>futuro</a:t>
            </a: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latin typeface="Arial"/>
            </a:endParaRPr>
          </a:p>
        </p:txBody>
      </p:sp>
      <p:sp>
        <p:nvSpPr>
          <p:cNvPr id="515" name="CustomShape 2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Verbo: modo </a:t>
            </a:r>
            <a:r>
              <a:rPr lang="pt-BR" sz="4800" b="1" spc="-1" dirty="0">
                <a:solidFill>
                  <a:srgbClr val="FFFFFF"/>
                </a:solidFill>
                <a:latin typeface="RobotoBR"/>
              </a:rPr>
              <a:t>s</a:t>
            </a:r>
            <a:r>
              <a:rPr lang="pt-BR" sz="4800" b="1" strike="noStrike" spc="-1" dirty="0">
                <a:solidFill>
                  <a:srgbClr val="FFFFFF"/>
                </a:solidFill>
                <a:latin typeface="RobotoBR"/>
              </a:rPr>
              <a:t>ubjuntivo</a:t>
            </a:r>
            <a:endParaRPr lang="pt-BR" sz="4800" b="0" strike="noStrike" spc="-1" dirty="0">
              <a:latin typeface="Arial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CustomShape 1"/>
          <p:cNvSpPr/>
          <p:nvPr/>
        </p:nvSpPr>
        <p:spPr>
          <a:xfrm>
            <a:off x="838080" y="1601763"/>
            <a:ext cx="10514880" cy="502174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3200" b="1" strike="noStrike" spc="-1" dirty="0">
                <a:solidFill>
                  <a:srgbClr val="000000"/>
                </a:solidFill>
                <a:latin typeface="RobotoBR"/>
              </a:rPr>
              <a:t>Presente</a:t>
            </a:r>
            <a:endParaRPr lang="pt-BR" sz="32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strike="noStrike" spc="-1" dirty="0">
                <a:solidFill>
                  <a:srgbClr val="000000"/>
                </a:solidFill>
                <a:latin typeface="RobotoBR"/>
              </a:rPr>
              <a:t>Expressa uma possibilidade para um presente ou futuro próximo ao momento da elocução.</a:t>
            </a:r>
            <a:endParaRPr lang="pt-BR" sz="32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32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Ex.: Tomara que as meninas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possam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jogar mais profissionalmente no Brasil.</a:t>
            </a:r>
            <a:endParaRPr lang="pt-BR" sz="2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3200" b="1" strike="noStrike" spc="-1" dirty="0">
                <a:solidFill>
                  <a:srgbClr val="000000"/>
                </a:solidFill>
                <a:latin typeface="RobotoBR"/>
              </a:rPr>
              <a:t>Pretérito Imperfeito</a:t>
            </a:r>
            <a:endParaRPr lang="pt-BR" sz="32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300" b="0" strike="noStrike" spc="-1" dirty="0">
                <a:solidFill>
                  <a:srgbClr val="000000"/>
                </a:solidFill>
                <a:latin typeface="RobotoBR"/>
              </a:rPr>
              <a:t>Expressa acontecimentos condicionados por outro já ocorrido.</a:t>
            </a:r>
            <a:endParaRPr lang="pt-BR" sz="33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	Ex.: Se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existissem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mais escolinhas de futebol para meninas, existiriam mais oportunidades.</a:t>
            </a:r>
            <a:endParaRPr lang="pt-BR" sz="2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3200" b="1" strike="noStrike" spc="-1" dirty="0">
                <a:solidFill>
                  <a:srgbClr val="000000"/>
                </a:solidFill>
                <a:latin typeface="RobotoBR"/>
              </a:rPr>
              <a:t>Futuro do Subjuntivo</a:t>
            </a:r>
            <a:endParaRPr lang="pt-BR" sz="3200" b="0" strike="noStrike" spc="-1" dirty="0">
              <a:latin typeface="Arial"/>
            </a:endParaRPr>
          </a:p>
          <a:p>
            <a:pPr marL="228600" indent="-2278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300" b="0" strike="noStrike" spc="-1" dirty="0">
                <a:solidFill>
                  <a:srgbClr val="000000"/>
                </a:solidFill>
                <a:latin typeface="RobotoBR"/>
              </a:rPr>
              <a:t>Expressa uma possibilidade no futuro em relação ao presente.</a:t>
            </a:r>
            <a:endParaRPr lang="pt-BR" sz="33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000000"/>
                </a:solidFill>
                <a:latin typeface="RobotoBR"/>
              </a:rPr>
              <a:t>	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Ex.: Se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for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para casa, verei TV.</a:t>
            </a:r>
            <a:endParaRPr lang="pt-BR" sz="2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	        Quando o preconceito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acabar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, tudo será melhor.</a:t>
            </a:r>
            <a:endParaRPr lang="pt-BR" sz="2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lang="pt-BR" sz="2800" b="0" strike="noStrike" spc="-1" dirty="0">
                <a:solidFill>
                  <a:srgbClr val="767171"/>
                </a:solidFill>
                <a:latin typeface="RobotoBR"/>
              </a:rPr>
              <a:t>*Obs.: Note que, em todos os exemplos, as ações não são concretizadas.</a:t>
            </a:r>
            <a:endParaRPr lang="pt-BR" sz="2800" b="0" strike="noStrike" spc="-1" dirty="0">
              <a:latin typeface="Arial"/>
            </a:endParaRPr>
          </a:p>
        </p:txBody>
      </p:sp>
      <p:sp>
        <p:nvSpPr>
          <p:cNvPr id="517" name="CustomShape 2"/>
          <p:cNvSpPr/>
          <p:nvPr/>
        </p:nvSpPr>
        <p:spPr>
          <a:xfrm>
            <a:off x="838080" y="235170"/>
            <a:ext cx="10514880" cy="1324800"/>
          </a:xfrm>
          <a:prstGeom prst="rect">
            <a:avLst/>
          </a:prstGeom>
          <a:noFill/>
          <a:ln w="9360">
            <a:solidFill>
              <a:srgbClr val="ED7D3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Subjuntivo: tempos </a:t>
            </a:r>
            <a:r>
              <a:rPr lang="pt-BR" sz="4400" spc="-1" dirty="0">
                <a:solidFill>
                  <a:srgbClr val="ED7D31"/>
                </a:solidFill>
                <a:latin typeface="Calibri"/>
                <a:cs typeface="Calibri"/>
              </a:rPr>
              <a:t>v</a:t>
            </a: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erbais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" name="Graphic 7"/>
          <p:cNvPicPr/>
          <p:nvPr/>
        </p:nvPicPr>
        <p:blipFill>
          <a:blip r:embed="rId2"/>
          <a:stretch/>
        </p:blipFill>
        <p:spPr>
          <a:xfrm>
            <a:off x="246600" y="2417400"/>
            <a:ext cx="3000751" cy="3167126"/>
          </a:xfrm>
          <a:prstGeom prst="rect">
            <a:avLst/>
          </a:prstGeom>
          <a:ln>
            <a:noFill/>
          </a:ln>
        </p:spPr>
      </p:pic>
      <p:sp>
        <p:nvSpPr>
          <p:cNvPr id="519" name="CustomShape 1"/>
          <p:cNvSpPr/>
          <p:nvPr/>
        </p:nvSpPr>
        <p:spPr>
          <a:xfrm>
            <a:off x="420839" y="820440"/>
            <a:ext cx="4108827" cy="191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4000" strike="noStrike" spc="-1" dirty="0">
                <a:solidFill>
                  <a:srgbClr val="ED7D31"/>
                </a:solidFill>
                <a:latin typeface="Calibri"/>
                <a:ea typeface="DejaVu Sans"/>
                <a:cs typeface="Calibri"/>
              </a:rPr>
              <a:t>Subjuntivo: especificidades</a:t>
            </a:r>
            <a:endParaRPr lang="pt-BR" sz="4000" strike="noStrike" spc="-1" dirty="0">
              <a:latin typeface="Calibri"/>
              <a:cs typeface="Calibri"/>
            </a:endParaRPr>
          </a:p>
        </p:txBody>
      </p:sp>
      <p:sp>
        <p:nvSpPr>
          <p:cNvPr id="520" name="CustomShape 2"/>
          <p:cNvSpPr/>
          <p:nvPr/>
        </p:nvSpPr>
        <p:spPr>
          <a:xfrm>
            <a:off x="4084446" y="1030680"/>
            <a:ext cx="7511514" cy="6672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  <a:ea typeface="DejaVu Sans"/>
              </a:rPr>
              <a:t>1.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 O subjuntivo é o modo verbal que precisa, na maioria das vezes, de outro verbo: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Ex.: Queria que você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voltasse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.</a:t>
            </a:r>
            <a:endParaRPr lang="pt-B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  <a:ea typeface="DejaVu Sans"/>
              </a:rPr>
              <a:t>2.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 É comum que as frases que expressam desejo sejam produzidas com um só verbo: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Ex.: Que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vença 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o melhor!</a:t>
            </a:r>
            <a:endParaRPr lang="pt-B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  <a:ea typeface="DejaVu Sans"/>
              </a:rPr>
              <a:t>3.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 Usam-se palavras e expressões para apontar o uso do presente: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talvez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quiçá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quem sabe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tomara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: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Ex.: Tomara que eu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encontre 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o livro.</a:t>
            </a:r>
            <a:endParaRPr lang="pt-B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  <a:ea typeface="DejaVu Sans"/>
              </a:rPr>
              <a:t>4.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 A palavra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se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aponta para o uso do pretérito.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Ex.: Se ela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fizesse 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a lição...</a:t>
            </a:r>
            <a:endParaRPr lang="pt-B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ED7D31"/>
                </a:solidFill>
                <a:latin typeface="RobotoBR"/>
                <a:ea typeface="DejaVu Sans"/>
              </a:rPr>
              <a:t>5.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 A palavra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quando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aponta para o uso do futuro.</a:t>
            </a:r>
            <a:endParaRPr lang="pt-B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  <a:ea typeface="DejaVu Sans"/>
              </a:rPr>
              <a:t>	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Ex.: Quando </a:t>
            </a:r>
            <a:r>
              <a:rPr lang="pt-BR" sz="2000" b="1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chegar</a:t>
            </a:r>
            <a:r>
              <a:rPr lang="pt-BR" sz="2000" b="0" strike="noStrike" spc="-1" dirty="0">
                <a:solidFill>
                  <a:srgbClr val="808080"/>
                </a:solidFill>
                <a:latin typeface="RobotoBR"/>
                <a:ea typeface="DejaVu Sans"/>
              </a:rPr>
              <a:t>, avisarei todos.</a:t>
            </a:r>
            <a:endParaRPr lang="pt-BR" sz="2000" b="0" strike="noStrike" spc="-1" dirty="0">
              <a:latin typeface="Arial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CustomShape 1"/>
          <p:cNvSpPr/>
          <p:nvPr/>
        </p:nvSpPr>
        <p:spPr>
          <a:xfrm>
            <a:off x="0" y="14430"/>
            <a:ext cx="12191400" cy="6857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2" name="CustomShape 2"/>
          <p:cNvSpPr/>
          <p:nvPr/>
        </p:nvSpPr>
        <p:spPr>
          <a:xfrm>
            <a:off x="0" y="0"/>
            <a:ext cx="2012760" cy="6857280"/>
          </a:xfrm>
          <a:prstGeom prst="rect">
            <a:avLst/>
          </a:prstGeom>
          <a:solidFill>
            <a:srgbClr val="B796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523" name="Espaço Reservado para Conteúdo 5"/>
          <p:cNvPicPr/>
          <p:nvPr/>
        </p:nvPicPr>
        <p:blipFill>
          <a:blip r:embed="rId2"/>
          <a:stretch/>
        </p:blipFill>
        <p:spPr>
          <a:xfrm>
            <a:off x="3449409" y="505060"/>
            <a:ext cx="8616305" cy="6233890"/>
          </a:xfrm>
          <a:prstGeom prst="rect">
            <a:avLst/>
          </a:prstGeom>
          <a:ln>
            <a:noFill/>
          </a:ln>
        </p:spPr>
      </p:pic>
      <p:sp>
        <p:nvSpPr>
          <p:cNvPr id="524" name="CustomShape 3"/>
          <p:cNvSpPr/>
          <p:nvPr/>
        </p:nvSpPr>
        <p:spPr>
          <a:xfrm>
            <a:off x="0" y="-14430"/>
            <a:ext cx="2012760" cy="685728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5" name="CustomShape 4"/>
          <p:cNvSpPr/>
          <p:nvPr/>
        </p:nvSpPr>
        <p:spPr>
          <a:xfrm>
            <a:off x="640080" y="2074320"/>
            <a:ext cx="2751480" cy="270864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Notícia</a:t>
            </a:r>
            <a:endParaRPr lang="pt-BR" sz="4400" b="0" strike="noStrike" spc="-1" dirty="0"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1021</Words>
  <Application>Microsoft Office PowerPoint</Application>
  <PresentationFormat>Widescreen</PresentationFormat>
  <Paragraphs>129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RobotoBR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Numerais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2020-04-02T21:52:27Z</dcterms:created>
  <dcterms:modified xsi:type="dcterms:W3CDTF">2020-04-02T21:56:12Z</dcterms:modified>
</cp:coreProperties>
</file>